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handoutMasterIdLst>
    <p:handoutMasterId r:id="rId20"/>
  </p:handoutMasterIdLst>
  <p:sldIdLst>
    <p:sldId id="437" r:id="rId2"/>
    <p:sldId id="444" r:id="rId3"/>
    <p:sldId id="463" r:id="rId4"/>
    <p:sldId id="460" r:id="rId5"/>
    <p:sldId id="461" r:id="rId6"/>
    <p:sldId id="459" r:id="rId7"/>
    <p:sldId id="462" r:id="rId8"/>
    <p:sldId id="464" r:id="rId9"/>
    <p:sldId id="465" r:id="rId10"/>
    <p:sldId id="466" r:id="rId11"/>
    <p:sldId id="467" r:id="rId12"/>
    <p:sldId id="468" r:id="rId13"/>
    <p:sldId id="469" r:id="rId14"/>
    <p:sldId id="470" r:id="rId15"/>
    <p:sldId id="458" r:id="rId16"/>
    <p:sldId id="457" r:id="rId17"/>
    <p:sldId id="427" r:id="rId1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534162B6-46D1-46B0-B5FF-1FCEE05EEB2B}">
          <p14:sldIdLst>
            <p14:sldId id="437"/>
            <p14:sldId id="444"/>
            <p14:sldId id="463"/>
            <p14:sldId id="460"/>
            <p14:sldId id="461"/>
            <p14:sldId id="459"/>
            <p14:sldId id="462"/>
            <p14:sldId id="464"/>
            <p14:sldId id="465"/>
            <p14:sldId id="466"/>
            <p14:sldId id="467"/>
            <p14:sldId id="468"/>
            <p14:sldId id="469"/>
            <p14:sldId id="470"/>
            <p14:sldId id="458"/>
            <p14:sldId id="457"/>
            <p14:sldId id="427"/>
          </p14:sldIdLst>
        </p14:section>
      </p14:sectionLst>
    </p:ex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utier, Loïc" initials="GL" lastIdx="8" clrIdx="6">
    <p:extLst>
      <p:ext uri="{19B8F6BF-5375-455C-9EA6-DF929625EA0E}">
        <p15:presenceInfo xmlns:p15="http://schemas.microsoft.com/office/powerpoint/2012/main" userId="S::Loic.Gautier@caissedesdepots.fr::7aaba3c6-f72e-41e5-b317-310435748d9f" providerId="AD"/>
      </p:ext>
    </p:extLst>
  </p:cmAuthor>
  <p:cmAuthor id="1" name="Sanchez, Laurent" initials="SL" lastIdx="0" clrIdx="0">
    <p:extLst>
      <p:ext uri="{19B8F6BF-5375-455C-9EA6-DF929625EA0E}">
        <p15:presenceInfo xmlns:p15="http://schemas.microsoft.com/office/powerpoint/2012/main" userId="S::Laurent.Sanchez@caissedesdepots.fr::3e1fcc26-9dc8-4711-961c-67f9d525c335" providerId="AD"/>
      </p:ext>
    </p:extLst>
  </p:cmAuthor>
  <p:cmAuthor id="8" name="Chataigner, Nathalie" initials="CN" lastIdx="2" clrIdx="7">
    <p:extLst>
      <p:ext uri="{19B8F6BF-5375-455C-9EA6-DF929625EA0E}">
        <p15:presenceInfo xmlns:p15="http://schemas.microsoft.com/office/powerpoint/2012/main" userId="S::Nathalie.Chataigner@caissedesdepots.fr::ee81d91d-a74d-4986-8c1d-505765532670" providerId="AD"/>
      </p:ext>
    </p:extLst>
  </p:cmAuthor>
  <p:cmAuthor id="2" name="Palluau, Philippe" initials="PP" lastIdx="2" clrIdx="1">
    <p:extLst>
      <p:ext uri="{19B8F6BF-5375-455C-9EA6-DF929625EA0E}">
        <p15:presenceInfo xmlns:p15="http://schemas.microsoft.com/office/powerpoint/2012/main" userId="S::Philippe.Palluau@caissedesdepots.fr::6281c246-c14f-43d3-9fd7-cad298f5e5b0" providerId="AD"/>
      </p:ext>
    </p:extLst>
  </p:cmAuthor>
  <p:cmAuthor id="3" name="Soulat, Laurent" initials="SL" lastIdx="34" clrIdx="2">
    <p:extLst>
      <p:ext uri="{19B8F6BF-5375-455C-9EA6-DF929625EA0E}">
        <p15:presenceInfo xmlns:p15="http://schemas.microsoft.com/office/powerpoint/2012/main" userId="S::Laurent.Soulat@caissedesdepots.fr::730495c2-abf6-4eed-816a-e732451a97ee" providerId="AD"/>
      </p:ext>
    </p:extLst>
  </p:cmAuthor>
  <p:cmAuthor id="4" name="Lemonnier, Aurelie" initials="LA" lastIdx="1" clrIdx="3">
    <p:extLst>
      <p:ext uri="{19B8F6BF-5375-455C-9EA6-DF929625EA0E}">
        <p15:presenceInfo xmlns:p15="http://schemas.microsoft.com/office/powerpoint/2012/main" userId="S::Aurelie.Lemonnier@caissedesdepots.fr::30a08d7e-0493-4b40-8f03-970e5f6beb93" providerId="AD"/>
      </p:ext>
    </p:extLst>
  </p:cmAuthor>
  <p:cmAuthor id="5" name="Mahieu, Ronan" initials="MR" lastIdx="41" clrIdx="4">
    <p:extLst>
      <p:ext uri="{19B8F6BF-5375-455C-9EA6-DF929625EA0E}">
        <p15:presenceInfo xmlns:p15="http://schemas.microsoft.com/office/powerpoint/2012/main" userId="S::Ronan.Mahieu@caissedesdepots.fr::bb1b7c33-2159-4fd5-a00d-e837ee907ec6" providerId="AD"/>
      </p:ext>
    </p:extLst>
  </p:cmAuthor>
  <p:cmAuthor id="6" name="Brossier, Aurelie" initials="BA" lastIdx="5" clrIdx="5">
    <p:extLst>
      <p:ext uri="{19B8F6BF-5375-455C-9EA6-DF929625EA0E}">
        <p15:presenceInfo xmlns:p15="http://schemas.microsoft.com/office/powerpoint/2012/main" userId="S::Aurelie.Brossier@caissedesdepots.fr::f72f6d76-4d5a-4cc9-8978-1bf1298ce2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C5FB"/>
    <a:srgbClr val="FEAEAC"/>
    <a:srgbClr val="97C9FB"/>
    <a:srgbClr val="FEB2B0"/>
    <a:srgbClr val="A6D1FC"/>
    <a:srgbClr val="F49567"/>
    <a:srgbClr val="D79C95"/>
    <a:srgbClr val="CEE7F3"/>
    <a:srgbClr val="CC797C"/>
    <a:srgbClr val="CB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281" autoAdjust="0"/>
  </p:normalViewPr>
  <p:slideViewPr>
    <p:cSldViewPr snapToGrid="0" showGuides="1">
      <p:cViewPr varScale="1">
        <p:scale>
          <a:sx n="75" d="100"/>
          <a:sy n="75" d="100"/>
        </p:scale>
        <p:origin x="426" y="36"/>
      </p:cViewPr>
      <p:guideLst>
        <p:guide pos="3840"/>
        <p:guide orient="horz" pos="2160"/>
      </p:guideLst>
    </p:cSldViewPr>
  </p:slideViewPr>
  <p:outlineViewPr>
    <p:cViewPr>
      <p:scale>
        <a:sx n="75" d="100"/>
        <a:sy n="75" d="100"/>
      </p:scale>
      <p:origin x="0" y="0"/>
    </p:cViewPr>
  </p:outlineViewPr>
  <p:notesTextViewPr>
    <p:cViewPr>
      <p:scale>
        <a:sx n="1" d="1"/>
        <a:sy n="1" d="1"/>
      </p:scale>
      <p:origin x="0" y="0"/>
    </p:cViewPr>
  </p:notesTextViewPr>
  <p:sorterViewPr>
    <p:cViewPr>
      <p:scale>
        <a:sx n="100" d="100"/>
        <a:sy n="100" d="100"/>
      </p:scale>
      <p:origin x="0" y="-3375"/>
    </p:cViewPr>
  </p:sorterViewPr>
  <p:notesViewPr>
    <p:cSldViewPr snapToGrid="0">
      <p:cViewPr varScale="1">
        <p:scale>
          <a:sx n="48" d="100"/>
          <a:sy n="48" d="100"/>
        </p:scale>
        <p:origin x="216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F404467-80C8-4B16-94A9-A952A6F184E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41FABD7-B125-4DCF-818C-17B888E8730A}"/>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4A248E9-D5E1-4EE3-87BC-C3A07918C9E8}" type="datetimeFigureOut">
              <a:rPr lang="fr-FR" smtClean="0"/>
              <a:t>09/11/2022</a:t>
            </a:fld>
            <a:endParaRPr lang="fr-FR"/>
          </a:p>
        </p:txBody>
      </p:sp>
      <p:sp>
        <p:nvSpPr>
          <p:cNvPr id="4" name="Espace réservé du pied de page 3">
            <a:extLst>
              <a:ext uri="{FF2B5EF4-FFF2-40B4-BE49-F238E27FC236}">
                <a16:creationId xmlns:a16="http://schemas.microsoft.com/office/drawing/2014/main" id="{DFDDE86C-CFAF-48D1-9729-2167863916B0}"/>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1FB98B1-483E-4F5E-B08A-93CB30E058AC}"/>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6ED10C-5459-42D3-A99A-6C8B9C3687EE}" type="slidenum">
              <a:rPr lang="fr-FR" smtClean="0"/>
              <a:t>‹N°›</a:t>
            </a:fld>
            <a:endParaRPr lang="fr-FR"/>
          </a:p>
        </p:txBody>
      </p:sp>
    </p:spTree>
    <p:extLst>
      <p:ext uri="{BB962C8B-B14F-4D97-AF65-F5344CB8AC3E}">
        <p14:creationId xmlns:p14="http://schemas.microsoft.com/office/powerpoint/2010/main" val="3348808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805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8055"/>
          </a:xfrm>
          <a:prstGeom prst="rect">
            <a:avLst/>
          </a:prstGeom>
        </p:spPr>
        <p:txBody>
          <a:bodyPr vert="horz" lIns="91440" tIns="45720" rIns="91440" bIns="45720" rtlCol="0"/>
          <a:lstStyle>
            <a:lvl1pPr algn="r">
              <a:defRPr sz="1200"/>
            </a:lvl1pPr>
          </a:lstStyle>
          <a:p>
            <a:fld id="{579BE825-870B-47A7-B9A6-2BD69FDF9F3B}" type="datetimeFigureOut">
              <a:rPr lang="fr-FR" smtClean="0"/>
              <a:t>09/11/2022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805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8054"/>
          </a:xfrm>
          <a:prstGeom prst="rect">
            <a:avLst/>
          </a:prstGeom>
        </p:spPr>
        <p:txBody>
          <a:bodyPr vert="horz" lIns="91440" tIns="45720" rIns="91440" bIns="45720" rtlCol="0" anchor="b"/>
          <a:lstStyle>
            <a:lvl1pPr algn="r">
              <a:defRPr sz="1200"/>
            </a:lvl1pPr>
          </a:lstStyle>
          <a:p>
            <a:fld id="{ACBDB25F-CCA9-4031-8D83-39414A481F74}" type="slidenum">
              <a:rPr lang="fr-FR" smtClean="0"/>
              <a:t>‹N°›</a:t>
            </a:fld>
            <a:endParaRPr lang="fr-FR"/>
          </a:p>
        </p:txBody>
      </p:sp>
    </p:spTree>
    <p:extLst>
      <p:ext uri="{BB962C8B-B14F-4D97-AF65-F5344CB8AC3E}">
        <p14:creationId xmlns:p14="http://schemas.microsoft.com/office/powerpoint/2010/main" val="56369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1</a:t>
            </a:fld>
            <a:endParaRPr lang="fr-FR"/>
          </a:p>
        </p:txBody>
      </p:sp>
    </p:spTree>
    <p:extLst>
      <p:ext uri="{BB962C8B-B14F-4D97-AF65-F5344CB8AC3E}">
        <p14:creationId xmlns:p14="http://schemas.microsoft.com/office/powerpoint/2010/main" val="4212815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10</a:t>
            </a:fld>
            <a:endParaRPr lang="fr-FR"/>
          </a:p>
        </p:txBody>
      </p:sp>
    </p:spTree>
    <p:extLst>
      <p:ext uri="{BB962C8B-B14F-4D97-AF65-F5344CB8AC3E}">
        <p14:creationId xmlns:p14="http://schemas.microsoft.com/office/powerpoint/2010/main" val="251071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11</a:t>
            </a:fld>
            <a:endParaRPr lang="fr-FR"/>
          </a:p>
        </p:txBody>
      </p:sp>
    </p:spTree>
    <p:extLst>
      <p:ext uri="{BB962C8B-B14F-4D97-AF65-F5344CB8AC3E}">
        <p14:creationId xmlns:p14="http://schemas.microsoft.com/office/powerpoint/2010/main" val="2676047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12</a:t>
            </a:fld>
            <a:endParaRPr lang="fr-FR"/>
          </a:p>
        </p:txBody>
      </p:sp>
    </p:spTree>
    <p:extLst>
      <p:ext uri="{BB962C8B-B14F-4D97-AF65-F5344CB8AC3E}">
        <p14:creationId xmlns:p14="http://schemas.microsoft.com/office/powerpoint/2010/main" val="1206614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13</a:t>
            </a:fld>
            <a:endParaRPr lang="fr-FR"/>
          </a:p>
        </p:txBody>
      </p:sp>
    </p:spTree>
    <p:extLst>
      <p:ext uri="{BB962C8B-B14F-4D97-AF65-F5344CB8AC3E}">
        <p14:creationId xmlns:p14="http://schemas.microsoft.com/office/powerpoint/2010/main" val="4036130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14</a:t>
            </a:fld>
            <a:endParaRPr lang="fr-FR"/>
          </a:p>
        </p:txBody>
      </p:sp>
    </p:spTree>
    <p:extLst>
      <p:ext uri="{BB962C8B-B14F-4D97-AF65-F5344CB8AC3E}">
        <p14:creationId xmlns:p14="http://schemas.microsoft.com/office/powerpoint/2010/main" val="963638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2</a:t>
            </a:fld>
            <a:endParaRPr lang="fr-FR"/>
          </a:p>
        </p:txBody>
      </p:sp>
    </p:spTree>
    <p:extLst>
      <p:ext uri="{BB962C8B-B14F-4D97-AF65-F5344CB8AC3E}">
        <p14:creationId xmlns:p14="http://schemas.microsoft.com/office/powerpoint/2010/main" val="10544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3</a:t>
            </a:fld>
            <a:endParaRPr lang="fr-FR"/>
          </a:p>
        </p:txBody>
      </p:sp>
    </p:spTree>
    <p:extLst>
      <p:ext uri="{BB962C8B-B14F-4D97-AF65-F5344CB8AC3E}">
        <p14:creationId xmlns:p14="http://schemas.microsoft.com/office/powerpoint/2010/main" val="292078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4</a:t>
            </a:fld>
            <a:endParaRPr lang="fr-FR"/>
          </a:p>
        </p:txBody>
      </p:sp>
    </p:spTree>
    <p:extLst>
      <p:ext uri="{BB962C8B-B14F-4D97-AF65-F5344CB8AC3E}">
        <p14:creationId xmlns:p14="http://schemas.microsoft.com/office/powerpoint/2010/main" val="233174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5</a:t>
            </a:fld>
            <a:endParaRPr lang="fr-FR"/>
          </a:p>
        </p:txBody>
      </p:sp>
    </p:spTree>
    <p:extLst>
      <p:ext uri="{BB962C8B-B14F-4D97-AF65-F5344CB8AC3E}">
        <p14:creationId xmlns:p14="http://schemas.microsoft.com/office/powerpoint/2010/main" val="3354626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6</a:t>
            </a:fld>
            <a:endParaRPr lang="fr-FR"/>
          </a:p>
        </p:txBody>
      </p:sp>
    </p:spTree>
    <p:extLst>
      <p:ext uri="{BB962C8B-B14F-4D97-AF65-F5344CB8AC3E}">
        <p14:creationId xmlns:p14="http://schemas.microsoft.com/office/powerpoint/2010/main" val="141111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7</a:t>
            </a:fld>
            <a:endParaRPr lang="fr-FR"/>
          </a:p>
        </p:txBody>
      </p:sp>
    </p:spTree>
    <p:extLst>
      <p:ext uri="{BB962C8B-B14F-4D97-AF65-F5344CB8AC3E}">
        <p14:creationId xmlns:p14="http://schemas.microsoft.com/office/powerpoint/2010/main" val="176599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8</a:t>
            </a:fld>
            <a:endParaRPr lang="fr-FR"/>
          </a:p>
        </p:txBody>
      </p:sp>
    </p:spTree>
    <p:extLst>
      <p:ext uri="{BB962C8B-B14F-4D97-AF65-F5344CB8AC3E}">
        <p14:creationId xmlns:p14="http://schemas.microsoft.com/office/powerpoint/2010/main" val="169213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endParaRPr lang="fr-FR" dirty="0"/>
          </a:p>
        </p:txBody>
      </p:sp>
      <p:sp>
        <p:nvSpPr>
          <p:cNvPr id="4" name="Espace réservé du numéro de diapositive 3"/>
          <p:cNvSpPr>
            <a:spLocks noGrp="1"/>
          </p:cNvSpPr>
          <p:nvPr>
            <p:ph type="sldNum" sz="quarter" idx="5"/>
          </p:nvPr>
        </p:nvSpPr>
        <p:spPr/>
        <p:txBody>
          <a:bodyPr/>
          <a:lstStyle/>
          <a:p>
            <a:fld id="{ACBDB25F-CCA9-4031-8D83-39414A481F74}" type="slidenum">
              <a:rPr lang="fr-FR" smtClean="0"/>
              <a:t>9</a:t>
            </a:fld>
            <a:endParaRPr lang="fr-FR"/>
          </a:p>
        </p:txBody>
      </p:sp>
    </p:spTree>
    <p:extLst>
      <p:ext uri="{BB962C8B-B14F-4D97-AF65-F5344CB8AC3E}">
        <p14:creationId xmlns:p14="http://schemas.microsoft.com/office/powerpoint/2010/main" val="247251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946150" y="1597818"/>
            <a:ext cx="1008000" cy="720000"/>
          </a:xfrm>
        </p:spPr>
        <p:txBody>
          <a:bodyPr anchor="ctr"/>
          <a:lstStyle>
            <a:lvl1pPr marL="0" indent="0">
              <a:buNone/>
              <a:defRPr sz="4700" b="1"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01</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1781967" y="1827211"/>
            <a:ext cx="3780000" cy="1260000"/>
          </a:xfrm>
        </p:spPr>
        <p:txBody>
          <a:bodyPr/>
          <a:lstStyle>
            <a:lvl1pPr>
              <a:defRPr sz="1500" b="1" i="0">
                <a:solidFill>
                  <a:schemeClr val="tx1"/>
                </a:solidFill>
              </a:defRPr>
            </a:lvl1pPr>
            <a:lvl2pPr>
              <a:spcBef>
                <a:spcPts val="500"/>
              </a:spcBef>
              <a:tabLst>
                <a:tab pos="2870200" algn="r"/>
              </a:tabLst>
              <a:defRPr sz="1300" b="1"/>
            </a:lvl2pPr>
          </a:lstStyle>
          <a:p>
            <a:pPr lvl="0"/>
            <a:r>
              <a:rPr lang="fr-FR"/>
              <a:t>Cliquez pour modifier les styles du texte du masque</a:t>
            </a:r>
          </a:p>
          <a:p>
            <a:pPr lvl="1"/>
            <a:r>
              <a:rPr lang="fr-FR"/>
              <a:t>Deuxième niveau</a:t>
            </a:r>
          </a:p>
        </p:txBody>
      </p:sp>
      <p:sp>
        <p:nvSpPr>
          <p:cNvPr id="10" name="Titre 9">
            <a:extLst>
              <a:ext uri="{FF2B5EF4-FFF2-40B4-BE49-F238E27FC236}">
                <a16:creationId xmlns:a16="http://schemas.microsoft.com/office/drawing/2014/main" id="{6D132A99-2333-414D-B1A9-2C71920F346F}"/>
              </a:ext>
            </a:extLst>
          </p:cNvPr>
          <p:cNvSpPr>
            <a:spLocks noGrp="1"/>
          </p:cNvSpPr>
          <p:nvPr>
            <p:ph type="title"/>
          </p:nvPr>
        </p:nvSpPr>
        <p:spPr/>
        <p:txBody>
          <a:bodyPr/>
          <a:lstStyle/>
          <a:p>
            <a:r>
              <a:rPr lang="fr-FR"/>
              <a:t>Modifiez le style du titre</a:t>
            </a:r>
            <a:endParaRPr lang="fr-FR" dirty="0"/>
          </a:p>
        </p:txBody>
      </p:sp>
      <p:sp>
        <p:nvSpPr>
          <p:cNvPr id="15" name="Espace réservé du texte 10">
            <a:extLst>
              <a:ext uri="{FF2B5EF4-FFF2-40B4-BE49-F238E27FC236}">
                <a16:creationId xmlns:a16="http://schemas.microsoft.com/office/drawing/2014/main" id="{B3259707-C974-4153-9D52-17C125E50D6C}"/>
              </a:ext>
            </a:extLst>
          </p:cNvPr>
          <p:cNvSpPr>
            <a:spLocks noGrp="1"/>
          </p:cNvSpPr>
          <p:nvPr>
            <p:ph type="body" sz="quarter" idx="14" hasCustomPrompt="1"/>
          </p:nvPr>
        </p:nvSpPr>
        <p:spPr>
          <a:xfrm>
            <a:off x="5241864" y="1827211"/>
            <a:ext cx="468000" cy="1260000"/>
          </a:xfrm>
        </p:spPr>
        <p:txBody>
          <a:bodyPr/>
          <a:lstStyle>
            <a:lvl1pPr>
              <a:defRPr sz="1500" b="1" i="0">
                <a:solidFill>
                  <a:schemeClr val="tx1"/>
                </a:solidFill>
              </a:defRPr>
            </a:lvl1pPr>
            <a:lvl2pPr marL="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tab pos="2870200" algn="r"/>
              </a:tabLst>
              <a:defRPr sz="1300" b="1"/>
            </a:lvl2pPr>
          </a:lstStyle>
          <a:p>
            <a:pPr lvl="0"/>
            <a:r>
              <a:rPr lang="fr-FR" dirty="0"/>
              <a:t>NN</a:t>
            </a:r>
          </a:p>
          <a:p>
            <a:pPr lvl="1"/>
            <a:r>
              <a:rPr lang="fr-FR" dirty="0"/>
              <a:t>NN</a:t>
            </a:r>
          </a:p>
        </p:txBody>
      </p:sp>
      <p:sp>
        <p:nvSpPr>
          <p:cNvPr id="16" name="Espace réservé du texte 2">
            <a:extLst>
              <a:ext uri="{FF2B5EF4-FFF2-40B4-BE49-F238E27FC236}">
                <a16:creationId xmlns:a16="http://schemas.microsoft.com/office/drawing/2014/main" id="{6A90520A-442B-433C-B38A-D016E429D07D}"/>
              </a:ext>
            </a:extLst>
          </p:cNvPr>
          <p:cNvSpPr>
            <a:spLocks noGrp="1"/>
          </p:cNvSpPr>
          <p:nvPr>
            <p:ph type="body" idx="15" hasCustomPrompt="1"/>
          </p:nvPr>
        </p:nvSpPr>
        <p:spPr>
          <a:xfrm>
            <a:off x="946150" y="3031472"/>
            <a:ext cx="1008000" cy="720000"/>
          </a:xfrm>
        </p:spPr>
        <p:txBody>
          <a:bodyPr anchor="ctr"/>
          <a:lstStyle>
            <a:lvl1pPr marL="0" indent="0">
              <a:buNone/>
              <a:defRPr sz="4700" b="1"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02</a:t>
            </a:r>
          </a:p>
        </p:txBody>
      </p:sp>
      <p:sp>
        <p:nvSpPr>
          <p:cNvPr id="17" name="Espace réservé du texte 10">
            <a:extLst>
              <a:ext uri="{FF2B5EF4-FFF2-40B4-BE49-F238E27FC236}">
                <a16:creationId xmlns:a16="http://schemas.microsoft.com/office/drawing/2014/main" id="{32C64283-749F-4B06-97AA-2867AE35AC72}"/>
              </a:ext>
            </a:extLst>
          </p:cNvPr>
          <p:cNvSpPr>
            <a:spLocks noGrp="1"/>
          </p:cNvSpPr>
          <p:nvPr>
            <p:ph type="body" sz="quarter" idx="16"/>
          </p:nvPr>
        </p:nvSpPr>
        <p:spPr>
          <a:xfrm>
            <a:off x="1781967" y="3260865"/>
            <a:ext cx="3780000" cy="1260000"/>
          </a:xfrm>
        </p:spPr>
        <p:txBody>
          <a:bodyPr/>
          <a:lstStyle>
            <a:lvl1pPr>
              <a:defRPr sz="1500" b="1" i="0">
                <a:solidFill>
                  <a:schemeClr val="tx1"/>
                </a:solidFill>
              </a:defRPr>
            </a:lvl1pPr>
            <a:lvl2pPr>
              <a:spcBef>
                <a:spcPts val="500"/>
              </a:spcBef>
              <a:tabLst>
                <a:tab pos="2870200" algn="r"/>
              </a:tabLst>
              <a:defRPr sz="1300" b="1"/>
            </a:lvl2pPr>
          </a:lstStyle>
          <a:p>
            <a:pPr lvl="0"/>
            <a:r>
              <a:rPr lang="fr-FR"/>
              <a:t>Cliquez pour modifier les styles du texte du masque</a:t>
            </a:r>
          </a:p>
          <a:p>
            <a:pPr lvl="1"/>
            <a:r>
              <a:rPr lang="fr-FR"/>
              <a:t>Deuxième niveau</a:t>
            </a:r>
          </a:p>
        </p:txBody>
      </p:sp>
      <p:sp>
        <p:nvSpPr>
          <p:cNvPr id="18" name="Espace réservé du texte 10">
            <a:extLst>
              <a:ext uri="{FF2B5EF4-FFF2-40B4-BE49-F238E27FC236}">
                <a16:creationId xmlns:a16="http://schemas.microsoft.com/office/drawing/2014/main" id="{29B5A717-6A4A-4E13-BCA8-BF401EFF96CD}"/>
              </a:ext>
            </a:extLst>
          </p:cNvPr>
          <p:cNvSpPr>
            <a:spLocks noGrp="1"/>
          </p:cNvSpPr>
          <p:nvPr>
            <p:ph type="body" sz="quarter" idx="17" hasCustomPrompt="1"/>
          </p:nvPr>
        </p:nvSpPr>
        <p:spPr>
          <a:xfrm>
            <a:off x="5241864" y="3260865"/>
            <a:ext cx="468000" cy="1260000"/>
          </a:xfrm>
        </p:spPr>
        <p:txBody>
          <a:bodyPr/>
          <a:lstStyle>
            <a:lvl1pPr>
              <a:defRPr sz="1500" b="1" i="0">
                <a:solidFill>
                  <a:schemeClr val="tx1"/>
                </a:solidFill>
              </a:defRPr>
            </a:lvl1pPr>
            <a:lvl2pPr marL="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tab pos="2870200" algn="r"/>
              </a:tabLst>
              <a:defRPr sz="1300" b="1"/>
            </a:lvl2pPr>
          </a:lstStyle>
          <a:p>
            <a:pPr lvl="0"/>
            <a:r>
              <a:rPr lang="fr-FR" dirty="0"/>
              <a:t>NN</a:t>
            </a:r>
          </a:p>
          <a:p>
            <a:pPr lvl="1"/>
            <a:r>
              <a:rPr lang="fr-FR" dirty="0"/>
              <a:t>NN</a:t>
            </a:r>
          </a:p>
        </p:txBody>
      </p:sp>
      <p:sp>
        <p:nvSpPr>
          <p:cNvPr id="19" name="Espace réservé du texte 2">
            <a:extLst>
              <a:ext uri="{FF2B5EF4-FFF2-40B4-BE49-F238E27FC236}">
                <a16:creationId xmlns:a16="http://schemas.microsoft.com/office/drawing/2014/main" id="{FB64C846-65CB-45B4-AD7B-E24D66B7A2A4}"/>
              </a:ext>
            </a:extLst>
          </p:cNvPr>
          <p:cNvSpPr>
            <a:spLocks noGrp="1"/>
          </p:cNvSpPr>
          <p:nvPr>
            <p:ph type="body" idx="18" hasCustomPrompt="1"/>
          </p:nvPr>
        </p:nvSpPr>
        <p:spPr>
          <a:xfrm>
            <a:off x="946150" y="4453078"/>
            <a:ext cx="1008000" cy="720000"/>
          </a:xfrm>
        </p:spPr>
        <p:txBody>
          <a:bodyPr anchor="ctr"/>
          <a:lstStyle>
            <a:lvl1pPr marL="0" indent="0">
              <a:buNone/>
              <a:defRPr sz="4700" b="1"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03</a:t>
            </a:r>
          </a:p>
        </p:txBody>
      </p:sp>
      <p:sp>
        <p:nvSpPr>
          <p:cNvPr id="20" name="Espace réservé du texte 10">
            <a:extLst>
              <a:ext uri="{FF2B5EF4-FFF2-40B4-BE49-F238E27FC236}">
                <a16:creationId xmlns:a16="http://schemas.microsoft.com/office/drawing/2014/main" id="{8B9AC61C-5FEB-4953-BDBC-E50123158E96}"/>
              </a:ext>
            </a:extLst>
          </p:cNvPr>
          <p:cNvSpPr>
            <a:spLocks noGrp="1"/>
          </p:cNvSpPr>
          <p:nvPr>
            <p:ph type="body" sz="quarter" idx="19"/>
          </p:nvPr>
        </p:nvSpPr>
        <p:spPr>
          <a:xfrm>
            <a:off x="1781967" y="4682471"/>
            <a:ext cx="3780000" cy="1260000"/>
          </a:xfrm>
        </p:spPr>
        <p:txBody>
          <a:bodyPr/>
          <a:lstStyle>
            <a:lvl1pPr>
              <a:defRPr sz="1500" b="1" i="0">
                <a:solidFill>
                  <a:schemeClr val="tx1"/>
                </a:solidFill>
              </a:defRPr>
            </a:lvl1pPr>
            <a:lvl2pPr>
              <a:spcBef>
                <a:spcPts val="500"/>
              </a:spcBef>
              <a:tabLst>
                <a:tab pos="2870200" algn="r"/>
              </a:tabLst>
              <a:defRPr sz="1300" b="1"/>
            </a:lvl2pPr>
          </a:lstStyle>
          <a:p>
            <a:pPr lvl="0"/>
            <a:r>
              <a:rPr lang="fr-FR"/>
              <a:t>Cliquez pour modifier les styles du texte du masque</a:t>
            </a:r>
          </a:p>
          <a:p>
            <a:pPr lvl="1"/>
            <a:r>
              <a:rPr lang="fr-FR"/>
              <a:t>Deuxième niveau</a:t>
            </a:r>
          </a:p>
        </p:txBody>
      </p:sp>
      <p:sp>
        <p:nvSpPr>
          <p:cNvPr id="21" name="Espace réservé du texte 10">
            <a:extLst>
              <a:ext uri="{FF2B5EF4-FFF2-40B4-BE49-F238E27FC236}">
                <a16:creationId xmlns:a16="http://schemas.microsoft.com/office/drawing/2014/main" id="{20B660EC-C247-41D8-A692-E247F16A26A1}"/>
              </a:ext>
            </a:extLst>
          </p:cNvPr>
          <p:cNvSpPr>
            <a:spLocks noGrp="1"/>
          </p:cNvSpPr>
          <p:nvPr>
            <p:ph type="body" sz="quarter" idx="20" hasCustomPrompt="1"/>
          </p:nvPr>
        </p:nvSpPr>
        <p:spPr>
          <a:xfrm>
            <a:off x="5241864" y="4682471"/>
            <a:ext cx="468000" cy="1260000"/>
          </a:xfrm>
        </p:spPr>
        <p:txBody>
          <a:bodyPr/>
          <a:lstStyle>
            <a:lvl1pPr>
              <a:defRPr sz="1500" b="1" i="0">
                <a:solidFill>
                  <a:schemeClr val="tx1"/>
                </a:solidFill>
              </a:defRPr>
            </a:lvl1pPr>
            <a:lvl2pPr marL="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tab pos="2870200" algn="r"/>
              </a:tabLst>
              <a:defRPr sz="1300" b="1"/>
            </a:lvl2pPr>
          </a:lstStyle>
          <a:p>
            <a:pPr lvl="0"/>
            <a:r>
              <a:rPr lang="fr-FR" dirty="0"/>
              <a:t>NN</a:t>
            </a:r>
          </a:p>
          <a:p>
            <a:pPr lvl="1"/>
            <a:r>
              <a:rPr lang="fr-FR" dirty="0"/>
              <a:t>NN</a:t>
            </a:r>
          </a:p>
        </p:txBody>
      </p:sp>
      <p:sp>
        <p:nvSpPr>
          <p:cNvPr id="22" name="Espace réservé du texte 2">
            <a:extLst>
              <a:ext uri="{FF2B5EF4-FFF2-40B4-BE49-F238E27FC236}">
                <a16:creationId xmlns:a16="http://schemas.microsoft.com/office/drawing/2014/main" id="{D077BD2B-3936-47E6-92BC-87FD9D87DEEB}"/>
              </a:ext>
            </a:extLst>
          </p:cNvPr>
          <p:cNvSpPr>
            <a:spLocks noGrp="1"/>
          </p:cNvSpPr>
          <p:nvPr>
            <p:ph type="body" idx="21" hasCustomPrompt="1"/>
          </p:nvPr>
        </p:nvSpPr>
        <p:spPr>
          <a:xfrm>
            <a:off x="6071552" y="1597818"/>
            <a:ext cx="1008000" cy="720000"/>
          </a:xfrm>
        </p:spPr>
        <p:txBody>
          <a:bodyPr anchor="ctr"/>
          <a:lstStyle>
            <a:lvl1pPr marL="0" indent="0">
              <a:buNone/>
              <a:defRPr sz="4700" b="1"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04</a:t>
            </a:r>
          </a:p>
        </p:txBody>
      </p:sp>
      <p:sp>
        <p:nvSpPr>
          <p:cNvPr id="23" name="Espace réservé du texte 10">
            <a:extLst>
              <a:ext uri="{FF2B5EF4-FFF2-40B4-BE49-F238E27FC236}">
                <a16:creationId xmlns:a16="http://schemas.microsoft.com/office/drawing/2014/main" id="{178CFD74-2A97-4A3D-A6AB-8860EF9C72A6}"/>
              </a:ext>
            </a:extLst>
          </p:cNvPr>
          <p:cNvSpPr>
            <a:spLocks noGrp="1"/>
          </p:cNvSpPr>
          <p:nvPr>
            <p:ph type="body" sz="quarter" idx="22"/>
          </p:nvPr>
        </p:nvSpPr>
        <p:spPr>
          <a:xfrm>
            <a:off x="6907369" y="1827211"/>
            <a:ext cx="3780000" cy="1260000"/>
          </a:xfrm>
        </p:spPr>
        <p:txBody>
          <a:bodyPr/>
          <a:lstStyle>
            <a:lvl1pPr>
              <a:defRPr sz="1500" b="1" i="0">
                <a:solidFill>
                  <a:schemeClr val="tx1"/>
                </a:solidFill>
              </a:defRPr>
            </a:lvl1pPr>
            <a:lvl2pPr>
              <a:spcBef>
                <a:spcPts val="500"/>
              </a:spcBef>
              <a:tabLst>
                <a:tab pos="2870200" algn="r"/>
              </a:tabLst>
              <a:defRPr sz="1300" b="1"/>
            </a:lvl2pPr>
          </a:lstStyle>
          <a:p>
            <a:pPr lvl="0"/>
            <a:r>
              <a:rPr lang="fr-FR"/>
              <a:t>Cliquez pour modifier les styles du texte du masque</a:t>
            </a:r>
          </a:p>
          <a:p>
            <a:pPr lvl="1"/>
            <a:r>
              <a:rPr lang="fr-FR"/>
              <a:t>Deuxième niveau</a:t>
            </a:r>
          </a:p>
        </p:txBody>
      </p:sp>
      <p:sp>
        <p:nvSpPr>
          <p:cNvPr id="24" name="Espace réservé du texte 10">
            <a:extLst>
              <a:ext uri="{FF2B5EF4-FFF2-40B4-BE49-F238E27FC236}">
                <a16:creationId xmlns:a16="http://schemas.microsoft.com/office/drawing/2014/main" id="{5B24D0F5-A5C8-45C4-B6AA-3E37DD1FB58D}"/>
              </a:ext>
            </a:extLst>
          </p:cNvPr>
          <p:cNvSpPr>
            <a:spLocks noGrp="1"/>
          </p:cNvSpPr>
          <p:nvPr>
            <p:ph type="body" sz="quarter" idx="23" hasCustomPrompt="1"/>
          </p:nvPr>
        </p:nvSpPr>
        <p:spPr>
          <a:xfrm>
            <a:off x="10367266" y="1827211"/>
            <a:ext cx="468000" cy="1260000"/>
          </a:xfrm>
        </p:spPr>
        <p:txBody>
          <a:bodyPr/>
          <a:lstStyle>
            <a:lvl1pPr>
              <a:defRPr sz="1500" b="1" i="0">
                <a:solidFill>
                  <a:schemeClr val="tx1"/>
                </a:solidFill>
              </a:defRPr>
            </a:lvl1pPr>
            <a:lvl2pPr marL="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tab pos="2870200" algn="r"/>
              </a:tabLst>
              <a:defRPr sz="1300" b="1"/>
            </a:lvl2pPr>
          </a:lstStyle>
          <a:p>
            <a:pPr lvl="0"/>
            <a:r>
              <a:rPr lang="fr-FR" dirty="0"/>
              <a:t>NN</a:t>
            </a:r>
          </a:p>
          <a:p>
            <a:pPr lvl="1"/>
            <a:r>
              <a:rPr lang="fr-FR" dirty="0"/>
              <a:t>NN</a:t>
            </a:r>
          </a:p>
        </p:txBody>
      </p:sp>
      <p:sp>
        <p:nvSpPr>
          <p:cNvPr id="25" name="Espace réservé du texte 2">
            <a:extLst>
              <a:ext uri="{FF2B5EF4-FFF2-40B4-BE49-F238E27FC236}">
                <a16:creationId xmlns:a16="http://schemas.microsoft.com/office/drawing/2014/main" id="{5948D639-1AA3-4202-A23F-29331C454E8E}"/>
              </a:ext>
            </a:extLst>
          </p:cNvPr>
          <p:cNvSpPr>
            <a:spLocks noGrp="1"/>
          </p:cNvSpPr>
          <p:nvPr>
            <p:ph type="body" idx="24" hasCustomPrompt="1"/>
          </p:nvPr>
        </p:nvSpPr>
        <p:spPr>
          <a:xfrm>
            <a:off x="6071552" y="3031472"/>
            <a:ext cx="1008000" cy="720000"/>
          </a:xfrm>
        </p:spPr>
        <p:txBody>
          <a:bodyPr anchor="ctr"/>
          <a:lstStyle>
            <a:lvl1pPr marL="0" indent="0">
              <a:buNone/>
              <a:defRPr sz="4700" b="1"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05</a:t>
            </a:r>
          </a:p>
        </p:txBody>
      </p:sp>
      <p:sp>
        <p:nvSpPr>
          <p:cNvPr id="26" name="Espace réservé du texte 10">
            <a:extLst>
              <a:ext uri="{FF2B5EF4-FFF2-40B4-BE49-F238E27FC236}">
                <a16:creationId xmlns:a16="http://schemas.microsoft.com/office/drawing/2014/main" id="{25AC7BDD-9AEC-411C-955D-C79E29A82030}"/>
              </a:ext>
            </a:extLst>
          </p:cNvPr>
          <p:cNvSpPr>
            <a:spLocks noGrp="1"/>
          </p:cNvSpPr>
          <p:nvPr>
            <p:ph type="body" sz="quarter" idx="25"/>
          </p:nvPr>
        </p:nvSpPr>
        <p:spPr>
          <a:xfrm>
            <a:off x="6907369" y="3260865"/>
            <a:ext cx="3780000" cy="1260000"/>
          </a:xfrm>
        </p:spPr>
        <p:txBody>
          <a:bodyPr/>
          <a:lstStyle>
            <a:lvl1pPr>
              <a:defRPr sz="1500" b="1" i="0">
                <a:solidFill>
                  <a:schemeClr val="tx1"/>
                </a:solidFill>
              </a:defRPr>
            </a:lvl1pPr>
            <a:lvl2pPr>
              <a:spcBef>
                <a:spcPts val="500"/>
              </a:spcBef>
              <a:tabLst>
                <a:tab pos="2870200" algn="r"/>
              </a:tabLst>
              <a:defRPr sz="1300" b="1"/>
            </a:lvl2pPr>
          </a:lstStyle>
          <a:p>
            <a:pPr lvl="0"/>
            <a:r>
              <a:rPr lang="fr-FR"/>
              <a:t>Cliquez pour modifier les styles du texte du masque</a:t>
            </a:r>
          </a:p>
          <a:p>
            <a:pPr lvl="1"/>
            <a:r>
              <a:rPr lang="fr-FR"/>
              <a:t>Deuxième niveau</a:t>
            </a:r>
          </a:p>
        </p:txBody>
      </p:sp>
      <p:sp>
        <p:nvSpPr>
          <p:cNvPr id="27" name="Espace réservé du texte 10">
            <a:extLst>
              <a:ext uri="{FF2B5EF4-FFF2-40B4-BE49-F238E27FC236}">
                <a16:creationId xmlns:a16="http://schemas.microsoft.com/office/drawing/2014/main" id="{E8CDD7C6-58D5-40EF-B715-9B6218BB9E45}"/>
              </a:ext>
            </a:extLst>
          </p:cNvPr>
          <p:cNvSpPr>
            <a:spLocks noGrp="1"/>
          </p:cNvSpPr>
          <p:nvPr>
            <p:ph type="body" sz="quarter" idx="26" hasCustomPrompt="1"/>
          </p:nvPr>
        </p:nvSpPr>
        <p:spPr>
          <a:xfrm>
            <a:off x="10367266" y="3260865"/>
            <a:ext cx="468000" cy="1260000"/>
          </a:xfrm>
        </p:spPr>
        <p:txBody>
          <a:bodyPr/>
          <a:lstStyle>
            <a:lvl1pPr>
              <a:defRPr sz="1500" b="1" i="0">
                <a:solidFill>
                  <a:schemeClr val="tx1"/>
                </a:solidFill>
              </a:defRPr>
            </a:lvl1pPr>
            <a:lvl2pPr marL="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tab pos="2870200" algn="r"/>
              </a:tabLst>
              <a:defRPr sz="1300" b="1"/>
            </a:lvl2pPr>
          </a:lstStyle>
          <a:p>
            <a:pPr lvl="0"/>
            <a:r>
              <a:rPr lang="fr-FR" dirty="0"/>
              <a:t>NN</a:t>
            </a:r>
          </a:p>
          <a:p>
            <a:pPr lvl="1"/>
            <a:r>
              <a:rPr lang="fr-FR" dirty="0"/>
              <a:t>NN</a:t>
            </a:r>
          </a:p>
        </p:txBody>
      </p:sp>
      <p:sp>
        <p:nvSpPr>
          <p:cNvPr id="28" name="Espace réservé du texte 2">
            <a:extLst>
              <a:ext uri="{FF2B5EF4-FFF2-40B4-BE49-F238E27FC236}">
                <a16:creationId xmlns:a16="http://schemas.microsoft.com/office/drawing/2014/main" id="{EC1B0C49-A3E3-4D54-8E3A-4556519452C7}"/>
              </a:ext>
            </a:extLst>
          </p:cNvPr>
          <p:cNvSpPr>
            <a:spLocks noGrp="1"/>
          </p:cNvSpPr>
          <p:nvPr>
            <p:ph type="body" idx="27" hasCustomPrompt="1"/>
          </p:nvPr>
        </p:nvSpPr>
        <p:spPr>
          <a:xfrm>
            <a:off x="6071552" y="4453078"/>
            <a:ext cx="1008000" cy="720000"/>
          </a:xfrm>
        </p:spPr>
        <p:txBody>
          <a:bodyPr anchor="ctr"/>
          <a:lstStyle>
            <a:lvl1pPr marL="0" indent="0">
              <a:buNone/>
              <a:defRPr sz="4700" b="1"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06</a:t>
            </a:r>
          </a:p>
        </p:txBody>
      </p:sp>
      <p:sp>
        <p:nvSpPr>
          <p:cNvPr id="29" name="Espace réservé du texte 10">
            <a:extLst>
              <a:ext uri="{FF2B5EF4-FFF2-40B4-BE49-F238E27FC236}">
                <a16:creationId xmlns:a16="http://schemas.microsoft.com/office/drawing/2014/main" id="{1281430C-2DD5-40B1-BF7D-918FBC685711}"/>
              </a:ext>
            </a:extLst>
          </p:cNvPr>
          <p:cNvSpPr>
            <a:spLocks noGrp="1"/>
          </p:cNvSpPr>
          <p:nvPr>
            <p:ph type="body" sz="quarter" idx="28"/>
          </p:nvPr>
        </p:nvSpPr>
        <p:spPr>
          <a:xfrm>
            <a:off x="6907369" y="4682471"/>
            <a:ext cx="3780000" cy="1260000"/>
          </a:xfrm>
        </p:spPr>
        <p:txBody>
          <a:bodyPr/>
          <a:lstStyle>
            <a:lvl1pPr>
              <a:defRPr sz="1500" b="1" i="0">
                <a:solidFill>
                  <a:schemeClr val="tx1"/>
                </a:solidFill>
              </a:defRPr>
            </a:lvl1pPr>
            <a:lvl2pPr>
              <a:spcBef>
                <a:spcPts val="500"/>
              </a:spcBef>
              <a:tabLst>
                <a:tab pos="2870200" algn="r"/>
              </a:tabLst>
              <a:defRPr sz="1300" b="1"/>
            </a:lvl2pPr>
          </a:lstStyle>
          <a:p>
            <a:pPr lvl="0"/>
            <a:r>
              <a:rPr lang="fr-FR"/>
              <a:t>Cliquez pour modifier les styles du texte du masque</a:t>
            </a:r>
          </a:p>
          <a:p>
            <a:pPr lvl="1"/>
            <a:r>
              <a:rPr lang="fr-FR"/>
              <a:t>Deuxième niveau</a:t>
            </a:r>
          </a:p>
        </p:txBody>
      </p:sp>
      <p:sp>
        <p:nvSpPr>
          <p:cNvPr id="30" name="Espace réservé du texte 10">
            <a:extLst>
              <a:ext uri="{FF2B5EF4-FFF2-40B4-BE49-F238E27FC236}">
                <a16:creationId xmlns:a16="http://schemas.microsoft.com/office/drawing/2014/main" id="{2FDB1B62-984C-416E-B741-0078211E47D6}"/>
              </a:ext>
            </a:extLst>
          </p:cNvPr>
          <p:cNvSpPr>
            <a:spLocks noGrp="1"/>
          </p:cNvSpPr>
          <p:nvPr>
            <p:ph type="body" sz="quarter" idx="29" hasCustomPrompt="1"/>
          </p:nvPr>
        </p:nvSpPr>
        <p:spPr>
          <a:xfrm>
            <a:off x="10367266" y="4682471"/>
            <a:ext cx="468000" cy="1260000"/>
          </a:xfrm>
        </p:spPr>
        <p:txBody>
          <a:bodyPr/>
          <a:lstStyle>
            <a:lvl1pPr>
              <a:defRPr sz="1500" b="1" i="0">
                <a:solidFill>
                  <a:schemeClr val="tx1"/>
                </a:solidFill>
              </a:defRPr>
            </a:lvl1pPr>
            <a:lvl2pPr marL="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tab pos="2870200" algn="r"/>
              </a:tabLst>
              <a:defRPr sz="1300" b="1"/>
            </a:lvl2pPr>
          </a:lstStyle>
          <a:p>
            <a:pPr lvl="0"/>
            <a:r>
              <a:rPr lang="fr-FR" dirty="0"/>
              <a:t>NN</a:t>
            </a:r>
          </a:p>
          <a:p>
            <a:pPr lvl="1"/>
            <a:r>
              <a:rPr lang="fr-FR" dirty="0"/>
              <a:t>NN</a:t>
            </a:r>
          </a:p>
        </p:txBody>
      </p:sp>
      <p:sp>
        <p:nvSpPr>
          <p:cNvPr id="2" name="Espace réservé de la date 1">
            <a:extLst>
              <a:ext uri="{FF2B5EF4-FFF2-40B4-BE49-F238E27FC236}">
                <a16:creationId xmlns:a16="http://schemas.microsoft.com/office/drawing/2014/main" id="{7146D50F-EF6C-40C5-9271-4B4980F1660B}"/>
              </a:ext>
            </a:extLst>
          </p:cNvPr>
          <p:cNvSpPr>
            <a:spLocks noGrp="1"/>
          </p:cNvSpPr>
          <p:nvPr>
            <p:ph type="dt" sz="half" idx="30"/>
          </p:nvPr>
        </p:nvSpPr>
        <p:spPr/>
        <p:txBody>
          <a:bodyPr/>
          <a:lstStyle/>
          <a:p>
            <a:fld id="{C43F9134-7CEE-44FE-A2B3-24ABB0D92F38}" type="datetime1">
              <a:rPr lang="fr-FR" smtClean="0"/>
              <a:t>09/11/2022</a:t>
            </a:fld>
            <a:endParaRPr lang="fr-FR" dirty="0"/>
          </a:p>
        </p:txBody>
      </p:sp>
      <p:sp>
        <p:nvSpPr>
          <p:cNvPr id="4" name="Espace réservé du pied de page 3">
            <a:extLst>
              <a:ext uri="{FF2B5EF4-FFF2-40B4-BE49-F238E27FC236}">
                <a16:creationId xmlns:a16="http://schemas.microsoft.com/office/drawing/2014/main" id="{09299D34-CC1A-489A-8678-7E9C77034BF3}"/>
              </a:ext>
            </a:extLst>
          </p:cNvPr>
          <p:cNvSpPr>
            <a:spLocks noGrp="1"/>
          </p:cNvSpPr>
          <p:nvPr>
            <p:ph type="ftr" sz="quarter" idx="31"/>
          </p:nvPr>
        </p:nvSpPr>
        <p:spPr/>
        <p:txBody>
          <a:bodyPr/>
          <a:lstStyle/>
          <a:p>
            <a:r>
              <a:rPr lang="fr-FR"/>
              <a:t>17 février 2022 – Formations financées par le CPF des salariés en contrats courts ou au Smic, en 2019 et en 2020 </a:t>
            </a:r>
            <a:endParaRPr lang="fr-FR" dirty="0"/>
          </a:p>
        </p:txBody>
      </p:sp>
      <p:sp>
        <p:nvSpPr>
          <p:cNvPr id="5" name="Espace réservé du numéro de diapositive 4">
            <a:extLst>
              <a:ext uri="{FF2B5EF4-FFF2-40B4-BE49-F238E27FC236}">
                <a16:creationId xmlns:a16="http://schemas.microsoft.com/office/drawing/2014/main" id="{4844A163-E808-4918-B1EF-540238FBC16E}"/>
              </a:ext>
            </a:extLst>
          </p:cNvPr>
          <p:cNvSpPr>
            <a:spLocks noGrp="1"/>
          </p:cNvSpPr>
          <p:nvPr>
            <p:ph type="sldNum" sz="quarter" idx="32"/>
          </p:nvPr>
        </p:nvSpPr>
        <p:spPr/>
        <p:txBody>
          <a:bodyPr/>
          <a:lstStyle/>
          <a:p>
            <a:fld id="{975A587B-5814-4D9B-9598-FE9CB954CB01}" type="slidenum">
              <a:rPr lang="fr-FR" smtClean="0"/>
              <a:pPr/>
              <a:t>‹N°›</a:t>
            </a:fld>
            <a:endParaRPr lang="fr-FR" dirty="0"/>
          </a:p>
        </p:txBody>
      </p:sp>
    </p:spTree>
    <p:extLst>
      <p:ext uri="{BB962C8B-B14F-4D97-AF65-F5344CB8AC3E}">
        <p14:creationId xmlns:p14="http://schemas.microsoft.com/office/powerpoint/2010/main" val="21002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931543" y="1040609"/>
            <a:ext cx="10657174" cy="360000"/>
          </a:xfrm>
        </p:spPr>
        <p:txBody>
          <a:bodyPr anchor="t"/>
          <a:lstStyle>
            <a:lvl1pPr marL="0" indent="0">
              <a:buNone/>
              <a:defRPr sz="18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9A3E23B2-8D7C-4C74-8AEB-8B09B95E50C0}" type="datetime1">
              <a:rPr lang="fr-FR" smtClean="0"/>
              <a:t>09/11/2022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17 février 2022 – Formations financées par le CPF des salariés en contrats courts ou au Smic, en 2019 et en 2020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p:nvPr>
        </p:nvSpPr>
        <p:spPr>
          <a:xfrm>
            <a:off x="932400" y="1929771"/>
            <a:ext cx="5040000" cy="3960000"/>
          </a:xfrm>
        </p:spPr>
        <p:txBody>
          <a:bodyPr/>
          <a:lstStyle>
            <a:lvl1pPr>
              <a:lnSpc>
                <a:spcPct val="120000"/>
              </a:lnSpc>
              <a:defRPr/>
            </a:lvl1pPr>
            <a:lvl2pPr>
              <a:lnSpc>
                <a:spcPct val="120000"/>
              </a:lnSpc>
              <a:spcBef>
                <a:spcPts val="300"/>
              </a:spcBef>
              <a:defRPr sz="1400"/>
            </a:lvl2pPr>
            <a:lvl3pPr>
              <a:lnSpc>
                <a:spcPct val="120000"/>
              </a:lnSpc>
              <a:spcBef>
                <a:spcPts val="1300"/>
              </a:spcBef>
              <a:defRPr sz="1400"/>
            </a:lvl3pPr>
            <a:lvl4pPr>
              <a:lnSpc>
                <a:spcPct val="120000"/>
              </a:lnSpc>
              <a:defRPr sz="1400"/>
            </a:lvl4pPr>
            <a:lvl5pPr>
              <a:lnSpc>
                <a:spcPct val="12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graphique 4">
            <a:extLst>
              <a:ext uri="{FF2B5EF4-FFF2-40B4-BE49-F238E27FC236}">
                <a16:creationId xmlns:a16="http://schemas.microsoft.com/office/drawing/2014/main" id="{33C399CE-42B8-4FD4-90D5-743F06A46392}"/>
              </a:ext>
            </a:extLst>
          </p:cNvPr>
          <p:cNvSpPr>
            <a:spLocks noGrp="1"/>
          </p:cNvSpPr>
          <p:nvPr>
            <p:ph type="chart" sz="quarter" idx="14"/>
          </p:nvPr>
        </p:nvSpPr>
        <p:spPr>
          <a:xfrm>
            <a:off x="6548718" y="1420346"/>
            <a:ext cx="5040000" cy="4469425"/>
          </a:xfrm>
          <a:solidFill>
            <a:schemeClr val="bg1">
              <a:lumMod val="95000"/>
            </a:schemeClr>
          </a:solidFill>
        </p:spPr>
        <p:txBody>
          <a:bodyPr anchor="ctr"/>
          <a:lstStyle>
            <a:lvl1pPr algn="ctr">
              <a:defRPr sz="1400" b="0" i="0"/>
            </a:lvl1pPr>
          </a:lstStyle>
          <a:p>
            <a:r>
              <a:rPr lang="fr-FR"/>
              <a:t>Cliquez sur l'icône pour ajouter un graphique</a:t>
            </a:r>
          </a:p>
        </p:txBody>
      </p:sp>
      <p:sp>
        <p:nvSpPr>
          <p:cNvPr id="2" name="Titre 1">
            <a:extLst>
              <a:ext uri="{FF2B5EF4-FFF2-40B4-BE49-F238E27FC236}">
                <a16:creationId xmlns:a16="http://schemas.microsoft.com/office/drawing/2014/main" id="{9C78AF46-571A-4351-86C9-7C16B9D226F6}"/>
              </a:ext>
            </a:extLst>
          </p:cNvPr>
          <p:cNvSpPr>
            <a:spLocks noGrp="1"/>
          </p:cNvSpPr>
          <p:nvPr>
            <p:ph type="title"/>
          </p:nvPr>
        </p:nvSpPr>
        <p:spPr>
          <a:xfrm>
            <a:off x="931543" y="570228"/>
            <a:ext cx="10657173" cy="468000"/>
          </a:xfrm>
        </p:spPr>
        <p:txBody>
          <a:bodyPr/>
          <a:lstStyle/>
          <a:p>
            <a:r>
              <a:rPr lang="fr-FR"/>
              <a:t>Modifiez le style du titre</a:t>
            </a:r>
            <a:endParaRPr lang="fr-FR" dirty="0"/>
          </a:p>
        </p:txBody>
      </p:sp>
    </p:spTree>
    <p:extLst>
      <p:ext uri="{BB962C8B-B14F-4D97-AF65-F5344CB8AC3E}">
        <p14:creationId xmlns:p14="http://schemas.microsoft.com/office/powerpoint/2010/main" val="95716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tableau">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931543" y="1040609"/>
            <a:ext cx="10657174" cy="360000"/>
          </a:xfrm>
        </p:spPr>
        <p:txBody>
          <a:bodyPr anchor="t"/>
          <a:lstStyle>
            <a:lvl1pPr marL="0" indent="0">
              <a:buNone/>
              <a:defRPr sz="18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7FA1C207-F9EC-4329-AF03-3E9F976471CA}" type="datetime1">
              <a:rPr lang="fr-FR" smtClean="0"/>
              <a:t>09/11/2022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17 février 2022 – Formations financées par le CPF des salariés en contrats courts ou au Smic, en 2019 et en 2020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2" name="Titre 1">
            <a:extLst>
              <a:ext uri="{FF2B5EF4-FFF2-40B4-BE49-F238E27FC236}">
                <a16:creationId xmlns:a16="http://schemas.microsoft.com/office/drawing/2014/main" id="{9C78AF46-571A-4351-86C9-7C16B9D226F6}"/>
              </a:ext>
            </a:extLst>
          </p:cNvPr>
          <p:cNvSpPr>
            <a:spLocks noGrp="1"/>
          </p:cNvSpPr>
          <p:nvPr>
            <p:ph type="title"/>
          </p:nvPr>
        </p:nvSpPr>
        <p:spPr>
          <a:xfrm>
            <a:off x="931543" y="570228"/>
            <a:ext cx="10657173" cy="468000"/>
          </a:xfrm>
        </p:spPr>
        <p:txBody>
          <a:bodyPr/>
          <a:lstStyle/>
          <a:p>
            <a:r>
              <a:rPr lang="fr-FR"/>
              <a:t>Modifiez le style du titre</a:t>
            </a:r>
            <a:endParaRPr lang="fr-FR" dirty="0"/>
          </a:p>
        </p:txBody>
      </p:sp>
      <p:sp>
        <p:nvSpPr>
          <p:cNvPr id="13" name="Espace réservé du tableau 5">
            <a:extLst>
              <a:ext uri="{FF2B5EF4-FFF2-40B4-BE49-F238E27FC236}">
                <a16:creationId xmlns:a16="http://schemas.microsoft.com/office/drawing/2014/main" id="{A7475CA4-334C-46A6-8AB6-D58361C1A5A3}"/>
              </a:ext>
            </a:extLst>
          </p:cNvPr>
          <p:cNvSpPr>
            <a:spLocks noGrp="1"/>
          </p:cNvSpPr>
          <p:nvPr>
            <p:ph type="tbl" sz="quarter" idx="14"/>
          </p:nvPr>
        </p:nvSpPr>
        <p:spPr>
          <a:xfrm>
            <a:off x="1047750" y="1677822"/>
            <a:ext cx="6811200" cy="4032415"/>
          </a:xfrm>
          <a:prstGeom prst="rect">
            <a:avLst/>
          </a:prstGeom>
          <a:solidFill>
            <a:schemeClr val="bg1">
              <a:lumMod val="95000"/>
            </a:schemeClr>
          </a:solidFill>
        </p:spPr>
        <p:txBody>
          <a:bodyPr anchor="ctr"/>
          <a:lstStyle>
            <a:lvl1pPr algn="ctr">
              <a:defRPr sz="1400" i="0">
                <a:solidFill>
                  <a:schemeClr val="tx2"/>
                </a:solidFill>
              </a:defRPr>
            </a:lvl1pPr>
          </a:lstStyle>
          <a:p>
            <a:r>
              <a:rPr lang="fr-FR"/>
              <a:t>Cliquez sur l'icône pour ajouter un tableau</a:t>
            </a:r>
            <a:endParaRPr lang="fr-FR" dirty="0"/>
          </a:p>
        </p:txBody>
      </p:sp>
      <p:sp>
        <p:nvSpPr>
          <p:cNvPr id="16" name="Espace réservé du texte 10">
            <a:extLst>
              <a:ext uri="{FF2B5EF4-FFF2-40B4-BE49-F238E27FC236}">
                <a16:creationId xmlns:a16="http://schemas.microsoft.com/office/drawing/2014/main" id="{2C4DA9C6-BB95-433D-8AA6-6D6EA887AFDF}"/>
              </a:ext>
            </a:extLst>
          </p:cNvPr>
          <p:cNvSpPr>
            <a:spLocks noGrp="1"/>
          </p:cNvSpPr>
          <p:nvPr>
            <p:ph type="body" sz="quarter" idx="15"/>
          </p:nvPr>
        </p:nvSpPr>
        <p:spPr>
          <a:xfrm>
            <a:off x="7967009" y="2719792"/>
            <a:ext cx="3780000" cy="3060000"/>
          </a:xfrm>
        </p:spPr>
        <p:txBody>
          <a:bodyPr anchor="b"/>
          <a:lstStyle>
            <a:lvl1pPr>
              <a:lnSpc>
                <a:spcPct val="130000"/>
              </a:lnSpc>
              <a:defRPr sz="1200" b="1" i="0"/>
            </a:lvl1pPr>
            <a:lvl2pPr>
              <a:lnSpc>
                <a:spcPct val="130000"/>
              </a:lnSpc>
              <a:defRPr sz="1200" i="0"/>
            </a:lvl2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4263136609"/>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931542" y="1040609"/>
            <a:ext cx="10815466" cy="360000"/>
          </a:xfrm>
        </p:spPr>
        <p:txBody>
          <a:bodyPr anchor="t"/>
          <a:lstStyle>
            <a:lvl1pPr marL="0" indent="0">
              <a:buNone/>
              <a:defRPr sz="18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4D81D043-2639-4F32-8D3F-60F57174F720}" type="datetime1">
              <a:rPr lang="fr-FR" smtClean="0"/>
              <a:t>09/11/2022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17 février 2022 – Formations financées par le CPF des salariés en contrats courts ou au Smic, en 2019 et en 2020 </a:t>
            </a:r>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12" name="Espace réservé du texte 10">
            <a:extLst>
              <a:ext uri="{FF2B5EF4-FFF2-40B4-BE49-F238E27FC236}">
                <a16:creationId xmlns:a16="http://schemas.microsoft.com/office/drawing/2014/main" id="{E8E682C0-94BB-467C-A5AD-7B086F8D1CD8}"/>
              </a:ext>
            </a:extLst>
          </p:cNvPr>
          <p:cNvSpPr>
            <a:spLocks noGrp="1"/>
          </p:cNvSpPr>
          <p:nvPr>
            <p:ph type="body" sz="quarter" idx="14"/>
          </p:nvPr>
        </p:nvSpPr>
        <p:spPr>
          <a:xfrm>
            <a:off x="7967009" y="4699792"/>
            <a:ext cx="3780000" cy="1080000"/>
          </a:xfrm>
        </p:spPr>
        <p:txBody>
          <a:bodyPr anchor="b"/>
          <a:lstStyle>
            <a:lvl1pPr>
              <a:lnSpc>
                <a:spcPct val="130000"/>
              </a:lnSpc>
              <a:defRPr sz="1200" b="1" i="0"/>
            </a:lvl1pPr>
            <a:lvl2pPr>
              <a:lnSpc>
                <a:spcPct val="130000"/>
              </a:lnSpc>
              <a:defRPr sz="1200" i="0"/>
            </a:lvl2pPr>
          </a:lstStyle>
          <a:p>
            <a:pPr lvl="0"/>
            <a:r>
              <a:rPr lang="fr-FR"/>
              <a:t>Cliquez pour modifier les styles du texte du masque</a:t>
            </a:r>
          </a:p>
          <a:p>
            <a:pPr lvl="1"/>
            <a:r>
              <a:rPr lang="fr-FR"/>
              <a:t>Deuxième niveau</a:t>
            </a:r>
          </a:p>
        </p:txBody>
      </p:sp>
      <p:sp>
        <p:nvSpPr>
          <p:cNvPr id="13" name="Espace réservé pour une image  2">
            <a:extLst>
              <a:ext uri="{FF2B5EF4-FFF2-40B4-BE49-F238E27FC236}">
                <a16:creationId xmlns:a16="http://schemas.microsoft.com/office/drawing/2014/main" id="{E0DE2A1B-42EC-44EA-9D29-6D212371CCAE}"/>
              </a:ext>
            </a:extLst>
          </p:cNvPr>
          <p:cNvSpPr>
            <a:spLocks noGrp="1"/>
          </p:cNvSpPr>
          <p:nvPr>
            <p:ph type="pic" idx="15" hasCustomPrompt="1"/>
          </p:nvPr>
        </p:nvSpPr>
        <p:spPr>
          <a:xfrm>
            <a:off x="1037908" y="1673225"/>
            <a:ext cx="6513512" cy="4026535"/>
          </a:xfrm>
          <a:solidFill>
            <a:schemeClr val="bg1">
              <a:lumMod val="95000"/>
            </a:schemeClr>
          </a:solidFill>
        </p:spPr>
        <p:txBody>
          <a:bodyPr anchor="ctr"/>
          <a:lstStyle>
            <a:lvl1pPr marL="0" indent="0" algn="ctr">
              <a:buNone/>
              <a:defRPr sz="140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Photo</a:t>
            </a:r>
          </a:p>
        </p:txBody>
      </p:sp>
      <p:sp>
        <p:nvSpPr>
          <p:cNvPr id="2" name="Titre 1">
            <a:extLst>
              <a:ext uri="{FF2B5EF4-FFF2-40B4-BE49-F238E27FC236}">
                <a16:creationId xmlns:a16="http://schemas.microsoft.com/office/drawing/2014/main" id="{E7A13A3F-87FA-4C03-B1F2-CF8821B23F89}"/>
              </a:ext>
            </a:extLst>
          </p:cNvPr>
          <p:cNvSpPr>
            <a:spLocks noGrp="1"/>
          </p:cNvSpPr>
          <p:nvPr>
            <p:ph type="title"/>
          </p:nvPr>
        </p:nvSpPr>
        <p:spPr>
          <a:xfrm>
            <a:off x="931544" y="570228"/>
            <a:ext cx="10815464" cy="468000"/>
          </a:xfrm>
        </p:spPr>
        <p:txBody>
          <a:bodyPr/>
          <a:lstStyle/>
          <a:p>
            <a:r>
              <a:rPr lang="fr-FR"/>
              <a:t>Modifiez le style du titre</a:t>
            </a:r>
            <a:endParaRPr lang="fr-FR" dirty="0"/>
          </a:p>
        </p:txBody>
      </p:sp>
      <p:sp>
        <p:nvSpPr>
          <p:cNvPr id="14" name="Espace réservé du texte 10">
            <a:extLst>
              <a:ext uri="{FF2B5EF4-FFF2-40B4-BE49-F238E27FC236}">
                <a16:creationId xmlns:a16="http://schemas.microsoft.com/office/drawing/2014/main" id="{256FB588-56DC-4143-88EE-134EB49221A4}"/>
              </a:ext>
            </a:extLst>
          </p:cNvPr>
          <p:cNvSpPr>
            <a:spLocks noGrp="1"/>
          </p:cNvSpPr>
          <p:nvPr>
            <p:ph type="body" sz="quarter" idx="16"/>
          </p:nvPr>
        </p:nvSpPr>
        <p:spPr>
          <a:xfrm>
            <a:off x="7967009" y="1578980"/>
            <a:ext cx="3779999" cy="2700000"/>
          </a:xfrm>
        </p:spPr>
        <p:txBody>
          <a:bodyPr/>
          <a:lstStyle>
            <a:lvl1pPr>
              <a:lnSpc>
                <a:spcPct val="120000"/>
              </a:lnSpc>
              <a:defRPr/>
            </a:lvl1pPr>
            <a:lvl2pPr>
              <a:lnSpc>
                <a:spcPct val="120000"/>
              </a:lnSpc>
              <a:spcBef>
                <a:spcPts val="300"/>
              </a:spcBef>
              <a:defRPr sz="1400"/>
            </a:lvl2pPr>
            <a:lvl3pPr>
              <a:lnSpc>
                <a:spcPct val="120000"/>
              </a:lnSpc>
              <a:spcBef>
                <a:spcPts val="1300"/>
              </a:spcBef>
              <a:defRPr sz="1400"/>
            </a:lvl3pPr>
            <a:lvl4pPr>
              <a:lnSpc>
                <a:spcPct val="120000"/>
              </a:lnSpc>
              <a:defRPr sz="1400"/>
            </a:lvl4pPr>
            <a:lvl5pPr>
              <a:lnSpc>
                <a:spcPct val="12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659840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en exergue avec photo">
    <p:spTree>
      <p:nvGrpSpPr>
        <p:cNvPr id="1" name=""/>
        <p:cNvGrpSpPr/>
        <p:nvPr/>
      </p:nvGrpSpPr>
      <p:grpSpPr>
        <a:xfrm>
          <a:off x="0" y="0"/>
          <a:ext cx="0" cy="0"/>
          <a:chOff x="0" y="0"/>
          <a:chExt cx="0" cy="0"/>
        </a:xfrm>
      </p:grpSpPr>
      <p:sp>
        <p:nvSpPr>
          <p:cNvPr id="11" name="Espace réservé pour une image  2">
            <a:extLst>
              <a:ext uri="{FF2B5EF4-FFF2-40B4-BE49-F238E27FC236}">
                <a16:creationId xmlns:a16="http://schemas.microsoft.com/office/drawing/2014/main" id="{2585BDCD-83C4-4E2C-83C4-94C92955FD73}"/>
              </a:ext>
            </a:extLst>
          </p:cNvPr>
          <p:cNvSpPr>
            <a:spLocks noGrp="1"/>
          </p:cNvSpPr>
          <p:nvPr>
            <p:ph type="pic" idx="15" hasCustomPrompt="1"/>
          </p:nvPr>
        </p:nvSpPr>
        <p:spPr>
          <a:xfrm>
            <a:off x="0" y="0"/>
            <a:ext cx="12192000" cy="6858000"/>
          </a:xfrm>
          <a:solidFill>
            <a:schemeClr val="bg1">
              <a:lumMod val="95000"/>
            </a:schemeClr>
          </a:solidFill>
        </p:spPr>
        <p:txBody>
          <a:bodyPr anchor="t"/>
          <a:lstStyle>
            <a:lvl1pPr marL="0" indent="0" algn="l">
              <a:buNone/>
              <a:defRPr sz="140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Photo</a:t>
            </a:r>
          </a:p>
        </p:txBody>
      </p:sp>
      <p:sp>
        <p:nvSpPr>
          <p:cNvPr id="3" name="Espace réservé de la date 2">
            <a:extLst>
              <a:ext uri="{FF2B5EF4-FFF2-40B4-BE49-F238E27FC236}">
                <a16:creationId xmlns:a16="http://schemas.microsoft.com/office/drawing/2014/main" id="{4F8398A2-1BB0-4126-99AA-BE7259021A10}"/>
              </a:ext>
            </a:extLst>
          </p:cNvPr>
          <p:cNvSpPr>
            <a:spLocks noGrp="1"/>
          </p:cNvSpPr>
          <p:nvPr>
            <p:ph type="dt" sz="half" idx="10"/>
          </p:nvPr>
        </p:nvSpPr>
        <p:spPr/>
        <p:txBody>
          <a:bodyPr/>
          <a:lstStyle>
            <a:lvl1pPr>
              <a:defRPr>
                <a:solidFill>
                  <a:schemeClr val="bg1"/>
                </a:solidFill>
              </a:defRPr>
            </a:lvl1pPr>
          </a:lstStyle>
          <a:p>
            <a:fld id="{30EADFEC-BDF8-4EFF-BBF3-65AD498F808E}" type="datetime1">
              <a:rPr lang="fr-FR" smtClean="0"/>
              <a:t>09/11/2022</a:t>
            </a:fld>
            <a:endParaRPr lang="fr-FR"/>
          </a:p>
        </p:txBody>
      </p:sp>
      <p:sp>
        <p:nvSpPr>
          <p:cNvPr id="4" name="Espace réservé du pied de page 3">
            <a:extLst>
              <a:ext uri="{FF2B5EF4-FFF2-40B4-BE49-F238E27FC236}">
                <a16:creationId xmlns:a16="http://schemas.microsoft.com/office/drawing/2014/main" id="{A9F9D431-C360-4856-A475-557050A130D3}"/>
              </a:ext>
            </a:extLst>
          </p:cNvPr>
          <p:cNvSpPr>
            <a:spLocks noGrp="1"/>
          </p:cNvSpPr>
          <p:nvPr>
            <p:ph type="ftr" sz="quarter" idx="11"/>
          </p:nvPr>
        </p:nvSpPr>
        <p:spPr/>
        <p:txBody>
          <a:bodyPr/>
          <a:lstStyle>
            <a:lvl1pPr>
              <a:defRPr>
                <a:solidFill>
                  <a:schemeClr val="bg1"/>
                </a:solidFill>
              </a:defRPr>
            </a:lvl1pPr>
          </a:lstStyle>
          <a:p>
            <a:r>
              <a:rPr lang="fr-FR"/>
              <a:t>17 février 2022 – Formations financées par le CPF des salariés en contrats courts ou au Smic, en 2019 et en 2020 </a:t>
            </a:r>
          </a:p>
        </p:txBody>
      </p:sp>
      <p:sp>
        <p:nvSpPr>
          <p:cNvPr id="5" name="Espace réservé du numéro de diapositive 4">
            <a:extLst>
              <a:ext uri="{FF2B5EF4-FFF2-40B4-BE49-F238E27FC236}">
                <a16:creationId xmlns:a16="http://schemas.microsoft.com/office/drawing/2014/main" id="{A36C15B0-333C-4C06-9AC9-8D12F37568E9}"/>
              </a:ext>
            </a:extLst>
          </p:cNvPr>
          <p:cNvSpPr>
            <a:spLocks noGrp="1"/>
          </p:cNvSpPr>
          <p:nvPr>
            <p:ph type="sldNum" sz="quarter" idx="12"/>
          </p:nvPr>
        </p:nvSpPr>
        <p:spPr/>
        <p:txBody>
          <a:bodyPr/>
          <a:lstStyle>
            <a:lvl1pPr>
              <a:defRPr>
                <a:solidFill>
                  <a:schemeClr val="bg1"/>
                </a:solidFill>
              </a:defRPr>
            </a:lvl1p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575400" y="2751138"/>
            <a:ext cx="8640000" cy="2880000"/>
          </a:xfrm>
        </p:spPr>
        <p:txBody>
          <a:bodyPr/>
          <a:lstStyle>
            <a:lvl1pPr>
              <a:defRPr sz="45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008653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avec légende">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7532A651-F0F4-48C2-B997-B125AE264F79}"/>
              </a:ext>
            </a:extLst>
          </p:cNvPr>
          <p:cNvSpPr>
            <a:spLocks noGrp="1"/>
          </p:cNvSpPr>
          <p:nvPr>
            <p:ph type="pic" idx="15" hasCustomPrompt="1"/>
          </p:nvPr>
        </p:nvSpPr>
        <p:spPr>
          <a:xfrm>
            <a:off x="0" y="0"/>
            <a:ext cx="12192000" cy="6858000"/>
          </a:xfrm>
          <a:solidFill>
            <a:schemeClr val="bg1">
              <a:lumMod val="95000"/>
            </a:schemeClr>
          </a:solidFill>
        </p:spPr>
        <p:txBody>
          <a:bodyPr anchor="t"/>
          <a:lstStyle>
            <a:lvl1pPr marL="0" indent="0" algn="l">
              <a:buNone/>
              <a:defRPr sz="1400" i="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a:t>Photo</a:t>
            </a:r>
          </a:p>
        </p:txBody>
      </p:sp>
      <p:sp>
        <p:nvSpPr>
          <p:cNvPr id="3" name="Espace réservé de la date 2">
            <a:extLst>
              <a:ext uri="{FF2B5EF4-FFF2-40B4-BE49-F238E27FC236}">
                <a16:creationId xmlns:a16="http://schemas.microsoft.com/office/drawing/2014/main" id="{4F8398A2-1BB0-4126-99AA-BE7259021A10}"/>
              </a:ext>
            </a:extLst>
          </p:cNvPr>
          <p:cNvSpPr>
            <a:spLocks noGrp="1"/>
          </p:cNvSpPr>
          <p:nvPr>
            <p:ph type="dt" sz="half" idx="10"/>
          </p:nvPr>
        </p:nvSpPr>
        <p:spPr/>
        <p:txBody>
          <a:bodyPr/>
          <a:lstStyle>
            <a:lvl1pPr>
              <a:defRPr>
                <a:solidFill>
                  <a:schemeClr val="bg1"/>
                </a:solidFill>
              </a:defRPr>
            </a:lvl1pPr>
          </a:lstStyle>
          <a:p>
            <a:fld id="{5D430E89-D4EC-4A25-AF5F-292418D1FF30}" type="datetime1">
              <a:rPr lang="fr-FR" smtClean="0"/>
              <a:t>09/11/2022</a:t>
            </a:fld>
            <a:endParaRPr lang="fr-FR"/>
          </a:p>
        </p:txBody>
      </p:sp>
      <p:sp>
        <p:nvSpPr>
          <p:cNvPr id="4" name="Espace réservé du pied de page 3">
            <a:extLst>
              <a:ext uri="{FF2B5EF4-FFF2-40B4-BE49-F238E27FC236}">
                <a16:creationId xmlns:a16="http://schemas.microsoft.com/office/drawing/2014/main" id="{A9F9D431-C360-4856-A475-557050A130D3}"/>
              </a:ext>
            </a:extLst>
          </p:cNvPr>
          <p:cNvSpPr>
            <a:spLocks noGrp="1"/>
          </p:cNvSpPr>
          <p:nvPr>
            <p:ph type="ftr" sz="quarter" idx="11"/>
          </p:nvPr>
        </p:nvSpPr>
        <p:spPr/>
        <p:txBody>
          <a:bodyPr/>
          <a:lstStyle>
            <a:lvl1pPr>
              <a:defRPr>
                <a:solidFill>
                  <a:schemeClr val="bg1"/>
                </a:solidFill>
              </a:defRPr>
            </a:lvl1pPr>
          </a:lstStyle>
          <a:p>
            <a:r>
              <a:rPr lang="fr-FR"/>
              <a:t>17 février 2022 – Formations financées par le CPF des salariés en contrats courts ou au Smic, en 2019 et en 2020 </a:t>
            </a:r>
          </a:p>
        </p:txBody>
      </p:sp>
      <p:sp>
        <p:nvSpPr>
          <p:cNvPr id="5" name="Espace réservé du numéro de diapositive 4">
            <a:extLst>
              <a:ext uri="{FF2B5EF4-FFF2-40B4-BE49-F238E27FC236}">
                <a16:creationId xmlns:a16="http://schemas.microsoft.com/office/drawing/2014/main" id="{A36C15B0-333C-4C06-9AC9-8D12F37568E9}"/>
              </a:ext>
            </a:extLst>
          </p:cNvPr>
          <p:cNvSpPr>
            <a:spLocks noGrp="1"/>
          </p:cNvSpPr>
          <p:nvPr>
            <p:ph type="sldNum" sz="quarter" idx="12"/>
          </p:nvPr>
        </p:nvSpPr>
        <p:spPr/>
        <p:txBody>
          <a:bodyPr/>
          <a:lstStyle>
            <a:lvl1pPr>
              <a:defRPr>
                <a:solidFill>
                  <a:schemeClr val="bg1"/>
                </a:solidFill>
              </a:defRPr>
            </a:lvl1pPr>
          </a:lstStyle>
          <a:p>
            <a:fld id="{975A587B-5814-4D9B-9598-FE9CB954CB01}" type="slidenum">
              <a:rPr lang="fr-FR" smtClean="0"/>
              <a:pPr/>
              <a:t>‹N°›</a:t>
            </a:fld>
            <a:endParaRPr lang="fr-FR"/>
          </a:p>
        </p:txBody>
      </p:sp>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9408155" y="4609949"/>
            <a:ext cx="2520000" cy="1440000"/>
          </a:xfrm>
        </p:spPr>
        <p:txBody>
          <a:bodyPr/>
          <a:lstStyle>
            <a:lvl1pPr>
              <a:lnSpc>
                <a:spcPct val="85000"/>
              </a:lnSpc>
              <a:defRPr sz="26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11847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exte en exergue sur fond bleu">
    <p:bg>
      <p:bgPr>
        <a:solidFill>
          <a:srgbClr val="00577F"/>
        </a:solidFill>
        <a:effectLst/>
      </p:bgPr>
    </p:bg>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F8398A2-1BB0-4126-99AA-BE7259021A10}"/>
              </a:ext>
            </a:extLst>
          </p:cNvPr>
          <p:cNvSpPr>
            <a:spLocks noGrp="1"/>
          </p:cNvSpPr>
          <p:nvPr>
            <p:ph type="dt" sz="half" idx="10"/>
          </p:nvPr>
        </p:nvSpPr>
        <p:spPr/>
        <p:txBody>
          <a:bodyPr/>
          <a:lstStyle>
            <a:lvl1pPr>
              <a:defRPr>
                <a:solidFill>
                  <a:schemeClr val="bg1"/>
                </a:solidFill>
              </a:defRPr>
            </a:lvl1pPr>
          </a:lstStyle>
          <a:p>
            <a:fld id="{14C7DCA5-CCA2-496E-8A67-AC89E67F882D}" type="datetime1">
              <a:rPr lang="fr-FR" smtClean="0"/>
              <a:t>09/11/2022</a:t>
            </a:fld>
            <a:endParaRPr lang="fr-FR"/>
          </a:p>
        </p:txBody>
      </p:sp>
      <p:sp>
        <p:nvSpPr>
          <p:cNvPr id="4" name="Espace réservé du pied de page 3">
            <a:extLst>
              <a:ext uri="{FF2B5EF4-FFF2-40B4-BE49-F238E27FC236}">
                <a16:creationId xmlns:a16="http://schemas.microsoft.com/office/drawing/2014/main" id="{A9F9D431-C360-4856-A475-557050A130D3}"/>
              </a:ext>
            </a:extLst>
          </p:cNvPr>
          <p:cNvSpPr>
            <a:spLocks noGrp="1"/>
          </p:cNvSpPr>
          <p:nvPr>
            <p:ph type="ftr" sz="quarter" idx="11"/>
          </p:nvPr>
        </p:nvSpPr>
        <p:spPr/>
        <p:txBody>
          <a:bodyPr/>
          <a:lstStyle>
            <a:lvl1pPr>
              <a:defRPr>
                <a:solidFill>
                  <a:schemeClr val="bg1"/>
                </a:solidFill>
              </a:defRPr>
            </a:lvl1pPr>
          </a:lstStyle>
          <a:p>
            <a:r>
              <a:rPr lang="fr-FR"/>
              <a:t>17 février 2022 – Formations financées par le CPF des salariés en contrats courts ou au Smic, en 2019 et en 2020 </a:t>
            </a:r>
          </a:p>
        </p:txBody>
      </p:sp>
      <p:sp>
        <p:nvSpPr>
          <p:cNvPr id="5" name="Espace réservé du numéro de diapositive 4">
            <a:extLst>
              <a:ext uri="{FF2B5EF4-FFF2-40B4-BE49-F238E27FC236}">
                <a16:creationId xmlns:a16="http://schemas.microsoft.com/office/drawing/2014/main" id="{A36C15B0-333C-4C06-9AC9-8D12F37568E9}"/>
              </a:ext>
            </a:extLst>
          </p:cNvPr>
          <p:cNvSpPr>
            <a:spLocks noGrp="1"/>
          </p:cNvSpPr>
          <p:nvPr>
            <p:ph type="sldNum" sz="quarter" idx="12"/>
          </p:nvPr>
        </p:nvSpPr>
        <p:spPr/>
        <p:txBody>
          <a:bodyPr/>
          <a:lstStyle>
            <a:lvl1pPr>
              <a:defRPr>
                <a:solidFill>
                  <a:schemeClr val="bg1"/>
                </a:solidFill>
              </a:defRPr>
            </a:lvl1pPr>
          </a:lstStyle>
          <a:p>
            <a:fld id="{975A587B-5814-4D9B-9598-FE9CB954CB01}" type="slidenum">
              <a:rPr lang="fr-FR" smtClean="0"/>
              <a:pPr/>
              <a:t>‹N°›</a:t>
            </a:fld>
            <a:endParaRPr lang="fr-FR"/>
          </a:p>
        </p:txBody>
      </p:sp>
      <p:sp>
        <p:nvSpPr>
          <p:cNvPr id="9" name="ZoneTexte 8">
            <a:extLst>
              <a:ext uri="{FF2B5EF4-FFF2-40B4-BE49-F238E27FC236}">
                <a16:creationId xmlns:a16="http://schemas.microsoft.com/office/drawing/2014/main" id="{EEDE9198-B720-4706-8F02-CACA50E166A5}"/>
              </a:ext>
            </a:extLst>
          </p:cNvPr>
          <p:cNvSpPr txBox="1"/>
          <p:nvPr userDrawn="1"/>
        </p:nvSpPr>
        <p:spPr>
          <a:xfrm>
            <a:off x="947738" y="6370638"/>
            <a:ext cx="1550424" cy="276999"/>
          </a:xfrm>
          <a:prstGeom prst="rect">
            <a:avLst/>
          </a:prstGeom>
          <a:noFill/>
        </p:spPr>
        <p:txBody>
          <a:bodyPr wrap="none" rtlCol="0">
            <a:spAutoFit/>
          </a:bodyPr>
          <a:lstStyle/>
          <a:p>
            <a:r>
              <a:rPr lang="fr-FR" sz="1200" b="1" dirty="0">
                <a:solidFill>
                  <a:schemeClr val="bg1"/>
                </a:solidFill>
              </a:rPr>
              <a:t>Caisse des Dépôts</a:t>
            </a:r>
          </a:p>
        </p:txBody>
      </p:sp>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257277" y="2549041"/>
            <a:ext cx="8640000" cy="2880000"/>
          </a:xfrm>
        </p:spPr>
        <p:txBody>
          <a:bodyPr/>
          <a:lstStyle>
            <a:lvl1pPr>
              <a:defRPr sz="4500">
                <a:solidFill>
                  <a:schemeClr val="bg1"/>
                </a:solidFill>
              </a:defRPr>
            </a:lvl1pPr>
          </a:lstStyle>
          <a:p>
            <a:r>
              <a:rPr lang="fr-FR"/>
              <a:t>Modifiez le style du titre</a:t>
            </a:r>
            <a:endParaRPr lang="fr-FR" dirty="0"/>
          </a:p>
        </p:txBody>
      </p:sp>
      <p:cxnSp>
        <p:nvCxnSpPr>
          <p:cNvPr id="10" name="Connecteur droit 9">
            <a:extLst>
              <a:ext uri="{FF2B5EF4-FFF2-40B4-BE49-F238E27FC236}">
                <a16:creationId xmlns:a16="http://schemas.microsoft.com/office/drawing/2014/main" id="{E0A3AB4C-AD58-4D8F-BC6F-D1A801697936}"/>
              </a:ext>
            </a:extLst>
          </p:cNvPr>
          <p:cNvCxnSpPr/>
          <p:nvPr userDrawn="1"/>
        </p:nvCxnSpPr>
        <p:spPr>
          <a:xfrm>
            <a:off x="1047750" y="6205540"/>
            <a:ext cx="10098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872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0B3F5B-B768-49C6-849E-ECA40AC90B59}"/>
              </a:ext>
            </a:extLst>
          </p:cNvPr>
          <p:cNvSpPr/>
          <p:nvPr userDrawn="1"/>
        </p:nvSpPr>
        <p:spPr bwMode="auto">
          <a:xfrm>
            <a:off x="0" y="0"/>
            <a:ext cx="12192000" cy="6858000"/>
          </a:xfrm>
          <a:prstGeom prst="rect">
            <a:avLst/>
          </a:prstGeom>
          <a:solidFill>
            <a:srgbClr val="A0B3D1"/>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8" name="Forme libre : forme 7">
            <a:extLst>
              <a:ext uri="{FF2B5EF4-FFF2-40B4-BE49-F238E27FC236}">
                <a16:creationId xmlns:a16="http://schemas.microsoft.com/office/drawing/2014/main" id="{0E911085-A09B-4DAE-A16B-D1AC4FBA8589}"/>
              </a:ext>
            </a:extLst>
          </p:cNvPr>
          <p:cNvSpPr/>
          <p:nvPr userDrawn="1"/>
        </p:nvSpPr>
        <p:spPr bwMode="auto">
          <a:xfrm>
            <a:off x="807396" y="758757"/>
            <a:ext cx="11147898" cy="6108971"/>
          </a:xfrm>
          <a:custGeom>
            <a:avLst/>
            <a:gdLst>
              <a:gd name="connsiteX0" fmla="*/ 1079770 w 11147898"/>
              <a:gd name="connsiteY0" fmla="*/ 6099243 h 6108971"/>
              <a:gd name="connsiteX1" fmla="*/ 0 w 11147898"/>
              <a:gd name="connsiteY1" fmla="*/ 5058383 h 6108971"/>
              <a:gd name="connsiteX2" fmla="*/ 0 w 11147898"/>
              <a:gd name="connsiteY2" fmla="*/ 9728 h 6108971"/>
              <a:gd name="connsiteX3" fmla="*/ 5029200 w 11147898"/>
              <a:gd name="connsiteY3" fmla="*/ 0 h 6108971"/>
              <a:gd name="connsiteX4" fmla="*/ 11147898 w 11147898"/>
              <a:gd name="connsiteY4" fmla="*/ 6108971 h 6108971"/>
              <a:gd name="connsiteX5" fmla="*/ 1079770 w 11147898"/>
              <a:gd name="connsiteY5" fmla="*/ 6099243 h 610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47898" h="6108971">
                <a:moveTo>
                  <a:pt x="1079770" y="6099243"/>
                </a:moveTo>
                <a:lnTo>
                  <a:pt x="0" y="5058383"/>
                </a:lnTo>
                <a:lnTo>
                  <a:pt x="0" y="9728"/>
                </a:lnTo>
                <a:lnTo>
                  <a:pt x="5029200" y="0"/>
                </a:lnTo>
                <a:lnTo>
                  <a:pt x="11147898" y="6108971"/>
                </a:lnTo>
                <a:lnTo>
                  <a:pt x="1079770" y="6099243"/>
                </a:lnTo>
                <a:close/>
              </a:path>
            </a:pathLst>
          </a:custGeom>
          <a:solidFill>
            <a:srgbClr val="73C8A9"/>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Forme libre : forme 1">
            <a:extLst>
              <a:ext uri="{FF2B5EF4-FFF2-40B4-BE49-F238E27FC236}">
                <a16:creationId xmlns:a16="http://schemas.microsoft.com/office/drawing/2014/main" id="{FF79E38B-EE63-4726-BF07-31CD23CC449C}"/>
              </a:ext>
            </a:extLst>
          </p:cNvPr>
          <p:cNvSpPr/>
          <p:nvPr userDrawn="1"/>
        </p:nvSpPr>
        <p:spPr bwMode="auto">
          <a:xfrm>
            <a:off x="797668" y="758757"/>
            <a:ext cx="5058383" cy="5058383"/>
          </a:xfrm>
          <a:custGeom>
            <a:avLst/>
            <a:gdLst>
              <a:gd name="connsiteX0" fmla="*/ 0 w 5058383"/>
              <a:gd name="connsiteY0" fmla="*/ 0 h 5058383"/>
              <a:gd name="connsiteX1" fmla="*/ 2286000 w 5058383"/>
              <a:gd name="connsiteY1" fmla="*/ 9728 h 5058383"/>
              <a:gd name="connsiteX2" fmla="*/ 5058383 w 5058383"/>
              <a:gd name="connsiteY2" fmla="*/ 2782111 h 5058383"/>
              <a:gd name="connsiteX3" fmla="*/ 5058383 w 5058383"/>
              <a:gd name="connsiteY3" fmla="*/ 5058383 h 5058383"/>
              <a:gd name="connsiteX4" fmla="*/ 2791838 w 5058383"/>
              <a:gd name="connsiteY4" fmla="*/ 5048656 h 5058383"/>
              <a:gd name="connsiteX5" fmla="*/ 9728 w 5058383"/>
              <a:gd name="connsiteY5" fmla="*/ 2266545 h 5058383"/>
              <a:gd name="connsiteX6" fmla="*/ 0 w 5058383"/>
              <a:gd name="connsiteY6" fmla="*/ 0 h 505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8383" h="5058383">
                <a:moveTo>
                  <a:pt x="0" y="0"/>
                </a:moveTo>
                <a:lnTo>
                  <a:pt x="2286000" y="9728"/>
                </a:lnTo>
                <a:lnTo>
                  <a:pt x="5058383" y="2782111"/>
                </a:lnTo>
                <a:lnTo>
                  <a:pt x="5058383" y="5058383"/>
                </a:lnTo>
                <a:lnTo>
                  <a:pt x="2791838" y="5048656"/>
                </a:lnTo>
                <a:lnTo>
                  <a:pt x="9728" y="2266545"/>
                </a:lnTo>
                <a:cubicBezTo>
                  <a:pt x="12970" y="1514273"/>
                  <a:pt x="16213" y="762000"/>
                  <a:pt x="0" y="0"/>
                </a:cubicBezTo>
                <a:close/>
              </a:path>
            </a:pathLst>
          </a:custGeom>
          <a:solidFill>
            <a:srgbClr val="8C2996"/>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7" name="Titre 6">
            <a:extLst>
              <a:ext uri="{FF2B5EF4-FFF2-40B4-BE49-F238E27FC236}">
                <a16:creationId xmlns:a16="http://schemas.microsoft.com/office/drawing/2014/main" id="{B7A985A6-151F-4CB0-B805-7356FF1FA8E6}"/>
              </a:ext>
            </a:extLst>
          </p:cNvPr>
          <p:cNvSpPr>
            <a:spLocks noGrp="1"/>
          </p:cNvSpPr>
          <p:nvPr>
            <p:ph type="title" hasCustomPrompt="1"/>
          </p:nvPr>
        </p:nvSpPr>
        <p:spPr>
          <a:xfrm>
            <a:off x="892956" y="1055740"/>
            <a:ext cx="2160000" cy="360000"/>
          </a:xfrm>
        </p:spPr>
        <p:txBody>
          <a:bodyPr anchor="ctr"/>
          <a:lstStyle>
            <a:lvl1pPr>
              <a:defRPr sz="1600">
                <a:solidFill>
                  <a:schemeClr val="bg1"/>
                </a:solidFill>
              </a:defRPr>
            </a:lvl1pPr>
          </a:lstStyle>
          <a:p>
            <a:r>
              <a:rPr lang="fr-FR" dirty="0"/>
              <a:t>caissedesdepots.fr</a:t>
            </a:r>
          </a:p>
        </p:txBody>
      </p:sp>
      <p:grpSp>
        <p:nvGrpSpPr>
          <p:cNvPr id="5" name="Groupe 4">
            <a:extLst>
              <a:ext uri="{FF2B5EF4-FFF2-40B4-BE49-F238E27FC236}">
                <a16:creationId xmlns:a16="http://schemas.microsoft.com/office/drawing/2014/main" id="{F161F054-B3DD-4895-9E27-7B3EBA77B0A2}"/>
              </a:ext>
            </a:extLst>
          </p:cNvPr>
          <p:cNvGrpSpPr/>
          <p:nvPr userDrawn="1"/>
        </p:nvGrpSpPr>
        <p:grpSpPr>
          <a:xfrm>
            <a:off x="1006315" y="1465233"/>
            <a:ext cx="1374198" cy="192118"/>
            <a:chOff x="1134903" y="1462851"/>
            <a:chExt cx="1697834" cy="237363"/>
          </a:xfrm>
        </p:grpSpPr>
        <p:sp>
          <p:nvSpPr>
            <p:cNvPr id="22" name="Freeform 5">
              <a:extLst>
                <a:ext uri="{FF2B5EF4-FFF2-40B4-BE49-F238E27FC236}">
                  <a16:creationId xmlns:a16="http://schemas.microsoft.com/office/drawing/2014/main" id="{FA03C2A1-7262-4224-B966-B845D8D4E8FB}"/>
                </a:ext>
              </a:extLst>
            </p:cNvPr>
            <p:cNvSpPr>
              <a:spLocks noEditPoints="1"/>
            </p:cNvSpPr>
            <p:nvPr userDrawn="1"/>
          </p:nvSpPr>
          <p:spPr bwMode="auto">
            <a:xfrm>
              <a:off x="2126320" y="1467335"/>
              <a:ext cx="335039" cy="232469"/>
            </a:xfrm>
            <a:custGeom>
              <a:avLst/>
              <a:gdLst>
                <a:gd name="T0" fmla="*/ 934 w 1124"/>
                <a:gd name="T1" fmla="*/ 0 h 778"/>
                <a:gd name="T2" fmla="*/ 190 w 1124"/>
                <a:gd name="T3" fmla="*/ 0 h 778"/>
                <a:gd name="T4" fmla="*/ 0 w 1124"/>
                <a:gd name="T5" fmla="*/ 190 h 778"/>
                <a:gd name="T6" fmla="*/ 0 w 1124"/>
                <a:gd name="T7" fmla="*/ 588 h 778"/>
                <a:gd name="T8" fmla="*/ 190 w 1124"/>
                <a:gd name="T9" fmla="*/ 778 h 778"/>
                <a:gd name="T10" fmla="*/ 934 w 1124"/>
                <a:gd name="T11" fmla="*/ 778 h 778"/>
                <a:gd name="T12" fmla="*/ 1124 w 1124"/>
                <a:gd name="T13" fmla="*/ 588 h 778"/>
                <a:gd name="T14" fmla="*/ 1124 w 1124"/>
                <a:gd name="T15" fmla="*/ 190 h 778"/>
                <a:gd name="T16" fmla="*/ 934 w 1124"/>
                <a:gd name="T17" fmla="*/ 0 h 778"/>
                <a:gd name="T18" fmla="*/ 610 w 1124"/>
                <a:gd name="T19" fmla="*/ 475 h 778"/>
                <a:gd name="T20" fmla="*/ 441 w 1124"/>
                <a:gd name="T21" fmla="*/ 562 h 778"/>
                <a:gd name="T22" fmla="*/ 441 w 1124"/>
                <a:gd name="T23" fmla="*/ 216 h 778"/>
                <a:gd name="T24" fmla="*/ 610 w 1124"/>
                <a:gd name="T25" fmla="*/ 303 h 778"/>
                <a:gd name="T26" fmla="*/ 778 w 1124"/>
                <a:gd name="T27" fmla="*/ 389 h 778"/>
                <a:gd name="T28" fmla="*/ 610 w 1124"/>
                <a:gd name="T29" fmla="*/ 47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4" h="778">
                  <a:moveTo>
                    <a:pt x="934" y="0"/>
                  </a:moveTo>
                  <a:cubicBezTo>
                    <a:pt x="190" y="0"/>
                    <a:pt x="190" y="0"/>
                    <a:pt x="190" y="0"/>
                  </a:cubicBezTo>
                  <a:cubicBezTo>
                    <a:pt x="86" y="0"/>
                    <a:pt x="0" y="85"/>
                    <a:pt x="0" y="190"/>
                  </a:cubicBezTo>
                  <a:cubicBezTo>
                    <a:pt x="0" y="588"/>
                    <a:pt x="0" y="588"/>
                    <a:pt x="0" y="588"/>
                  </a:cubicBezTo>
                  <a:cubicBezTo>
                    <a:pt x="0" y="693"/>
                    <a:pt x="86" y="778"/>
                    <a:pt x="190" y="778"/>
                  </a:cubicBezTo>
                  <a:cubicBezTo>
                    <a:pt x="934" y="778"/>
                    <a:pt x="934" y="778"/>
                    <a:pt x="934" y="778"/>
                  </a:cubicBezTo>
                  <a:cubicBezTo>
                    <a:pt x="1038" y="778"/>
                    <a:pt x="1124" y="693"/>
                    <a:pt x="1124" y="588"/>
                  </a:cubicBezTo>
                  <a:cubicBezTo>
                    <a:pt x="1124" y="190"/>
                    <a:pt x="1124" y="190"/>
                    <a:pt x="1124" y="190"/>
                  </a:cubicBezTo>
                  <a:cubicBezTo>
                    <a:pt x="1124" y="85"/>
                    <a:pt x="1038" y="0"/>
                    <a:pt x="934" y="0"/>
                  </a:cubicBezTo>
                  <a:close/>
                  <a:moveTo>
                    <a:pt x="610" y="475"/>
                  </a:moveTo>
                  <a:cubicBezTo>
                    <a:pt x="441" y="562"/>
                    <a:pt x="441" y="562"/>
                    <a:pt x="441" y="562"/>
                  </a:cubicBezTo>
                  <a:cubicBezTo>
                    <a:pt x="441" y="216"/>
                    <a:pt x="441" y="216"/>
                    <a:pt x="441" y="216"/>
                  </a:cubicBezTo>
                  <a:cubicBezTo>
                    <a:pt x="610" y="303"/>
                    <a:pt x="610" y="303"/>
                    <a:pt x="610" y="303"/>
                  </a:cubicBezTo>
                  <a:cubicBezTo>
                    <a:pt x="778" y="389"/>
                    <a:pt x="778" y="389"/>
                    <a:pt x="778" y="389"/>
                  </a:cubicBezTo>
                  <a:lnTo>
                    <a:pt x="610" y="47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a:extLst>
                <a:ext uri="{FF2B5EF4-FFF2-40B4-BE49-F238E27FC236}">
                  <a16:creationId xmlns:a16="http://schemas.microsoft.com/office/drawing/2014/main" id="{546CDF66-23E9-40D4-8C48-38D2A207FCFE}"/>
                </a:ext>
              </a:extLst>
            </p:cNvPr>
            <p:cNvCxnSpPr>
              <a:cxnSpLocks/>
            </p:cNvCxnSpPr>
            <p:nvPr userDrawn="1"/>
          </p:nvCxnSpPr>
          <p:spPr>
            <a:xfrm>
              <a:off x="1520666" y="1463356"/>
              <a:ext cx="0" cy="23685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EF95A7EB-EA7F-4577-B10B-9C29FF74D6C0}"/>
                </a:ext>
              </a:extLst>
            </p:cNvPr>
            <p:cNvCxnSpPr>
              <a:cxnSpLocks/>
            </p:cNvCxnSpPr>
            <p:nvPr userDrawn="1"/>
          </p:nvCxnSpPr>
          <p:spPr>
            <a:xfrm>
              <a:off x="2009103" y="1463356"/>
              <a:ext cx="0" cy="23685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AutoShape 3">
              <a:extLst>
                <a:ext uri="{FF2B5EF4-FFF2-40B4-BE49-F238E27FC236}">
                  <a16:creationId xmlns:a16="http://schemas.microsoft.com/office/drawing/2014/main" id="{35827162-24C1-408B-A9BF-40E6BBADA5F3}"/>
                </a:ext>
              </a:extLst>
            </p:cNvPr>
            <p:cNvSpPr>
              <a:spLocks noChangeAspect="1" noChangeArrowheads="1" noTextEdit="1"/>
            </p:cNvSpPr>
            <p:nvPr userDrawn="1"/>
          </p:nvSpPr>
          <p:spPr bwMode="auto">
            <a:xfrm>
              <a:off x="1642904" y="1466441"/>
              <a:ext cx="244134"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 name="Freeform 5">
              <a:extLst>
                <a:ext uri="{FF2B5EF4-FFF2-40B4-BE49-F238E27FC236}">
                  <a16:creationId xmlns:a16="http://schemas.microsoft.com/office/drawing/2014/main" id="{547AC831-1E19-496A-B00F-0B93E54D5BF0}"/>
                </a:ext>
              </a:extLst>
            </p:cNvPr>
            <p:cNvSpPr>
              <a:spLocks noEditPoints="1"/>
            </p:cNvSpPr>
            <p:nvPr userDrawn="1"/>
          </p:nvSpPr>
          <p:spPr bwMode="auto">
            <a:xfrm>
              <a:off x="1646494" y="1462851"/>
              <a:ext cx="244134" cy="236953"/>
            </a:xfrm>
            <a:custGeom>
              <a:avLst/>
              <a:gdLst>
                <a:gd name="T0" fmla="*/ 66 w 66"/>
                <a:gd name="T1" fmla="*/ 39 h 64"/>
                <a:gd name="T2" fmla="*/ 66 w 66"/>
                <a:gd name="T3" fmla="*/ 64 h 64"/>
                <a:gd name="T4" fmla="*/ 52 w 66"/>
                <a:gd name="T5" fmla="*/ 64 h 64"/>
                <a:gd name="T6" fmla="*/ 52 w 66"/>
                <a:gd name="T7" fmla="*/ 41 h 64"/>
                <a:gd name="T8" fmla="*/ 45 w 66"/>
                <a:gd name="T9" fmla="*/ 31 h 64"/>
                <a:gd name="T10" fmla="*/ 37 w 66"/>
                <a:gd name="T11" fmla="*/ 36 h 64"/>
                <a:gd name="T12" fmla="*/ 37 w 66"/>
                <a:gd name="T13" fmla="*/ 40 h 64"/>
                <a:gd name="T14" fmla="*/ 37 w 66"/>
                <a:gd name="T15" fmla="*/ 64 h 64"/>
                <a:gd name="T16" fmla="*/ 23 w 66"/>
                <a:gd name="T17" fmla="*/ 64 h 64"/>
                <a:gd name="T18" fmla="*/ 23 w 66"/>
                <a:gd name="T19" fmla="*/ 21 h 64"/>
                <a:gd name="T20" fmla="*/ 37 w 66"/>
                <a:gd name="T21" fmla="*/ 21 h 64"/>
                <a:gd name="T22" fmla="*/ 37 w 66"/>
                <a:gd name="T23" fmla="*/ 27 h 64"/>
                <a:gd name="T24" fmla="*/ 37 w 66"/>
                <a:gd name="T25" fmla="*/ 27 h 64"/>
                <a:gd name="T26" fmla="*/ 37 w 66"/>
                <a:gd name="T27" fmla="*/ 27 h 64"/>
                <a:gd name="T28" fmla="*/ 37 w 66"/>
                <a:gd name="T29" fmla="*/ 27 h 64"/>
                <a:gd name="T30" fmla="*/ 50 w 66"/>
                <a:gd name="T31" fmla="*/ 20 h 64"/>
                <a:gd name="T32" fmla="*/ 66 w 66"/>
                <a:gd name="T33" fmla="*/ 39 h 64"/>
                <a:gd name="T34" fmla="*/ 8 w 66"/>
                <a:gd name="T35" fmla="*/ 0 h 64"/>
                <a:gd name="T36" fmla="*/ 0 w 66"/>
                <a:gd name="T37" fmla="*/ 7 h 64"/>
                <a:gd name="T38" fmla="*/ 7 w 66"/>
                <a:gd name="T39" fmla="*/ 15 h 64"/>
                <a:gd name="T40" fmla="*/ 8 w 66"/>
                <a:gd name="T41" fmla="*/ 15 h 64"/>
                <a:gd name="T42" fmla="*/ 16 w 66"/>
                <a:gd name="T43" fmla="*/ 7 h 64"/>
                <a:gd name="T44" fmla="*/ 8 w 66"/>
                <a:gd name="T45" fmla="*/ 0 h 64"/>
                <a:gd name="T46" fmla="*/ 0 w 66"/>
                <a:gd name="T47" fmla="*/ 64 h 64"/>
                <a:gd name="T48" fmla="*/ 15 w 66"/>
                <a:gd name="T49" fmla="*/ 64 h 64"/>
                <a:gd name="T50" fmla="*/ 15 w 66"/>
                <a:gd name="T51" fmla="*/ 21 h 64"/>
                <a:gd name="T52" fmla="*/ 0 w 66"/>
                <a:gd name="T53" fmla="*/ 21 h 64"/>
                <a:gd name="T54" fmla="*/ 0 w 66"/>
                <a:gd name="T5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64">
                  <a:moveTo>
                    <a:pt x="66" y="39"/>
                  </a:moveTo>
                  <a:cubicBezTo>
                    <a:pt x="66" y="64"/>
                    <a:pt x="66" y="64"/>
                    <a:pt x="66" y="64"/>
                  </a:cubicBezTo>
                  <a:cubicBezTo>
                    <a:pt x="52" y="64"/>
                    <a:pt x="52" y="64"/>
                    <a:pt x="52" y="64"/>
                  </a:cubicBezTo>
                  <a:cubicBezTo>
                    <a:pt x="52" y="41"/>
                    <a:pt x="52" y="41"/>
                    <a:pt x="52" y="41"/>
                  </a:cubicBezTo>
                  <a:cubicBezTo>
                    <a:pt x="52" y="35"/>
                    <a:pt x="50" y="31"/>
                    <a:pt x="45" y="31"/>
                  </a:cubicBezTo>
                  <a:cubicBezTo>
                    <a:pt x="41" y="31"/>
                    <a:pt x="38" y="34"/>
                    <a:pt x="37" y="36"/>
                  </a:cubicBezTo>
                  <a:cubicBezTo>
                    <a:pt x="37" y="37"/>
                    <a:pt x="37" y="38"/>
                    <a:pt x="37" y="40"/>
                  </a:cubicBezTo>
                  <a:cubicBezTo>
                    <a:pt x="37" y="64"/>
                    <a:pt x="37" y="64"/>
                    <a:pt x="37" y="64"/>
                  </a:cubicBezTo>
                  <a:cubicBezTo>
                    <a:pt x="23" y="64"/>
                    <a:pt x="23" y="64"/>
                    <a:pt x="23" y="64"/>
                  </a:cubicBezTo>
                  <a:cubicBezTo>
                    <a:pt x="23" y="64"/>
                    <a:pt x="23" y="25"/>
                    <a:pt x="23" y="21"/>
                  </a:cubicBezTo>
                  <a:cubicBezTo>
                    <a:pt x="37" y="21"/>
                    <a:pt x="37" y="21"/>
                    <a:pt x="37" y="21"/>
                  </a:cubicBezTo>
                  <a:cubicBezTo>
                    <a:pt x="37" y="27"/>
                    <a:pt x="37" y="27"/>
                    <a:pt x="37" y="27"/>
                  </a:cubicBezTo>
                  <a:cubicBezTo>
                    <a:pt x="37" y="27"/>
                    <a:pt x="37" y="27"/>
                    <a:pt x="37" y="27"/>
                  </a:cubicBezTo>
                  <a:cubicBezTo>
                    <a:pt x="37" y="27"/>
                    <a:pt x="37" y="27"/>
                    <a:pt x="37" y="27"/>
                  </a:cubicBezTo>
                  <a:cubicBezTo>
                    <a:pt x="37" y="27"/>
                    <a:pt x="37" y="27"/>
                    <a:pt x="37" y="27"/>
                  </a:cubicBezTo>
                  <a:cubicBezTo>
                    <a:pt x="39" y="24"/>
                    <a:pt x="42" y="20"/>
                    <a:pt x="50" y="20"/>
                  </a:cubicBezTo>
                  <a:cubicBezTo>
                    <a:pt x="59" y="20"/>
                    <a:pt x="66" y="26"/>
                    <a:pt x="66" y="39"/>
                  </a:cubicBezTo>
                  <a:close/>
                  <a:moveTo>
                    <a:pt x="8" y="0"/>
                  </a:moveTo>
                  <a:cubicBezTo>
                    <a:pt x="3" y="0"/>
                    <a:pt x="0" y="3"/>
                    <a:pt x="0" y="7"/>
                  </a:cubicBezTo>
                  <a:cubicBezTo>
                    <a:pt x="0" y="11"/>
                    <a:pt x="3" y="15"/>
                    <a:pt x="7" y="15"/>
                  </a:cubicBezTo>
                  <a:cubicBezTo>
                    <a:pt x="8" y="15"/>
                    <a:pt x="8" y="15"/>
                    <a:pt x="8" y="15"/>
                  </a:cubicBezTo>
                  <a:cubicBezTo>
                    <a:pt x="13" y="15"/>
                    <a:pt x="16" y="11"/>
                    <a:pt x="16" y="7"/>
                  </a:cubicBezTo>
                  <a:cubicBezTo>
                    <a:pt x="16" y="3"/>
                    <a:pt x="13" y="0"/>
                    <a:pt x="8" y="0"/>
                  </a:cubicBezTo>
                  <a:close/>
                  <a:moveTo>
                    <a:pt x="0" y="64"/>
                  </a:moveTo>
                  <a:cubicBezTo>
                    <a:pt x="15" y="64"/>
                    <a:pt x="15" y="64"/>
                    <a:pt x="15" y="64"/>
                  </a:cubicBezTo>
                  <a:cubicBezTo>
                    <a:pt x="15" y="21"/>
                    <a:pt x="15" y="21"/>
                    <a:pt x="15" y="21"/>
                  </a:cubicBezTo>
                  <a:cubicBezTo>
                    <a:pt x="0" y="21"/>
                    <a:pt x="0" y="21"/>
                    <a:pt x="0" y="21"/>
                  </a:cubicBezTo>
                  <a:lnTo>
                    <a:pt x="0"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AutoShape 7">
              <a:extLst>
                <a:ext uri="{FF2B5EF4-FFF2-40B4-BE49-F238E27FC236}">
                  <a16:creationId xmlns:a16="http://schemas.microsoft.com/office/drawing/2014/main" id="{E297F7F2-8B2C-4536-9006-0007F8B0E810}"/>
                </a:ext>
              </a:extLst>
            </p:cNvPr>
            <p:cNvSpPr>
              <a:spLocks noChangeAspect="1" noChangeArrowheads="1" noTextEdit="1"/>
            </p:cNvSpPr>
            <p:nvPr userDrawn="1"/>
          </p:nvSpPr>
          <p:spPr bwMode="auto">
            <a:xfrm>
              <a:off x="2712088" y="1477068"/>
              <a:ext cx="120649" cy="22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E83B25D8-97A5-4CAD-B771-88F3AC418AFA}"/>
                </a:ext>
              </a:extLst>
            </p:cNvPr>
            <p:cNvSpPr>
              <a:spLocks/>
            </p:cNvSpPr>
            <p:nvPr userDrawn="1"/>
          </p:nvSpPr>
          <p:spPr bwMode="auto">
            <a:xfrm>
              <a:off x="2708994" y="1473974"/>
              <a:ext cx="120649" cy="225830"/>
            </a:xfrm>
            <a:custGeom>
              <a:avLst/>
              <a:gdLst>
                <a:gd name="T0" fmla="*/ 21 w 33"/>
                <a:gd name="T1" fmla="*/ 64 h 64"/>
                <a:gd name="T2" fmla="*/ 21 w 33"/>
                <a:gd name="T3" fmla="*/ 35 h 64"/>
                <a:gd name="T4" fmla="*/ 31 w 33"/>
                <a:gd name="T5" fmla="*/ 35 h 64"/>
                <a:gd name="T6" fmla="*/ 33 w 33"/>
                <a:gd name="T7" fmla="*/ 23 h 64"/>
                <a:gd name="T8" fmla="*/ 21 w 33"/>
                <a:gd name="T9" fmla="*/ 23 h 64"/>
                <a:gd name="T10" fmla="*/ 21 w 33"/>
                <a:gd name="T11" fmla="*/ 16 h 64"/>
                <a:gd name="T12" fmla="*/ 27 w 33"/>
                <a:gd name="T13" fmla="*/ 10 h 64"/>
                <a:gd name="T14" fmla="*/ 33 w 33"/>
                <a:gd name="T15" fmla="*/ 10 h 64"/>
                <a:gd name="T16" fmla="*/ 33 w 33"/>
                <a:gd name="T17" fmla="*/ 0 h 64"/>
                <a:gd name="T18" fmla="*/ 24 w 33"/>
                <a:gd name="T19" fmla="*/ 0 h 64"/>
                <a:gd name="T20" fmla="*/ 10 w 33"/>
                <a:gd name="T21" fmla="*/ 15 h 64"/>
                <a:gd name="T22" fmla="*/ 10 w 33"/>
                <a:gd name="T23" fmla="*/ 23 h 64"/>
                <a:gd name="T24" fmla="*/ 0 w 33"/>
                <a:gd name="T25" fmla="*/ 23 h 64"/>
                <a:gd name="T26" fmla="*/ 0 w 33"/>
                <a:gd name="T27" fmla="*/ 35 h 64"/>
                <a:gd name="T28" fmla="*/ 10 w 33"/>
                <a:gd name="T29" fmla="*/ 35 h 64"/>
                <a:gd name="T30" fmla="*/ 10 w 33"/>
                <a:gd name="T31" fmla="*/ 64 h 64"/>
                <a:gd name="T32" fmla="*/ 21 w 33"/>
                <a:gd name="T33"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64">
                  <a:moveTo>
                    <a:pt x="21" y="64"/>
                  </a:moveTo>
                  <a:cubicBezTo>
                    <a:pt x="21" y="35"/>
                    <a:pt x="21" y="35"/>
                    <a:pt x="21" y="35"/>
                  </a:cubicBezTo>
                  <a:cubicBezTo>
                    <a:pt x="31" y="35"/>
                    <a:pt x="31" y="35"/>
                    <a:pt x="31" y="35"/>
                  </a:cubicBezTo>
                  <a:cubicBezTo>
                    <a:pt x="33" y="23"/>
                    <a:pt x="33" y="23"/>
                    <a:pt x="33" y="23"/>
                  </a:cubicBezTo>
                  <a:cubicBezTo>
                    <a:pt x="21" y="23"/>
                    <a:pt x="21" y="23"/>
                    <a:pt x="21" y="23"/>
                  </a:cubicBezTo>
                  <a:cubicBezTo>
                    <a:pt x="21" y="16"/>
                    <a:pt x="21" y="16"/>
                    <a:pt x="21" y="16"/>
                  </a:cubicBezTo>
                  <a:cubicBezTo>
                    <a:pt x="21" y="13"/>
                    <a:pt x="22" y="10"/>
                    <a:pt x="27" y="10"/>
                  </a:cubicBezTo>
                  <a:cubicBezTo>
                    <a:pt x="33" y="10"/>
                    <a:pt x="33" y="10"/>
                    <a:pt x="33" y="10"/>
                  </a:cubicBezTo>
                  <a:cubicBezTo>
                    <a:pt x="33" y="0"/>
                    <a:pt x="33" y="0"/>
                    <a:pt x="33" y="0"/>
                  </a:cubicBezTo>
                  <a:cubicBezTo>
                    <a:pt x="32" y="0"/>
                    <a:pt x="28" y="0"/>
                    <a:pt x="24" y="0"/>
                  </a:cubicBezTo>
                  <a:cubicBezTo>
                    <a:pt x="16" y="0"/>
                    <a:pt x="10" y="5"/>
                    <a:pt x="10" y="15"/>
                  </a:cubicBezTo>
                  <a:cubicBezTo>
                    <a:pt x="10" y="23"/>
                    <a:pt x="10" y="23"/>
                    <a:pt x="10" y="23"/>
                  </a:cubicBezTo>
                  <a:cubicBezTo>
                    <a:pt x="0" y="23"/>
                    <a:pt x="0" y="23"/>
                    <a:pt x="0" y="23"/>
                  </a:cubicBezTo>
                  <a:cubicBezTo>
                    <a:pt x="0" y="35"/>
                    <a:pt x="0" y="35"/>
                    <a:pt x="0" y="35"/>
                  </a:cubicBezTo>
                  <a:cubicBezTo>
                    <a:pt x="10" y="35"/>
                    <a:pt x="10" y="35"/>
                    <a:pt x="10" y="35"/>
                  </a:cubicBezTo>
                  <a:cubicBezTo>
                    <a:pt x="10" y="64"/>
                    <a:pt x="10" y="64"/>
                    <a:pt x="10" y="64"/>
                  </a:cubicBezTo>
                  <a:lnTo>
                    <a:pt x="21"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4">
              <a:extLst>
                <a:ext uri="{FF2B5EF4-FFF2-40B4-BE49-F238E27FC236}">
                  <a16:creationId xmlns:a16="http://schemas.microsoft.com/office/drawing/2014/main" id="{2101A7A2-88B8-4770-962C-53D87EF56619}"/>
                </a:ext>
              </a:extLst>
            </p:cNvPr>
            <p:cNvSpPr>
              <a:spLocks noChangeAspect="1"/>
            </p:cNvSpPr>
            <p:nvPr userDrawn="1"/>
          </p:nvSpPr>
          <p:spPr bwMode="auto">
            <a:xfrm>
              <a:off x="1134903" y="1466441"/>
              <a:ext cx="286703" cy="233363"/>
            </a:xfrm>
            <a:custGeom>
              <a:avLst/>
              <a:gdLst>
                <a:gd name="T0" fmla="*/ 573 w 827"/>
                <a:gd name="T1" fmla="*/ 0 h 672"/>
                <a:gd name="T2" fmla="*/ 696 w 827"/>
                <a:gd name="T3" fmla="*/ 53 h 672"/>
                <a:gd name="T4" fmla="*/ 804 w 827"/>
                <a:gd name="T5" fmla="*/ 12 h 672"/>
                <a:gd name="T6" fmla="*/ 730 w 827"/>
                <a:gd name="T7" fmla="*/ 106 h 672"/>
                <a:gd name="T8" fmla="*/ 827 w 827"/>
                <a:gd name="T9" fmla="*/ 79 h 672"/>
                <a:gd name="T10" fmla="*/ 742 w 827"/>
                <a:gd name="T11" fmla="*/ 167 h 672"/>
                <a:gd name="T12" fmla="*/ 743 w 827"/>
                <a:gd name="T13" fmla="*/ 189 h 672"/>
                <a:gd name="T14" fmla="*/ 260 w 827"/>
                <a:gd name="T15" fmla="*/ 672 h 672"/>
                <a:gd name="T16" fmla="*/ 0 w 827"/>
                <a:gd name="T17" fmla="*/ 596 h 672"/>
                <a:gd name="T18" fmla="*/ 40 w 827"/>
                <a:gd name="T19" fmla="*/ 598 h 672"/>
                <a:gd name="T20" fmla="*/ 251 w 827"/>
                <a:gd name="T21" fmla="*/ 525 h 672"/>
                <a:gd name="T22" fmla="*/ 92 w 827"/>
                <a:gd name="T23" fmla="*/ 408 h 672"/>
                <a:gd name="T24" fmla="*/ 169 w 827"/>
                <a:gd name="T25" fmla="*/ 405 h 672"/>
                <a:gd name="T26" fmla="*/ 33 w 827"/>
                <a:gd name="T27" fmla="*/ 238 h 672"/>
                <a:gd name="T28" fmla="*/ 33 w 827"/>
                <a:gd name="T29" fmla="*/ 236 h 672"/>
                <a:gd name="T30" fmla="*/ 110 w 827"/>
                <a:gd name="T31" fmla="*/ 257 h 672"/>
                <a:gd name="T32" fmla="*/ 57 w 827"/>
                <a:gd name="T33" fmla="*/ 31 h 672"/>
                <a:gd name="T34" fmla="*/ 407 w 827"/>
                <a:gd name="T35" fmla="*/ 208 h 672"/>
                <a:gd name="T36" fmla="*/ 534 w 827"/>
                <a:gd name="T37" fmla="*/ 4 h 672"/>
                <a:gd name="T38" fmla="*/ 573 w 827"/>
                <a:gd name="T3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7" h="672">
                  <a:moveTo>
                    <a:pt x="573" y="0"/>
                  </a:moveTo>
                  <a:cubicBezTo>
                    <a:pt x="619" y="0"/>
                    <a:pt x="664" y="19"/>
                    <a:pt x="696" y="53"/>
                  </a:cubicBezTo>
                  <a:cubicBezTo>
                    <a:pt x="734" y="46"/>
                    <a:pt x="771" y="32"/>
                    <a:pt x="804" y="12"/>
                  </a:cubicBezTo>
                  <a:cubicBezTo>
                    <a:pt x="792" y="51"/>
                    <a:pt x="765" y="85"/>
                    <a:pt x="730" y="106"/>
                  </a:cubicBezTo>
                  <a:cubicBezTo>
                    <a:pt x="763" y="102"/>
                    <a:pt x="796" y="93"/>
                    <a:pt x="827" y="79"/>
                  </a:cubicBezTo>
                  <a:cubicBezTo>
                    <a:pt x="804" y="113"/>
                    <a:pt x="776" y="143"/>
                    <a:pt x="742" y="167"/>
                  </a:cubicBezTo>
                  <a:cubicBezTo>
                    <a:pt x="743" y="174"/>
                    <a:pt x="743" y="182"/>
                    <a:pt x="743" y="189"/>
                  </a:cubicBezTo>
                  <a:cubicBezTo>
                    <a:pt x="743" y="413"/>
                    <a:pt x="572" y="672"/>
                    <a:pt x="260" y="672"/>
                  </a:cubicBezTo>
                  <a:cubicBezTo>
                    <a:pt x="168" y="672"/>
                    <a:pt x="77" y="646"/>
                    <a:pt x="0" y="596"/>
                  </a:cubicBezTo>
                  <a:cubicBezTo>
                    <a:pt x="13" y="597"/>
                    <a:pt x="27" y="598"/>
                    <a:pt x="40" y="598"/>
                  </a:cubicBezTo>
                  <a:cubicBezTo>
                    <a:pt x="117" y="598"/>
                    <a:pt x="191" y="573"/>
                    <a:pt x="251" y="525"/>
                  </a:cubicBezTo>
                  <a:cubicBezTo>
                    <a:pt x="178" y="524"/>
                    <a:pt x="115" y="477"/>
                    <a:pt x="92" y="408"/>
                  </a:cubicBezTo>
                  <a:cubicBezTo>
                    <a:pt x="118" y="412"/>
                    <a:pt x="144" y="411"/>
                    <a:pt x="169" y="405"/>
                  </a:cubicBezTo>
                  <a:cubicBezTo>
                    <a:pt x="90" y="389"/>
                    <a:pt x="33" y="319"/>
                    <a:pt x="33" y="238"/>
                  </a:cubicBezTo>
                  <a:cubicBezTo>
                    <a:pt x="33" y="237"/>
                    <a:pt x="33" y="237"/>
                    <a:pt x="33" y="236"/>
                  </a:cubicBezTo>
                  <a:cubicBezTo>
                    <a:pt x="56" y="249"/>
                    <a:pt x="83" y="257"/>
                    <a:pt x="110" y="257"/>
                  </a:cubicBezTo>
                  <a:cubicBezTo>
                    <a:pt x="35" y="208"/>
                    <a:pt x="12" y="108"/>
                    <a:pt x="57" y="31"/>
                  </a:cubicBezTo>
                  <a:cubicBezTo>
                    <a:pt x="143" y="137"/>
                    <a:pt x="271" y="201"/>
                    <a:pt x="407" y="208"/>
                  </a:cubicBezTo>
                  <a:cubicBezTo>
                    <a:pt x="386" y="117"/>
                    <a:pt x="443" y="25"/>
                    <a:pt x="534" y="4"/>
                  </a:cubicBezTo>
                  <a:cubicBezTo>
                    <a:pt x="547" y="1"/>
                    <a:pt x="560" y="0"/>
                    <a:pt x="573"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cxnSp>
          <p:nvCxnSpPr>
            <p:cNvPr id="33" name="Connecteur droit 32">
              <a:extLst>
                <a:ext uri="{FF2B5EF4-FFF2-40B4-BE49-F238E27FC236}">
                  <a16:creationId xmlns:a16="http://schemas.microsoft.com/office/drawing/2014/main" id="{9375EA39-FE90-4420-9AB9-F2BF46559AF7}"/>
                </a:ext>
              </a:extLst>
            </p:cNvPr>
            <p:cNvCxnSpPr>
              <a:cxnSpLocks/>
            </p:cNvCxnSpPr>
            <p:nvPr userDrawn="1"/>
          </p:nvCxnSpPr>
          <p:spPr>
            <a:xfrm>
              <a:off x="2585366" y="1463356"/>
              <a:ext cx="0" cy="23685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3225515"/>
      </p:ext>
    </p:extLst>
  </p:cSld>
  <p:clrMapOvr>
    <a:masterClrMapping/>
  </p:clrMapOvr>
  <p:extLst>
    <p:ext uri="{DCECCB84-F9BA-43D5-87BE-67443E8EF086}">
      <p15:sldGuideLst xmlns:p15="http://schemas.microsoft.com/office/powerpoint/2012/main">
        <p15:guide id="1" orient="horz" pos="1911">
          <p15:clr>
            <a:srgbClr val="FBAE40"/>
          </p15:clr>
        </p15:guide>
        <p15:guide id="2" pos="3681">
          <p15:clr>
            <a:srgbClr val="FBAE40"/>
          </p15:clr>
        </p15:guide>
        <p15:guide id="3" pos="2252">
          <p15:clr>
            <a:srgbClr val="FBAE40"/>
          </p15:clr>
        </p15:guide>
        <p15:guide id="4" pos="1935">
          <p15:clr>
            <a:srgbClr val="FBAE40"/>
          </p15:clr>
        </p15:guide>
        <p15:guide id="5" pos="506">
          <p15:clr>
            <a:srgbClr val="FBAE40"/>
          </p15:clr>
        </p15:guide>
        <p15:guide id="6">
          <p15:clr>
            <a:srgbClr val="FBAE40"/>
          </p15:clr>
        </p15:guide>
        <p15:guide id="7" pos="7680">
          <p15:clr>
            <a:srgbClr val="FBAE40"/>
          </p15:clr>
        </p15:guide>
        <p15:guide id="8" orient="horz" pos="2228">
          <p15:clr>
            <a:srgbClr val="FBAE40"/>
          </p15:clr>
        </p15:guide>
        <p15:guide id="9" orient="horz" pos="3657">
          <p15:clr>
            <a:srgbClr val="FBAE40"/>
          </p15:clr>
        </p15:guide>
        <p15:guide id="10" orient="horz" pos="4320">
          <p15:clr>
            <a:srgbClr val="FBAE40"/>
          </p15:clr>
        </p15:guide>
        <p15:guide id="11" orient="horz" pos="482">
          <p15:clr>
            <a:srgbClr val="FBAE40"/>
          </p15:clr>
        </p15:guide>
        <p15:guide id="12" pos="7514">
          <p15:clr>
            <a:srgbClr val="FBAE40"/>
          </p15:clr>
        </p15:guide>
        <p15:guide id="13" pos="1186">
          <p15:clr>
            <a:srgbClr val="FBAE40"/>
          </p15:clr>
        </p15:guide>
        <p15:guide id="14" orient="horz" pos="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grpSp>
        <p:nvGrpSpPr>
          <p:cNvPr id="41" name="Groupe 40">
            <a:extLst>
              <a:ext uri="{FF2B5EF4-FFF2-40B4-BE49-F238E27FC236}">
                <a16:creationId xmlns:a16="http://schemas.microsoft.com/office/drawing/2014/main" id="{57888B23-A2CD-4684-B3E8-9DE4B27729B7}"/>
              </a:ext>
            </a:extLst>
          </p:cNvPr>
          <p:cNvGrpSpPr/>
          <p:nvPr userDrawn="1"/>
        </p:nvGrpSpPr>
        <p:grpSpPr>
          <a:xfrm>
            <a:off x="-4864" y="0"/>
            <a:ext cx="12205996" cy="6858000"/>
            <a:chOff x="-4864" y="0"/>
            <a:chExt cx="12205996" cy="6858000"/>
          </a:xfrm>
        </p:grpSpPr>
        <p:sp>
          <p:nvSpPr>
            <p:cNvPr id="39" name="Rectangle 38">
              <a:extLst>
                <a:ext uri="{FF2B5EF4-FFF2-40B4-BE49-F238E27FC236}">
                  <a16:creationId xmlns:a16="http://schemas.microsoft.com/office/drawing/2014/main" id="{35B1EB73-611B-4D7D-9DCA-D502432DE7CF}"/>
                </a:ext>
              </a:extLst>
            </p:cNvPr>
            <p:cNvSpPr/>
            <p:nvPr userDrawn="1"/>
          </p:nvSpPr>
          <p:spPr bwMode="auto">
            <a:xfrm>
              <a:off x="-4864" y="0"/>
              <a:ext cx="12205996" cy="6858000"/>
            </a:xfrm>
            <a:prstGeom prst="rect">
              <a:avLst/>
            </a:prstGeom>
            <a:solidFill>
              <a:srgbClr val="A1B4D2"/>
            </a:solidFill>
            <a:ln>
              <a:noFill/>
            </a:ln>
          </p:spPr>
          <p:txBody>
            <a:bodyPr vert="horz" wrap="square" lIns="91440" tIns="45720" rIns="91440" bIns="45720" numCol="1" rtlCol="0" anchor="t" anchorCtr="0" compatLnSpc="1">
              <a:prstTxWarp prst="textNoShape">
                <a:avLst/>
              </a:prstTxWarp>
            </a:bodyPr>
            <a:lstStyle/>
            <a:p>
              <a:pPr algn="l"/>
              <a:endParaRPr lang="fr-FR"/>
            </a:p>
          </p:txBody>
        </p:sp>
        <p:pic>
          <p:nvPicPr>
            <p:cNvPr id="25" name="Image 24">
              <a:extLst>
                <a:ext uri="{FF2B5EF4-FFF2-40B4-BE49-F238E27FC236}">
                  <a16:creationId xmlns:a16="http://schemas.microsoft.com/office/drawing/2014/main" id="{7AC3BE48-A074-4927-9DF9-E68E910DE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4531" y="5516563"/>
              <a:ext cx="1065669" cy="1065669"/>
            </a:xfrm>
            <a:prstGeom prst="rect">
              <a:avLst/>
            </a:prstGeom>
          </p:spPr>
        </p:pic>
      </p:grpSp>
      <p:sp>
        <p:nvSpPr>
          <p:cNvPr id="11" name="Forme libre : forme 10">
            <a:extLst>
              <a:ext uri="{FF2B5EF4-FFF2-40B4-BE49-F238E27FC236}">
                <a16:creationId xmlns:a16="http://schemas.microsoft.com/office/drawing/2014/main" id="{D48389DE-45FA-49E3-8E22-3A910C6AEE85}"/>
              </a:ext>
            </a:extLst>
          </p:cNvPr>
          <p:cNvSpPr/>
          <p:nvPr userDrawn="1"/>
        </p:nvSpPr>
        <p:spPr bwMode="auto">
          <a:xfrm>
            <a:off x="1600200" y="-9728"/>
            <a:ext cx="10591800" cy="5535039"/>
          </a:xfrm>
          <a:custGeom>
            <a:avLst/>
            <a:gdLst>
              <a:gd name="connsiteX0" fmla="*/ 0 w 10591800"/>
              <a:gd name="connsiteY0" fmla="*/ 0 h 5495925"/>
              <a:gd name="connsiteX1" fmla="*/ 0 w 10591800"/>
              <a:gd name="connsiteY1" fmla="*/ 5495925 h 5495925"/>
              <a:gd name="connsiteX2" fmla="*/ 8401050 w 10591800"/>
              <a:gd name="connsiteY2" fmla="*/ 5495925 h 5495925"/>
              <a:gd name="connsiteX3" fmla="*/ 10591800 w 10591800"/>
              <a:gd name="connsiteY3" fmla="*/ 3324225 h 5495925"/>
              <a:gd name="connsiteX4" fmla="*/ 10591800 w 10591800"/>
              <a:gd name="connsiteY4" fmla="*/ 0 h 5495925"/>
              <a:gd name="connsiteX5" fmla="*/ 0 w 10591800"/>
              <a:gd name="connsiteY5" fmla="*/ 0 h 549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1800" h="5495925">
                <a:moveTo>
                  <a:pt x="0" y="0"/>
                </a:moveTo>
                <a:lnTo>
                  <a:pt x="0" y="5495925"/>
                </a:lnTo>
                <a:lnTo>
                  <a:pt x="8401050" y="5495925"/>
                </a:lnTo>
                <a:lnTo>
                  <a:pt x="10591800" y="3324225"/>
                </a:lnTo>
                <a:lnTo>
                  <a:pt x="10591800" y="0"/>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0" name="Forme libre : forme 9">
            <a:extLst>
              <a:ext uri="{FF2B5EF4-FFF2-40B4-BE49-F238E27FC236}">
                <a16:creationId xmlns:a16="http://schemas.microsoft.com/office/drawing/2014/main" id="{3B1AE203-C696-4ADA-929E-BC9CD0292A89}"/>
              </a:ext>
            </a:extLst>
          </p:cNvPr>
          <p:cNvSpPr/>
          <p:nvPr userDrawn="1"/>
        </p:nvSpPr>
        <p:spPr bwMode="auto">
          <a:xfrm>
            <a:off x="1600200" y="-9728"/>
            <a:ext cx="7297220" cy="5535039"/>
          </a:xfrm>
          <a:custGeom>
            <a:avLst/>
            <a:gdLst>
              <a:gd name="connsiteX0" fmla="*/ 0 w 7223760"/>
              <a:gd name="connsiteY0" fmla="*/ 5486400 h 5495544"/>
              <a:gd name="connsiteX1" fmla="*/ 0 w 7223760"/>
              <a:gd name="connsiteY1" fmla="*/ 2249424 h 5495544"/>
              <a:gd name="connsiteX2" fmla="*/ 2258568 w 7223760"/>
              <a:gd name="connsiteY2" fmla="*/ 0 h 5495544"/>
              <a:gd name="connsiteX3" fmla="*/ 7223760 w 7223760"/>
              <a:gd name="connsiteY3" fmla="*/ 0 h 5495544"/>
              <a:gd name="connsiteX4" fmla="*/ 7223760 w 7223760"/>
              <a:gd name="connsiteY4" fmla="*/ 1499616 h 5495544"/>
              <a:gd name="connsiteX5" fmla="*/ 3236976 w 7223760"/>
              <a:gd name="connsiteY5" fmla="*/ 5495544 h 5495544"/>
              <a:gd name="connsiteX6" fmla="*/ 0 w 7223760"/>
              <a:gd name="connsiteY6" fmla="*/ 5486400 h 549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3760" h="5495544">
                <a:moveTo>
                  <a:pt x="0" y="5486400"/>
                </a:moveTo>
                <a:lnTo>
                  <a:pt x="0" y="2249424"/>
                </a:lnTo>
                <a:lnTo>
                  <a:pt x="2258568" y="0"/>
                </a:lnTo>
                <a:lnTo>
                  <a:pt x="7223760" y="0"/>
                </a:lnTo>
                <a:lnTo>
                  <a:pt x="7223760" y="1499616"/>
                </a:lnTo>
                <a:lnTo>
                  <a:pt x="3236976" y="5495544"/>
                </a:lnTo>
                <a:lnTo>
                  <a:pt x="0" y="5486400"/>
                </a:lnTo>
                <a:close/>
              </a:path>
            </a:pathLst>
          </a:custGeom>
          <a:solidFill>
            <a:srgbClr val="8C2896"/>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fr-FR" dirty="0"/>
          </a:p>
        </p:txBody>
      </p:sp>
      <p:sp>
        <p:nvSpPr>
          <p:cNvPr id="2" name="Titre 1">
            <a:extLst>
              <a:ext uri="{FF2B5EF4-FFF2-40B4-BE49-F238E27FC236}">
                <a16:creationId xmlns:a16="http://schemas.microsoft.com/office/drawing/2014/main" id="{50C5EE01-F973-4120-91B8-34CAA765DBA3}"/>
              </a:ext>
            </a:extLst>
          </p:cNvPr>
          <p:cNvSpPr>
            <a:spLocks noGrp="1"/>
          </p:cNvSpPr>
          <p:nvPr userDrawn="1">
            <p:ph type="ctrTitle"/>
          </p:nvPr>
        </p:nvSpPr>
        <p:spPr>
          <a:xfrm>
            <a:off x="2308225" y="3146222"/>
            <a:ext cx="9360000" cy="1260000"/>
          </a:xfrm>
        </p:spPr>
        <p:txBody>
          <a:bodyPr anchor="b"/>
          <a:lstStyle>
            <a:lvl1pPr algn="l">
              <a:defRPr sz="3500">
                <a:solidFill>
                  <a:schemeClr val="bg1"/>
                </a:solidFill>
              </a:defRPr>
            </a:lvl1pPr>
          </a:lstStyle>
          <a:p>
            <a:r>
              <a:rPr lang="fr-FR" dirty="0"/>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userDrawn="1">
            <p:ph type="subTitle" idx="1"/>
          </p:nvPr>
        </p:nvSpPr>
        <p:spPr>
          <a:xfrm>
            <a:off x="2308226" y="4509658"/>
            <a:ext cx="9360000" cy="360000"/>
          </a:xfrm>
        </p:spPr>
        <p:txBody>
          <a:bodyPr anchor="t"/>
          <a:lstStyle>
            <a:lvl1pPr marL="0" indent="0" algn="l">
              <a:buNone/>
              <a:defRPr sz="16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Tree>
    <p:extLst>
      <p:ext uri="{BB962C8B-B14F-4D97-AF65-F5344CB8AC3E}">
        <p14:creationId xmlns:p14="http://schemas.microsoft.com/office/powerpoint/2010/main" val="2512112806"/>
      </p:ext>
    </p:extLst>
  </p:cSld>
  <p:clrMapOvr>
    <a:masterClrMapping/>
  </p:clrMapOvr>
  <p:extLst>
    <p:ext uri="{DCECCB84-F9BA-43D5-87BE-67443E8EF086}">
      <p15:sldGuideLst xmlns:p15="http://schemas.microsoft.com/office/powerpoint/2012/main">
        <p15:guide id="1" orient="horz" pos="3475">
          <p15:clr>
            <a:srgbClr val="FBAE40"/>
          </p15:clr>
        </p15:guide>
        <p15:guide id="2" pos="1005">
          <p15:clr>
            <a:srgbClr val="FBAE40"/>
          </p15:clr>
        </p15:guide>
        <p15:guide id="3" pos="6244">
          <p15:clr>
            <a:srgbClr val="FBAE40"/>
          </p15:clr>
        </p15:guide>
        <p15:guide id="4" orient="horz" pos="935">
          <p15:clr>
            <a:srgbClr val="FBAE40"/>
          </p15:clr>
        </p15:guide>
        <p15:guide id="5" orient="horz" pos="1434">
          <p15:clr>
            <a:srgbClr val="FBAE40"/>
          </p15:clr>
        </p15:guide>
        <p15:guide id="6" orient="horz">
          <p15:clr>
            <a:srgbClr val="FBAE40"/>
          </p15:clr>
        </p15:guide>
        <p15:guide id="7" pos="5518">
          <p15:clr>
            <a:srgbClr val="FBAE40"/>
          </p15:clr>
        </p15:guide>
        <p15:guide id="8" orient="horz" pos="4320">
          <p15:clr>
            <a:srgbClr val="FBAE40"/>
          </p15:clr>
        </p15:guide>
        <p15:guide id="9" orient="horz" pos="4156">
          <p15:clr>
            <a:srgbClr val="FBAE40"/>
          </p15:clr>
        </p15:guide>
        <p15:guide id="10" pos="3749">
          <p15:clr>
            <a:srgbClr val="FBAE40"/>
          </p15:clr>
        </p15:guide>
        <p15:guide id="11" pos="7680">
          <p15:clr>
            <a:srgbClr val="FBAE40"/>
          </p15:clr>
        </p15:guide>
        <p15:guide id="13" pos="2434">
          <p15:clr>
            <a:srgbClr val="FBAE40"/>
          </p15:clr>
        </p15:guide>
        <p15:guide id="16">
          <p15:clr>
            <a:srgbClr val="FBAE40"/>
          </p15:clr>
        </p15:guide>
        <p15:guide id="17" pos="3046">
          <p15:clr>
            <a:srgbClr val="FBAE40"/>
          </p15:clr>
        </p15:guide>
        <p15:guide id="18" orient="horz" pos="20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N°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7AB54D-A6D3-4709-8368-E4D626EA40B4}"/>
              </a:ext>
            </a:extLst>
          </p:cNvPr>
          <p:cNvSpPr/>
          <p:nvPr userDrawn="1"/>
        </p:nvSpPr>
        <p:spPr bwMode="auto">
          <a:xfrm>
            <a:off x="0" y="0"/>
            <a:ext cx="12192000" cy="6858000"/>
          </a:xfrm>
          <a:prstGeom prst="rect">
            <a:avLst/>
          </a:prstGeom>
          <a:solidFill>
            <a:srgbClr val="B4A9C7"/>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8" name="Forme libre : forme 7">
            <a:extLst>
              <a:ext uri="{FF2B5EF4-FFF2-40B4-BE49-F238E27FC236}">
                <a16:creationId xmlns:a16="http://schemas.microsoft.com/office/drawing/2014/main" id="{1FFF4705-E89C-4A73-B858-6A5661C8AE7E}"/>
              </a:ext>
            </a:extLst>
          </p:cNvPr>
          <p:cNvSpPr/>
          <p:nvPr userDrawn="1"/>
        </p:nvSpPr>
        <p:spPr bwMode="auto">
          <a:xfrm>
            <a:off x="1556736" y="1501132"/>
            <a:ext cx="9705974" cy="5362575"/>
          </a:xfrm>
          <a:custGeom>
            <a:avLst/>
            <a:gdLst>
              <a:gd name="connsiteX0" fmla="*/ 0 w 9696450"/>
              <a:gd name="connsiteY0" fmla="*/ 9525 h 5362575"/>
              <a:gd name="connsiteX1" fmla="*/ 0 w 9696450"/>
              <a:gd name="connsiteY1" fmla="*/ 4371975 h 5362575"/>
              <a:gd name="connsiteX2" fmla="*/ 981075 w 9696450"/>
              <a:gd name="connsiteY2" fmla="*/ 5362575 h 5362575"/>
              <a:gd name="connsiteX3" fmla="*/ 9696450 w 9696450"/>
              <a:gd name="connsiteY3" fmla="*/ 5362575 h 5362575"/>
              <a:gd name="connsiteX4" fmla="*/ 4362450 w 9696450"/>
              <a:gd name="connsiteY4" fmla="*/ 0 h 5362575"/>
              <a:gd name="connsiteX5" fmla="*/ 0 w 9696450"/>
              <a:gd name="connsiteY5" fmla="*/ 9525 h 53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6450" h="5362575">
                <a:moveTo>
                  <a:pt x="0" y="9525"/>
                </a:moveTo>
                <a:lnTo>
                  <a:pt x="0" y="4371975"/>
                </a:lnTo>
                <a:lnTo>
                  <a:pt x="981075" y="5362575"/>
                </a:lnTo>
                <a:lnTo>
                  <a:pt x="9696450" y="5362575"/>
                </a:lnTo>
                <a:lnTo>
                  <a:pt x="4362450" y="0"/>
                </a:lnTo>
                <a:lnTo>
                  <a:pt x="0" y="9525"/>
                </a:lnTo>
                <a:close/>
              </a:path>
            </a:pathLst>
          </a:custGeom>
          <a:solidFill>
            <a:srgbClr val="F09673"/>
          </a:solidFill>
          <a:ln>
            <a:noFill/>
          </a:ln>
        </p:spPr>
        <p:txBody>
          <a:bodyPr vert="horz" wrap="square" lIns="91440" tIns="45720" rIns="91440" bIns="45720" numCol="1" rtlCol="0" anchor="t" anchorCtr="0" compatLnSpc="1">
            <a:prstTxWarp prst="textNoShape">
              <a:avLst/>
            </a:prstTxWarp>
          </a:bodyPr>
          <a:lstStyle/>
          <a:p>
            <a:pPr algn="l"/>
            <a:endParaRPr lang="fr-FR" dirty="0"/>
          </a:p>
        </p:txBody>
      </p:sp>
      <p:sp>
        <p:nvSpPr>
          <p:cNvPr id="9" name="Forme libre : forme 8">
            <a:extLst>
              <a:ext uri="{FF2B5EF4-FFF2-40B4-BE49-F238E27FC236}">
                <a16:creationId xmlns:a16="http://schemas.microsoft.com/office/drawing/2014/main" id="{B13BA9E8-BE96-4277-ABC3-139395BBD5C5}"/>
              </a:ext>
            </a:extLst>
          </p:cNvPr>
          <p:cNvSpPr/>
          <p:nvPr userDrawn="1"/>
        </p:nvSpPr>
        <p:spPr bwMode="auto">
          <a:xfrm>
            <a:off x="1556735" y="1501132"/>
            <a:ext cx="5000625" cy="5010150"/>
          </a:xfrm>
          <a:custGeom>
            <a:avLst/>
            <a:gdLst>
              <a:gd name="connsiteX0" fmla="*/ 0 w 5000625"/>
              <a:gd name="connsiteY0" fmla="*/ 0 h 5010150"/>
              <a:gd name="connsiteX1" fmla="*/ 2219325 w 5000625"/>
              <a:gd name="connsiteY1" fmla="*/ 0 h 5010150"/>
              <a:gd name="connsiteX2" fmla="*/ 5000625 w 5000625"/>
              <a:gd name="connsiteY2" fmla="*/ 2752725 h 5010150"/>
              <a:gd name="connsiteX3" fmla="*/ 5000625 w 5000625"/>
              <a:gd name="connsiteY3" fmla="*/ 5010150 h 5010150"/>
              <a:gd name="connsiteX4" fmla="*/ 2771775 w 5000625"/>
              <a:gd name="connsiteY4" fmla="*/ 5010150 h 5010150"/>
              <a:gd name="connsiteX5" fmla="*/ 0 w 5000625"/>
              <a:gd name="connsiteY5" fmla="*/ 2247900 h 5010150"/>
              <a:gd name="connsiteX6" fmla="*/ 0 w 5000625"/>
              <a:gd name="connsiteY6" fmla="*/ 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0625" h="5010150">
                <a:moveTo>
                  <a:pt x="0" y="0"/>
                </a:moveTo>
                <a:lnTo>
                  <a:pt x="2219325" y="0"/>
                </a:lnTo>
                <a:lnTo>
                  <a:pt x="5000625" y="2752725"/>
                </a:lnTo>
                <a:lnTo>
                  <a:pt x="5000625" y="5010150"/>
                </a:lnTo>
                <a:lnTo>
                  <a:pt x="2771775" y="5010150"/>
                </a:lnTo>
                <a:lnTo>
                  <a:pt x="0" y="2247900"/>
                </a:lnTo>
                <a:lnTo>
                  <a:pt x="0" y="0"/>
                </a:lnTo>
                <a:close/>
              </a:path>
            </a:pathLst>
          </a:custGeom>
          <a:solidFill>
            <a:srgbClr val="E60087"/>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Titre 1">
            <a:extLst>
              <a:ext uri="{FF2B5EF4-FFF2-40B4-BE49-F238E27FC236}">
                <a16:creationId xmlns:a16="http://schemas.microsoft.com/office/drawing/2014/main" id="{F5412AB6-7FD5-460F-B722-2C4F455C05AC}"/>
              </a:ext>
            </a:extLst>
          </p:cNvPr>
          <p:cNvSpPr>
            <a:spLocks noGrp="1"/>
          </p:cNvSpPr>
          <p:nvPr userDrawn="1">
            <p:ph type="title" hasCustomPrompt="1"/>
          </p:nvPr>
        </p:nvSpPr>
        <p:spPr>
          <a:xfrm>
            <a:off x="1902711" y="1901501"/>
            <a:ext cx="2700000" cy="1620000"/>
          </a:xfrm>
        </p:spPr>
        <p:txBody>
          <a:bodyPr anchor="ctr"/>
          <a:lstStyle>
            <a:lvl1pPr algn="l">
              <a:defRPr sz="12600">
                <a:solidFill>
                  <a:schemeClr val="bg1"/>
                </a:solidFill>
              </a:defRPr>
            </a:lvl1pPr>
          </a:lstStyle>
          <a:p>
            <a:r>
              <a:rPr lang="fr-FR" dirty="0"/>
              <a:t>01</a:t>
            </a:r>
          </a:p>
        </p:txBody>
      </p:sp>
      <p:sp>
        <p:nvSpPr>
          <p:cNvPr id="3" name="Espace réservé du texte 2">
            <a:extLst>
              <a:ext uri="{FF2B5EF4-FFF2-40B4-BE49-F238E27FC236}">
                <a16:creationId xmlns:a16="http://schemas.microsoft.com/office/drawing/2014/main" id="{461ED590-E3E6-4DF4-9162-2A904771452D}"/>
              </a:ext>
            </a:extLst>
          </p:cNvPr>
          <p:cNvSpPr>
            <a:spLocks noGrp="1"/>
          </p:cNvSpPr>
          <p:nvPr userDrawn="1">
            <p:ph type="body" idx="1"/>
          </p:nvPr>
        </p:nvSpPr>
        <p:spPr>
          <a:xfrm>
            <a:off x="1902710" y="3295650"/>
            <a:ext cx="9360000" cy="1260000"/>
          </a:xfrm>
        </p:spPr>
        <p:txBody>
          <a:bodyPr anchor="t"/>
          <a:lstStyle>
            <a:lvl1pPr marL="0" indent="0" algn="l">
              <a:buNone/>
              <a:defRPr sz="3500" b="1"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426459142"/>
      </p:ext>
    </p:extLst>
  </p:cSld>
  <p:clrMapOvr>
    <a:masterClrMapping/>
  </p:clrMapOvr>
  <p:extLst>
    <p:ext uri="{DCECCB84-F9BA-43D5-87BE-67443E8EF086}">
      <p15:sldGuideLst xmlns:p15="http://schemas.microsoft.com/office/powerpoint/2012/main">
        <p15:guide id="1" orient="horz" pos="935">
          <p15:clr>
            <a:srgbClr val="FBAE40"/>
          </p15:clr>
        </p15:guide>
        <p15:guide id="2" pos="3727">
          <p15:clr>
            <a:srgbClr val="FBAE40"/>
          </p15:clr>
        </p15:guide>
        <p15:guide id="3" pos="960">
          <p15:clr>
            <a:srgbClr val="FBAE40"/>
          </p15:clr>
        </p15:guide>
        <p15:guide id="4" orient="horz" pos="3680">
          <p15:clr>
            <a:srgbClr val="FBAE40"/>
          </p15:clr>
        </p15:guide>
        <p15:guide id="5" pos="4135">
          <p15:clr>
            <a:srgbClr val="FBAE40"/>
          </p15:clr>
        </p15:guide>
        <p15:guide id="6" pos="2706">
          <p15:clr>
            <a:srgbClr val="FBAE40"/>
          </p15:clr>
        </p15:guide>
        <p15:guide id="7" orient="horz" pos="2682">
          <p15:clr>
            <a:srgbClr val="FBAE40"/>
          </p15:clr>
        </p15:guide>
        <p15:guide id="8" orient="horz" pos="4088">
          <p15:clr>
            <a:srgbClr val="FBAE40"/>
          </p15:clr>
        </p15:guide>
        <p15:guide id="9" orient="horz" pos="2364">
          <p15:clr>
            <a:srgbClr val="FBAE40"/>
          </p15:clr>
        </p15:guide>
        <p15:guide id="10" pos="7083">
          <p15:clr>
            <a:srgbClr val="FBAE40"/>
          </p15:clr>
        </p15:guide>
        <p15:guide id="11" pos="1595">
          <p15:clr>
            <a:srgbClr val="FBAE40"/>
          </p15:clr>
        </p15:guide>
        <p15:guide id="12" pos="2389">
          <p15:clr>
            <a:srgbClr val="FBAE40"/>
          </p15:clr>
        </p15:guide>
        <p15:guide id="13" pos="7">
          <p15:clr>
            <a:srgbClr val="FBAE40"/>
          </p15:clr>
        </p15:guide>
        <p15:guide id="14" pos="7680">
          <p15:clr>
            <a:srgbClr val="FBAE40"/>
          </p15:clr>
        </p15:guide>
        <p15:guide id="15" orient="horz">
          <p15:clr>
            <a:srgbClr val="FBAE40"/>
          </p15:clr>
        </p15:guide>
        <p15:guide id="16" orient="horz" pos="4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N°0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817EC4-598C-4E60-B7A2-604D10720413}"/>
              </a:ext>
            </a:extLst>
          </p:cNvPr>
          <p:cNvSpPr/>
          <p:nvPr userDrawn="1"/>
        </p:nvSpPr>
        <p:spPr bwMode="auto">
          <a:xfrm>
            <a:off x="0" y="0"/>
            <a:ext cx="12192000" cy="6850063"/>
          </a:xfrm>
          <a:prstGeom prst="rect">
            <a:avLst/>
          </a:prstGeom>
          <a:solidFill>
            <a:srgbClr val="B4A9C7"/>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9" name="Forme libre : forme 8">
            <a:extLst>
              <a:ext uri="{FF2B5EF4-FFF2-40B4-BE49-F238E27FC236}">
                <a16:creationId xmlns:a16="http://schemas.microsoft.com/office/drawing/2014/main" id="{030DA1B4-CA76-497E-BE8A-E7049C15DBFA}"/>
              </a:ext>
            </a:extLst>
          </p:cNvPr>
          <p:cNvSpPr/>
          <p:nvPr userDrawn="1"/>
        </p:nvSpPr>
        <p:spPr bwMode="auto">
          <a:xfrm>
            <a:off x="1534602" y="0"/>
            <a:ext cx="9990034" cy="6154310"/>
          </a:xfrm>
          <a:custGeom>
            <a:avLst/>
            <a:gdLst>
              <a:gd name="connsiteX0" fmla="*/ 0 w 9990034"/>
              <a:gd name="connsiteY0" fmla="*/ 6170064 h 6170064"/>
              <a:gd name="connsiteX1" fmla="*/ 3785787 w 9990034"/>
              <a:gd name="connsiteY1" fmla="*/ 6170064 h 6170064"/>
              <a:gd name="connsiteX2" fmla="*/ 9990034 w 9990034"/>
              <a:gd name="connsiteY2" fmla="*/ 0 h 6170064"/>
              <a:gd name="connsiteX3" fmla="*/ 2427006 w 9990034"/>
              <a:gd name="connsiteY3" fmla="*/ 0 h 6170064"/>
              <a:gd name="connsiteX4" fmla="*/ 0 w 9990034"/>
              <a:gd name="connsiteY4" fmla="*/ 2409914 h 6170064"/>
              <a:gd name="connsiteX5" fmla="*/ 0 w 9990034"/>
              <a:gd name="connsiteY5" fmla="*/ 6170064 h 617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0034" h="6170064">
                <a:moveTo>
                  <a:pt x="0" y="6170064"/>
                </a:moveTo>
                <a:lnTo>
                  <a:pt x="3785787" y="6170064"/>
                </a:lnTo>
                <a:lnTo>
                  <a:pt x="9990034" y="0"/>
                </a:lnTo>
                <a:lnTo>
                  <a:pt x="2427006" y="0"/>
                </a:lnTo>
                <a:lnTo>
                  <a:pt x="0" y="2409914"/>
                </a:lnTo>
                <a:cubicBezTo>
                  <a:pt x="2849" y="3666146"/>
                  <a:pt x="5697" y="4922378"/>
                  <a:pt x="0" y="6170064"/>
                </a:cubicBezTo>
                <a:close/>
              </a:path>
            </a:pathLst>
          </a:custGeom>
          <a:solidFill>
            <a:srgbClr val="82D2F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0" name="Forme libre : forme 9">
            <a:extLst>
              <a:ext uri="{FF2B5EF4-FFF2-40B4-BE49-F238E27FC236}">
                <a16:creationId xmlns:a16="http://schemas.microsoft.com/office/drawing/2014/main" id="{007899E8-845F-42CA-84E5-9C110E799567}"/>
              </a:ext>
            </a:extLst>
          </p:cNvPr>
          <p:cNvSpPr/>
          <p:nvPr userDrawn="1"/>
        </p:nvSpPr>
        <p:spPr bwMode="auto">
          <a:xfrm>
            <a:off x="1534601" y="0"/>
            <a:ext cx="8391970" cy="6152972"/>
          </a:xfrm>
          <a:custGeom>
            <a:avLst/>
            <a:gdLst>
              <a:gd name="connsiteX0" fmla="*/ 3896882 w 8391970"/>
              <a:gd name="connsiteY0" fmla="*/ 0 h 6152972"/>
              <a:gd name="connsiteX1" fmla="*/ 0 w 8391970"/>
              <a:gd name="connsiteY1" fmla="*/ 3905428 h 6152972"/>
              <a:gd name="connsiteX2" fmla="*/ 0 w 8391970"/>
              <a:gd name="connsiteY2" fmla="*/ 6152972 h 6152972"/>
              <a:gd name="connsiteX3" fmla="*/ 2247544 w 8391970"/>
              <a:gd name="connsiteY3" fmla="*/ 6152972 h 6152972"/>
              <a:gd name="connsiteX4" fmla="*/ 8391970 w 8391970"/>
              <a:gd name="connsiteY4" fmla="*/ 0 h 6152972"/>
              <a:gd name="connsiteX5" fmla="*/ 3896882 w 8391970"/>
              <a:gd name="connsiteY5" fmla="*/ 0 h 6152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1970" h="6152972">
                <a:moveTo>
                  <a:pt x="3896882" y="0"/>
                </a:moveTo>
                <a:lnTo>
                  <a:pt x="0" y="3905428"/>
                </a:lnTo>
                <a:lnTo>
                  <a:pt x="0" y="6152972"/>
                </a:lnTo>
                <a:lnTo>
                  <a:pt x="2247544" y="6152972"/>
                </a:lnTo>
                <a:lnTo>
                  <a:pt x="8391970" y="0"/>
                </a:lnTo>
                <a:lnTo>
                  <a:pt x="3896882" y="0"/>
                </a:lnTo>
                <a:close/>
              </a:path>
            </a:pathLst>
          </a:custGeom>
          <a:solidFill>
            <a:srgbClr val="5F5FA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Titre 1">
            <a:extLst>
              <a:ext uri="{FF2B5EF4-FFF2-40B4-BE49-F238E27FC236}">
                <a16:creationId xmlns:a16="http://schemas.microsoft.com/office/drawing/2014/main" id="{F5412AB6-7FD5-460F-B722-2C4F455C05AC}"/>
              </a:ext>
            </a:extLst>
          </p:cNvPr>
          <p:cNvSpPr>
            <a:spLocks noGrp="1"/>
          </p:cNvSpPr>
          <p:nvPr userDrawn="1">
            <p:ph type="title" hasCustomPrompt="1"/>
          </p:nvPr>
        </p:nvSpPr>
        <p:spPr>
          <a:xfrm>
            <a:off x="2117023" y="3174769"/>
            <a:ext cx="2700000" cy="1620000"/>
          </a:xfrm>
        </p:spPr>
        <p:txBody>
          <a:bodyPr anchor="ctr"/>
          <a:lstStyle>
            <a:lvl1pPr algn="l">
              <a:defRPr sz="12600">
                <a:solidFill>
                  <a:schemeClr val="bg1"/>
                </a:solidFill>
              </a:defRPr>
            </a:lvl1pPr>
          </a:lstStyle>
          <a:p>
            <a:r>
              <a:rPr lang="fr-FR" dirty="0"/>
              <a:t>02</a:t>
            </a:r>
          </a:p>
        </p:txBody>
      </p:sp>
      <p:sp>
        <p:nvSpPr>
          <p:cNvPr id="3" name="Espace réservé du texte 2">
            <a:extLst>
              <a:ext uri="{FF2B5EF4-FFF2-40B4-BE49-F238E27FC236}">
                <a16:creationId xmlns:a16="http://schemas.microsoft.com/office/drawing/2014/main" id="{461ED590-E3E6-4DF4-9162-2A904771452D}"/>
              </a:ext>
            </a:extLst>
          </p:cNvPr>
          <p:cNvSpPr>
            <a:spLocks noGrp="1"/>
          </p:cNvSpPr>
          <p:nvPr userDrawn="1">
            <p:ph type="body" idx="1"/>
          </p:nvPr>
        </p:nvSpPr>
        <p:spPr>
          <a:xfrm>
            <a:off x="2117022" y="4712493"/>
            <a:ext cx="9360000" cy="1260000"/>
          </a:xfrm>
        </p:spPr>
        <p:txBody>
          <a:bodyPr anchor="t"/>
          <a:lstStyle>
            <a:lvl1pPr marL="0" indent="0" algn="l">
              <a:buNone/>
              <a:defRPr sz="3500" b="1"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333799317"/>
      </p:ext>
    </p:extLst>
  </p:cSld>
  <p:clrMapOvr>
    <a:masterClrMapping/>
  </p:clrMapOvr>
  <p:extLst>
    <p:ext uri="{DCECCB84-F9BA-43D5-87BE-67443E8EF086}">
      <p15:sldGuideLst xmlns:p15="http://schemas.microsoft.com/office/powerpoint/2012/main">
        <p15:guide id="1" orient="horz" pos="3884">
          <p15:clr>
            <a:srgbClr val="FBAE40"/>
          </p15:clr>
        </p15:guide>
        <p15:guide id="2" pos="960">
          <p15:clr>
            <a:srgbClr val="FBAE40"/>
          </p15:clr>
        </p15:guide>
        <p15:guide id="3" pos="2389">
          <p15:clr>
            <a:srgbClr val="FBAE40"/>
          </p15:clr>
        </p15:guide>
        <p15:guide id="4" pos="3341">
          <p15:clr>
            <a:srgbClr val="FBAE40"/>
          </p15:clr>
        </p15:guide>
        <p15:guide id="5" pos="2479">
          <p15:clr>
            <a:srgbClr val="FBAE40"/>
          </p15:clr>
        </p15:guide>
        <p15:guide id="6" pos="3432">
          <p15:clr>
            <a:srgbClr val="FBAE40"/>
          </p15:clr>
        </p15:guide>
        <p15:guide id="7" pos="6244">
          <p15:clr>
            <a:srgbClr val="FBAE40"/>
          </p15:clr>
        </p15:guide>
        <p15:guide id="8" pos="7242">
          <p15:clr>
            <a:srgbClr val="FBAE40"/>
          </p15:clr>
        </p15:guide>
        <p15:guide id="9" orient="horz" pos="2455">
          <p15:clr>
            <a:srgbClr val="FBAE40"/>
          </p15:clr>
        </p15:guide>
        <p15:guide id="10" orient="horz" pos="1525">
          <p15:clr>
            <a:srgbClr val="FBAE40"/>
          </p15:clr>
        </p15:guide>
        <p15:guide id="12">
          <p15:clr>
            <a:srgbClr val="FBAE40"/>
          </p15:clr>
        </p15:guide>
        <p15:guide id="13" pos="7680">
          <p15:clr>
            <a:srgbClr val="FBAE40"/>
          </p15:clr>
        </p15:guide>
        <p15:guide id="14" orient="horz">
          <p15:clr>
            <a:srgbClr val="FBAE40"/>
          </p15:clr>
        </p15:guide>
        <p15:guide id="15" orient="horz" pos="43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N°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E6E7A4-2FED-420A-BA3F-5F5A55178F7F}"/>
              </a:ext>
            </a:extLst>
          </p:cNvPr>
          <p:cNvSpPr/>
          <p:nvPr userDrawn="1"/>
        </p:nvSpPr>
        <p:spPr bwMode="auto">
          <a:xfrm>
            <a:off x="0" y="0"/>
            <a:ext cx="12201727" cy="6858000"/>
          </a:xfrm>
          <a:prstGeom prst="rect">
            <a:avLst/>
          </a:prstGeom>
          <a:solidFill>
            <a:srgbClr val="B4A9C7"/>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1" name="Forme libre : forme 10">
            <a:extLst>
              <a:ext uri="{FF2B5EF4-FFF2-40B4-BE49-F238E27FC236}">
                <a16:creationId xmlns:a16="http://schemas.microsoft.com/office/drawing/2014/main" id="{9A6B0E9C-2D53-4EE5-951E-A87827B5E49F}"/>
              </a:ext>
            </a:extLst>
          </p:cNvPr>
          <p:cNvSpPr/>
          <p:nvPr userDrawn="1"/>
        </p:nvSpPr>
        <p:spPr bwMode="auto">
          <a:xfrm>
            <a:off x="0" y="0"/>
            <a:ext cx="6486258" cy="5956419"/>
          </a:xfrm>
          <a:custGeom>
            <a:avLst/>
            <a:gdLst>
              <a:gd name="connsiteX0" fmla="*/ 0 w 6486258"/>
              <a:gd name="connsiteY0" fmla="*/ 0 h 5956419"/>
              <a:gd name="connsiteX1" fmla="*/ 0 w 6486258"/>
              <a:gd name="connsiteY1" fmla="*/ 3879791 h 5956419"/>
              <a:gd name="connsiteX2" fmla="*/ 2110811 w 6486258"/>
              <a:gd name="connsiteY2" fmla="*/ 5956419 h 5956419"/>
              <a:gd name="connsiteX3" fmla="*/ 6486258 w 6486258"/>
              <a:gd name="connsiteY3" fmla="*/ 5956419 h 5956419"/>
              <a:gd name="connsiteX4" fmla="*/ 6486258 w 6486258"/>
              <a:gd name="connsiteY4" fmla="*/ 1768979 h 5956419"/>
              <a:gd name="connsiteX5" fmla="*/ 4725824 w 6486258"/>
              <a:gd name="connsiteY5" fmla="*/ 0 h 5956419"/>
              <a:gd name="connsiteX6" fmla="*/ 0 w 6486258"/>
              <a:gd name="connsiteY6" fmla="*/ 0 h 595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6258" h="5956419">
                <a:moveTo>
                  <a:pt x="0" y="0"/>
                </a:moveTo>
                <a:lnTo>
                  <a:pt x="0" y="3879791"/>
                </a:lnTo>
                <a:lnTo>
                  <a:pt x="2110811" y="5956419"/>
                </a:lnTo>
                <a:lnTo>
                  <a:pt x="6486258" y="5956419"/>
                </a:lnTo>
                <a:lnTo>
                  <a:pt x="6486258" y="1768979"/>
                </a:lnTo>
                <a:lnTo>
                  <a:pt x="4725824" y="0"/>
                </a:lnTo>
                <a:lnTo>
                  <a:pt x="0" y="0"/>
                </a:lnTo>
                <a:close/>
              </a:path>
            </a:pathLst>
          </a:custGeom>
          <a:solidFill>
            <a:srgbClr val="E6788C"/>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2" name="Forme libre : forme 11">
            <a:extLst>
              <a:ext uri="{FF2B5EF4-FFF2-40B4-BE49-F238E27FC236}">
                <a16:creationId xmlns:a16="http://schemas.microsoft.com/office/drawing/2014/main" id="{97F261CF-FAA5-4056-B6A6-DD4182B70DDA}"/>
              </a:ext>
            </a:extLst>
          </p:cNvPr>
          <p:cNvSpPr/>
          <p:nvPr userDrawn="1"/>
        </p:nvSpPr>
        <p:spPr bwMode="auto">
          <a:xfrm>
            <a:off x="0" y="0"/>
            <a:ext cx="3683237" cy="3338331"/>
          </a:xfrm>
          <a:custGeom>
            <a:avLst/>
            <a:gdLst>
              <a:gd name="connsiteX0" fmla="*/ 3683237 w 3683237"/>
              <a:gd name="connsiteY0" fmla="*/ 3332860 h 3332860"/>
              <a:gd name="connsiteX1" fmla="*/ 3683237 w 3683237"/>
              <a:gd name="connsiteY1" fmla="*/ 1093862 h 3332860"/>
              <a:gd name="connsiteX2" fmla="*/ 2606467 w 3683237"/>
              <a:gd name="connsiteY2" fmla="*/ 0 h 3332860"/>
              <a:gd name="connsiteX3" fmla="*/ 0 w 3683237"/>
              <a:gd name="connsiteY3" fmla="*/ 0 h 3332860"/>
              <a:gd name="connsiteX4" fmla="*/ 0 w 3683237"/>
              <a:gd name="connsiteY4" fmla="*/ 1862983 h 3332860"/>
              <a:gd name="connsiteX5" fmla="*/ 1444239 w 3683237"/>
              <a:gd name="connsiteY5" fmla="*/ 3324314 h 3332860"/>
              <a:gd name="connsiteX6" fmla="*/ 3683237 w 3683237"/>
              <a:gd name="connsiteY6" fmla="*/ 3332860 h 333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7" h="3332860">
                <a:moveTo>
                  <a:pt x="3683237" y="3332860"/>
                </a:moveTo>
                <a:lnTo>
                  <a:pt x="3683237" y="1093862"/>
                </a:lnTo>
                <a:lnTo>
                  <a:pt x="2606467" y="0"/>
                </a:lnTo>
                <a:lnTo>
                  <a:pt x="0" y="0"/>
                </a:lnTo>
                <a:lnTo>
                  <a:pt x="0" y="1862983"/>
                </a:lnTo>
                <a:lnTo>
                  <a:pt x="1444239" y="3324314"/>
                </a:lnTo>
                <a:lnTo>
                  <a:pt x="3683237" y="3332860"/>
                </a:lnTo>
                <a:close/>
              </a:path>
            </a:pathLst>
          </a:custGeom>
          <a:solidFill>
            <a:srgbClr val="E6505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Titre 1">
            <a:extLst>
              <a:ext uri="{FF2B5EF4-FFF2-40B4-BE49-F238E27FC236}">
                <a16:creationId xmlns:a16="http://schemas.microsoft.com/office/drawing/2014/main" id="{F5412AB6-7FD5-460F-B722-2C4F455C05AC}"/>
              </a:ext>
            </a:extLst>
          </p:cNvPr>
          <p:cNvSpPr>
            <a:spLocks noGrp="1"/>
          </p:cNvSpPr>
          <p:nvPr userDrawn="1">
            <p:ph type="title" hasCustomPrompt="1"/>
          </p:nvPr>
        </p:nvSpPr>
        <p:spPr>
          <a:xfrm>
            <a:off x="1454082" y="1508597"/>
            <a:ext cx="2700000" cy="1620000"/>
          </a:xfrm>
        </p:spPr>
        <p:txBody>
          <a:bodyPr anchor="ctr"/>
          <a:lstStyle>
            <a:lvl1pPr algn="l">
              <a:defRPr sz="12600">
                <a:solidFill>
                  <a:schemeClr val="bg1"/>
                </a:solidFill>
              </a:defRPr>
            </a:lvl1pPr>
          </a:lstStyle>
          <a:p>
            <a:r>
              <a:rPr lang="fr-FR" dirty="0"/>
              <a:t>03</a:t>
            </a:r>
          </a:p>
        </p:txBody>
      </p:sp>
      <p:sp>
        <p:nvSpPr>
          <p:cNvPr id="3" name="Espace réservé du texte 2">
            <a:extLst>
              <a:ext uri="{FF2B5EF4-FFF2-40B4-BE49-F238E27FC236}">
                <a16:creationId xmlns:a16="http://schemas.microsoft.com/office/drawing/2014/main" id="{461ED590-E3E6-4DF4-9162-2A904771452D}"/>
              </a:ext>
            </a:extLst>
          </p:cNvPr>
          <p:cNvSpPr>
            <a:spLocks noGrp="1"/>
          </p:cNvSpPr>
          <p:nvPr userDrawn="1">
            <p:ph type="body" idx="1"/>
          </p:nvPr>
        </p:nvSpPr>
        <p:spPr>
          <a:xfrm>
            <a:off x="2306568" y="3548064"/>
            <a:ext cx="9000000" cy="1260000"/>
          </a:xfrm>
        </p:spPr>
        <p:txBody>
          <a:bodyPr anchor="t"/>
          <a:lstStyle>
            <a:lvl1pPr marL="0" indent="0" algn="l">
              <a:buNone/>
              <a:defRPr sz="3500" b="1"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193977848"/>
      </p:ext>
    </p:extLst>
  </p:cSld>
  <p:clrMapOvr>
    <a:masterClrMapping/>
  </p:clrMapOvr>
  <p:extLst>
    <p:ext uri="{DCECCB84-F9BA-43D5-87BE-67443E8EF086}">
      <p15:sldGuideLst xmlns:p15="http://schemas.microsoft.com/office/powerpoint/2012/main">
        <p15:guide id="2" pos="4089">
          <p15:clr>
            <a:srgbClr val="FBAE40"/>
          </p15:clr>
        </p15:guide>
        <p15:guide id="3" orient="horz" pos="1094">
          <p15:clr>
            <a:srgbClr val="FBAE40"/>
          </p15:clr>
        </p15:guide>
        <p15:guide id="4" orient="horz">
          <p15:clr>
            <a:srgbClr val="FBAE40"/>
          </p15:clr>
        </p15:guide>
        <p15:guide id="5" orient="horz" pos="686">
          <p15:clr>
            <a:srgbClr val="FBAE40"/>
          </p15:clr>
        </p15:guide>
        <p15:guide id="6" orient="horz" pos="1185">
          <p15:clr>
            <a:srgbClr val="FBAE40"/>
          </p15:clr>
        </p15:guide>
        <p15:guide id="7" orient="horz" pos="2092">
          <p15:clr>
            <a:srgbClr val="FBAE40"/>
          </p15:clr>
        </p15:guide>
        <p15:guide id="8" orient="horz" pos="4320">
          <p15:clr>
            <a:srgbClr val="FBAE40"/>
          </p15:clr>
        </p15:guide>
        <p15:guide id="9" orient="horz" pos="3748">
          <p15:clr>
            <a:srgbClr val="FBAE40"/>
          </p15:clr>
        </p15:guide>
        <p15:guide id="10" pos="7680">
          <p15:clr>
            <a:srgbClr val="FBAE40"/>
          </p15:clr>
        </p15:guide>
        <p15:guide id="11" pos="7">
          <p15:clr>
            <a:srgbClr val="FBAE40"/>
          </p15:clr>
        </p15:guide>
        <p15:guide id="12" pos="914">
          <p15:clr>
            <a:srgbClr val="FBAE40"/>
          </p15:clr>
        </p15:guide>
        <p15:guide id="13" pos="2320">
          <p15:clr>
            <a:srgbClr val="FBAE40"/>
          </p15:clr>
        </p15:guide>
        <p15:guide id="14" pos="1323">
          <p15:clr>
            <a:srgbClr val="FBAE40"/>
          </p15:clr>
        </p15:guide>
        <p15:guide id="15" pos="1640">
          <p15:clr>
            <a:srgbClr val="FBAE40"/>
          </p15:clr>
        </p15:guide>
        <p15:guide id="16" pos="2978">
          <p15:clr>
            <a:srgbClr val="FBAE40"/>
          </p15:clr>
        </p15:guide>
        <p15:guide id="17" orient="horz" pos="24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N°0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0F1C34-0B97-46B5-B609-425D914EDBA6}"/>
              </a:ext>
            </a:extLst>
          </p:cNvPr>
          <p:cNvSpPr/>
          <p:nvPr userDrawn="1"/>
        </p:nvSpPr>
        <p:spPr bwMode="auto">
          <a:xfrm>
            <a:off x="-6071" y="0"/>
            <a:ext cx="12192000" cy="6858000"/>
          </a:xfrm>
          <a:prstGeom prst="rect">
            <a:avLst/>
          </a:prstGeom>
          <a:solidFill>
            <a:srgbClr val="B4A9C7"/>
          </a:solidFill>
          <a:ln>
            <a:noFill/>
          </a:ln>
        </p:spPr>
        <p:txBody>
          <a:bodyPr vert="horz" wrap="square" lIns="91440" tIns="45720" rIns="91440" bIns="45720" numCol="1" rtlCol="0" anchor="t" anchorCtr="0" compatLnSpc="1">
            <a:prstTxWarp prst="textNoShape">
              <a:avLst/>
            </a:prstTxWarp>
          </a:bodyPr>
          <a:lstStyle/>
          <a:p>
            <a:pPr algn="l"/>
            <a:endParaRPr lang="fr-FR" dirty="0"/>
          </a:p>
        </p:txBody>
      </p:sp>
      <p:sp>
        <p:nvSpPr>
          <p:cNvPr id="9" name="Forme libre : forme 8">
            <a:extLst>
              <a:ext uri="{FF2B5EF4-FFF2-40B4-BE49-F238E27FC236}">
                <a16:creationId xmlns:a16="http://schemas.microsoft.com/office/drawing/2014/main" id="{F694DD8B-B82B-4B67-9164-13DF0B418B38}"/>
              </a:ext>
            </a:extLst>
          </p:cNvPr>
          <p:cNvSpPr/>
          <p:nvPr userDrawn="1"/>
        </p:nvSpPr>
        <p:spPr bwMode="auto">
          <a:xfrm>
            <a:off x="-18213" y="981182"/>
            <a:ext cx="5878686" cy="5876818"/>
          </a:xfrm>
          <a:custGeom>
            <a:avLst/>
            <a:gdLst>
              <a:gd name="connsiteX0" fmla="*/ 0 w 5866544"/>
              <a:gd name="connsiteY0" fmla="*/ 5876818 h 5876818"/>
              <a:gd name="connsiteX1" fmla="*/ 4356243 w 5866544"/>
              <a:gd name="connsiteY1" fmla="*/ 5876818 h 5876818"/>
              <a:gd name="connsiteX2" fmla="*/ 5866544 w 5866544"/>
              <a:gd name="connsiteY2" fmla="*/ 4345968 h 5876818"/>
              <a:gd name="connsiteX3" fmla="*/ 5866544 w 5866544"/>
              <a:gd name="connsiteY3" fmla="*/ 0 h 5876818"/>
              <a:gd name="connsiteX4" fmla="*/ 1510301 w 5866544"/>
              <a:gd name="connsiteY4" fmla="*/ 0 h 5876818"/>
              <a:gd name="connsiteX5" fmla="*/ 10274 w 5866544"/>
              <a:gd name="connsiteY5" fmla="*/ 1541124 h 5876818"/>
              <a:gd name="connsiteX6" fmla="*/ 0 w 5866544"/>
              <a:gd name="connsiteY6" fmla="*/ 5876818 h 587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6544" h="5876818">
                <a:moveTo>
                  <a:pt x="0" y="5876818"/>
                </a:moveTo>
                <a:lnTo>
                  <a:pt x="4356243" y="5876818"/>
                </a:lnTo>
                <a:lnTo>
                  <a:pt x="5866544" y="4345968"/>
                </a:lnTo>
                <a:lnTo>
                  <a:pt x="5866544" y="0"/>
                </a:lnTo>
                <a:lnTo>
                  <a:pt x="1510301" y="0"/>
                </a:lnTo>
                <a:lnTo>
                  <a:pt x="10274" y="1541124"/>
                </a:lnTo>
                <a:cubicBezTo>
                  <a:pt x="6849" y="2986355"/>
                  <a:pt x="3425" y="4431587"/>
                  <a:pt x="0" y="5876818"/>
                </a:cubicBezTo>
                <a:close/>
              </a:path>
            </a:pathLst>
          </a:custGeom>
          <a:solidFill>
            <a:srgbClr val="8C2896"/>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2" name="Forme libre : forme 11">
            <a:extLst>
              <a:ext uri="{FF2B5EF4-FFF2-40B4-BE49-F238E27FC236}">
                <a16:creationId xmlns:a16="http://schemas.microsoft.com/office/drawing/2014/main" id="{D6DB14C6-1836-422B-B7B5-F736BA9FD2BA}"/>
              </a:ext>
            </a:extLst>
          </p:cNvPr>
          <p:cNvSpPr/>
          <p:nvPr userDrawn="1"/>
        </p:nvSpPr>
        <p:spPr bwMode="auto">
          <a:xfrm>
            <a:off x="826136" y="972766"/>
            <a:ext cx="5034337" cy="5003515"/>
          </a:xfrm>
          <a:custGeom>
            <a:avLst/>
            <a:gdLst>
              <a:gd name="connsiteX0" fmla="*/ 0 w 5034337"/>
              <a:gd name="connsiteY0" fmla="*/ 5003515 h 5003515"/>
              <a:gd name="connsiteX1" fmla="*/ 2250040 w 5034337"/>
              <a:gd name="connsiteY1" fmla="*/ 5003515 h 5003515"/>
              <a:gd name="connsiteX2" fmla="*/ 5034337 w 5034337"/>
              <a:gd name="connsiteY2" fmla="*/ 2229492 h 5003515"/>
              <a:gd name="connsiteX3" fmla="*/ 5034337 w 5034337"/>
              <a:gd name="connsiteY3" fmla="*/ 0 h 5003515"/>
              <a:gd name="connsiteX4" fmla="*/ 2774022 w 5034337"/>
              <a:gd name="connsiteY4" fmla="*/ 0 h 5003515"/>
              <a:gd name="connsiteX5" fmla="*/ 10274 w 5034337"/>
              <a:gd name="connsiteY5" fmla="*/ 2763748 h 5003515"/>
              <a:gd name="connsiteX6" fmla="*/ 0 w 5034337"/>
              <a:gd name="connsiteY6" fmla="*/ 5003515 h 5003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4337" h="5003515">
                <a:moveTo>
                  <a:pt x="0" y="5003515"/>
                </a:moveTo>
                <a:lnTo>
                  <a:pt x="2250040" y="5003515"/>
                </a:lnTo>
                <a:lnTo>
                  <a:pt x="5034337" y="2229492"/>
                </a:lnTo>
                <a:lnTo>
                  <a:pt x="5034337" y="0"/>
                </a:lnTo>
                <a:lnTo>
                  <a:pt x="2774022" y="0"/>
                </a:lnTo>
                <a:lnTo>
                  <a:pt x="10274" y="2763748"/>
                </a:lnTo>
                <a:cubicBezTo>
                  <a:pt x="6849" y="3510337"/>
                  <a:pt x="3425" y="4256926"/>
                  <a:pt x="0" y="5003515"/>
                </a:cubicBezTo>
                <a:close/>
              </a:path>
            </a:pathLst>
          </a:custGeom>
          <a:solidFill>
            <a:srgbClr val="82D2F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Titre 1">
            <a:extLst>
              <a:ext uri="{FF2B5EF4-FFF2-40B4-BE49-F238E27FC236}">
                <a16:creationId xmlns:a16="http://schemas.microsoft.com/office/drawing/2014/main" id="{F5412AB6-7FD5-460F-B722-2C4F455C05AC}"/>
              </a:ext>
            </a:extLst>
          </p:cNvPr>
          <p:cNvSpPr>
            <a:spLocks noGrp="1"/>
          </p:cNvSpPr>
          <p:nvPr userDrawn="1">
            <p:ph type="title" hasCustomPrompt="1"/>
          </p:nvPr>
        </p:nvSpPr>
        <p:spPr>
          <a:xfrm>
            <a:off x="3324318" y="1484781"/>
            <a:ext cx="2700000" cy="1620000"/>
          </a:xfrm>
        </p:spPr>
        <p:txBody>
          <a:bodyPr anchor="ctr"/>
          <a:lstStyle>
            <a:lvl1pPr algn="l">
              <a:defRPr sz="12600">
                <a:solidFill>
                  <a:schemeClr val="bg1"/>
                </a:solidFill>
              </a:defRPr>
            </a:lvl1pPr>
          </a:lstStyle>
          <a:p>
            <a:r>
              <a:rPr lang="fr-FR" dirty="0"/>
              <a:t>04</a:t>
            </a:r>
          </a:p>
        </p:txBody>
      </p:sp>
      <p:sp>
        <p:nvSpPr>
          <p:cNvPr id="3" name="Espace réservé du texte 2">
            <a:extLst>
              <a:ext uri="{FF2B5EF4-FFF2-40B4-BE49-F238E27FC236}">
                <a16:creationId xmlns:a16="http://schemas.microsoft.com/office/drawing/2014/main" id="{461ED590-E3E6-4DF4-9162-2A904771452D}"/>
              </a:ext>
            </a:extLst>
          </p:cNvPr>
          <p:cNvSpPr>
            <a:spLocks noGrp="1"/>
          </p:cNvSpPr>
          <p:nvPr userDrawn="1">
            <p:ph type="body" idx="1"/>
          </p:nvPr>
        </p:nvSpPr>
        <p:spPr>
          <a:xfrm>
            <a:off x="3324316" y="2814635"/>
            <a:ext cx="5580000" cy="1980000"/>
          </a:xfrm>
        </p:spPr>
        <p:txBody>
          <a:bodyPr anchor="t"/>
          <a:lstStyle>
            <a:lvl1pPr marL="0" indent="0" algn="l">
              <a:buNone/>
              <a:defRPr sz="3500" b="1"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1880464073"/>
      </p:ext>
    </p:extLst>
  </p:cSld>
  <p:clrMapOvr>
    <a:masterClrMapping/>
  </p:clrMapOvr>
  <p:extLst>
    <p:ext uri="{DCECCB84-F9BA-43D5-87BE-67443E8EF086}">
      <p15:sldGuideLst xmlns:p15="http://schemas.microsoft.com/office/powerpoint/2012/main">
        <p15:guide id="1" orient="horz" pos="618">
          <p15:clr>
            <a:srgbClr val="FBAE40"/>
          </p15:clr>
        </p15:guide>
        <p15:guide id="2" pos="3704">
          <p15:clr>
            <a:srgbClr val="FBAE40"/>
          </p15:clr>
        </p15:guide>
        <p15:guide id="3" orient="horz">
          <p15:clr>
            <a:srgbClr val="FBAE40"/>
          </p15:clr>
        </p15:guide>
        <p15:guide id="4" orient="horz" pos="1570">
          <p15:clr>
            <a:srgbClr val="FBAE40"/>
          </p15:clr>
        </p15:guide>
        <p15:guide id="5" orient="horz" pos="2024">
          <p15:clr>
            <a:srgbClr val="FBAE40"/>
          </p15:clr>
        </p15:guide>
        <p15:guide id="6" orient="horz" pos="2364">
          <p15:clr>
            <a:srgbClr val="FBAE40"/>
          </p15:clr>
        </p15:guide>
        <p15:guide id="7" orient="horz" pos="3362">
          <p15:clr>
            <a:srgbClr val="FBAE40"/>
          </p15:clr>
        </p15:guide>
        <p15:guide id="8" orient="horz" pos="3770">
          <p15:clr>
            <a:srgbClr val="FBAE40"/>
          </p15:clr>
        </p15:guide>
        <p15:guide id="9" pos="2275">
          <p15:clr>
            <a:srgbClr val="FBAE40"/>
          </p15:clr>
        </p15:guide>
        <p15:guide id="10" pos="1958">
          <p15:clr>
            <a:srgbClr val="FBAE40"/>
          </p15:clr>
        </p15:guide>
        <p15:guide id="11" pos="937">
          <p15:clr>
            <a:srgbClr val="FBAE40"/>
          </p15:clr>
        </p15:guide>
        <p15:guide id="12" pos="529">
          <p15:clr>
            <a:srgbClr val="FBAE40"/>
          </p15:clr>
        </p15:guide>
        <p15:guide id="13">
          <p15:clr>
            <a:srgbClr val="FBAE40"/>
          </p15:clr>
        </p15:guide>
        <p15:guide id="14" pos="7673">
          <p15:clr>
            <a:srgbClr val="FBAE40"/>
          </p15:clr>
        </p15:guide>
        <p15:guide id="15" pos="2729">
          <p15:clr>
            <a:srgbClr val="FBAE40"/>
          </p15:clr>
        </p15:guide>
        <p15:guide id="16" orient="horz" pos="43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N°05">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0867E6-D707-47FF-A7FD-262657276ED8}"/>
              </a:ext>
            </a:extLst>
          </p:cNvPr>
          <p:cNvSpPr/>
          <p:nvPr userDrawn="1"/>
        </p:nvSpPr>
        <p:spPr bwMode="auto">
          <a:xfrm>
            <a:off x="0" y="0"/>
            <a:ext cx="12192000" cy="6858000"/>
          </a:xfrm>
          <a:prstGeom prst="rect">
            <a:avLst/>
          </a:prstGeom>
          <a:solidFill>
            <a:srgbClr val="B4A9C7"/>
          </a:solidFill>
          <a:ln>
            <a:noFill/>
          </a:ln>
        </p:spPr>
        <p:txBody>
          <a:bodyPr vert="horz" wrap="square" lIns="91440" tIns="45720" rIns="91440" bIns="45720" numCol="1" rtlCol="0" anchor="t" anchorCtr="0" compatLnSpc="1">
            <a:prstTxWarp prst="textNoShape">
              <a:avLst/>
            </a:prstTxWarp>
          </a:bodyPr>
          <a:lstStyle/>
          <a:p>
            <a:pPr algn="l"/>
            <a:endParaRPr lang="fr-FR" dirty="0"/>
          </a:p>
        </p:txBody>
      </p:sp>
      <p:sp>
        <p:nvSpPr>
          <p:cNvPr id="4" name="Forme libre : forme 3">
            <a:extLst>
              <a:ext uri="{FF2B5EF4-FFF2-40B4-BE49-F238E27FC236}">
                <a16:creationId xmlns:a16="http://schemas.microsoft.com/office/drawing/2014/main" id="{36C2E4F0-A03B-4521-A286-6E4C3CB43B5F}"/>
              </a:ext>
            </a:extLst>
          </p:cNvPr>
          <p:cNvSpPr/>
          <p:nvPr userDrawn="1"/>
        </p:nvSpPr>
        <p:spPr bwMode="auto">
          <a:xfrm>
            <a:off x="800100" y="752475"/>
            <a:ext cx="5067300" cy="5076825"/>
          </a:xfrm>
          <a:custGeom>
            <a:avLst/>
            <a:gdLst>
              <a:gd name="connsiteX0" fmla="*/ 0 w 5067300"/>
              <a:gd name="connsiteY0" fmla="*/ 0 h 5076825"/>
              <a:gd name="connsiteX1" fmla="*/ 2276475 w 5067300"/>
              <a:gd name="connsiteY1" fmla="*/ 0 h 5076825"/>
              <a:gd name="connsiteX2" fmla="*/ 5067300 w 5067300"/>
              <a:gd name="connsiteY2" fmla="*/ 2790825 h 5076825"/>
              <a:gd name="connsiteX3" fmla="*/ 5067300 w 5067300"/>
              <a:gd name="connsiteY3" fmla="*/ 5057775 h 5076825"/>
              <a:gd name="connsiteX4" fmla="*/ 2781300 w 5067300"/>
              <a:gd name="connsiteY4" fmla="*/ 5076825 h 5076825"/>
              <a:gd name="connsiteX5" fmla="*/ 19050 w 5067300"/>
              <a:gd name="connsiteY5" fmla="*/ 2295525 h 5076825"/>
              <a:gd name="connsiteX6" fmla="*/ 0 w 5067300"/>
              <a:gd name="connsiteY6" fmla="*/ 0 h 507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67300" h="5076825">
                <a:moveTo>
                  <a:pt x="0" y="0"/>
                </a:moveTo>
                <a:lnTo>
                  <a:pt x="2276475" y="0"/>
                </a:lnTo>
                <a:lnTo>
                  <a:pt x="5067300" y="2790825"/>
                </a:lnTo>
                <a:lnTo>
                  <a:pt x="5067300" y="5057775"/>
                </a:lnTo>
                <a:lnTo>
                  <a:pt x="2781300" y="5076825"/>
                </a:lnTo>
                <a:lnTo>
                  <a:pt x="19050" y="2295525"/>
                </a:lnTo>
                <a:lnTo>
                  <a:pt x="0" y="0"/>
                </a:lnTo>
                <a:close/>
              </a:path>
            </a:pathLst>
          </a:custGeom>
          <a:solidFill>
            <a:srgbClr val="00AFA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9" name="Forme libre : forme 8">
            <a:extLst>
              <a:ext uri="{FF2B5EF4-FFF2-40B4-BE49-F238E27FC236}">
                <a16:creationId xmlns:a16="http://schemas.microsoft.com/office/drawing/2014/main" id="{60B736DF-D889-4351-9D10-5550BF554D5B}"/>
              </a:ext>
            </a:extLst>
          </p:cNvPr>
          <p:cNvSpPr/>
          <p:nvPr userDrawn="1"/>
        </p:nvSpPr>
        <p:spPr bwMode="auto">
          <a:xfrm>
            <a:off x="800099" y="752475"/>
            <a:ext cx="11106151" cy="6105525"/>
          </a:xfrm>
          <a:custGeom>
            <a:avLst/>
            <a:gdLst>
              <a:gd name="connsiteX0" fmla="*/ 0 w 11106150"/>
              <a:gd name="connsiteY0" fmla="*/ 0 h 6105525"/>
              <a:gd name="connsiteX1" fmla="*/ 0 w 11106150"/>
              <a:gd name="connsiteY1" fmla="*/ 5029200 h 6105525"/>
              <a:gd name="connsiteX2" fmla="*/ 1076325 w 11106150"/>
              <a:gd name="connsiteY2" fmla="*/ 6105525 h 6105525"/>
              <a:gd name="connsiteX3" fmla="*/ 11106150 w 11106150"/>
              <a:gd name="connsiteY3" fmla="*/ 6105525 h 6105525"/>
              <a:gd name="connsiteX4" fmla="*/ 5029200 w 11106150"/>
              <a:gd name="connsiteY4" fmla="*/ 9525 h 6105525"/>
              <a:gd name="connsiteX5" fmla="*/ 0 w 11106150"/>
              <a:gd name="connsiteY5" fmla="*/ 0 h 61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6150" h="6105525">
                <a:moveTo>
                  <a:pt x="0" y="0"/>
                </a:moveTo>
                <a:lnTo>
                  <a:pt x="0" y="5029200"/>
                </a:lnTo>
                <a:lnTo>
                  <a:pt x="1076325" y="6105525"/>
                </a:lnTo>
                <a:lnTo>
                  <a:pt x="11106150" y="6105525"/>
                </a:lnTo>
                <a:lnTo>
                  <a:pt x="5029200" y="9525"/>
                </a:lnTo>
                <a:lnTo>
                  <a:pt x="0" y="0"/>
                </a:lnTo>
                <a:close/>
              </a:path>
            </a:pathLst>
          </a:custGeom>
          <a:solidFill>
            <a:srgbClr val="E6788C"/>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0" name="Forme libre : forme 9">
            <a:extLst>
              <a:ext uri="{FF2B5EF4-FFF2-40B4-BE49-F238E27FC236}">
                <a16:creationId xmlns:a16="http://schemas.microsoft.com/office/drawing/2014/main" id="{293C58A7-2FE8-406A-8255-7E29F52236D6}"/>
              </a:ext>
            </a:extLst>
          </p:cNvPr>
          <p:cNvSpPr/>
          <p:nvPr userDrawn="1"/>
        </p:nvSpPr>
        <p:spPr bwMode="auto">
          <a:xfrm>
            <a:off x="800099" y="752475"/>
            <a:ext cx="5048250" cy="5057775"/>
          </a:xfrm>
          <a:custGeom>
            <a:avLst/>
            <a:gdLst>
              <a:gd name="connsiteX0" fmla="*/ 5048250 w 5048250"/>
              <a:gd name="connsiteY0" fmla="*/ 5057775 h 5057775"/>
              <a:gd name="connsiteX1" fmla="*/ 5048250 w 5048250"/>
              <a:gd name="connsiteY1" fmla="*/ 2790825 h 5057775"/>
              <a:gd name="connsiteX2" fmla="*/ 2276475 w 5048250"/>
              <a:gd name="connsiteY2" fmla="*/ 0 h 5057775"/>
              <a:gd name="connsiteX3" fmla="*/ 0 w 5048250"/>
              <a:gd name="connsiteY3" fmla="*/ 0 h 5057775"/>
              <a:gd name="connsiteX4" fmla="*/ 0 w 5048250"/>
              <a:gd name="connsiteY4" fmla="*/ 2276475 h 5057775"/>
              <a:gd name="connsiteX5" fmla="*/ 2790825 w 5048250"/>
              <a:gd name="connsiteY5" fmla="*/ 5057775 h 5057775"/>
              <a:gd name="connsiteX6" fmla="*/ 5048250 w 5048250"/>
              <a:gd name="connsiteY6" fmla="*/ 5057775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0" h="5057775">
                <a:moveTo>
                  <a:pt x="5048250" y="5057775"/>
                </a:moveTo>
                <a:lnTo>
                  <a:pt x="5048250" y="2790825"/>
                </a:lnTo>
                <a:lnTo>
                  <a:pt x="2276475" y="0"/>
                </a:lnTo>
                <a:lnTo>
                  <a:pt x="0" y="0"/>
                </a:lnTo>
                <a:lnTo>
                  <a:pt x="0" y="2276475"/>
                </a:lnTo>
                <a:lnTo>
                  <a:pt x="2790825" y="5057775"/>
                </a:lnTo>
                <a:lnTo>
                  <a:pt x="5048250" y="5057775"/>
                </a:lnTo>
                <a:close/>
              </a:path>
            </a:pathLst>
          </a:custGeom>
          <a:solidFill>
            <a:srgbClr val="00AFA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Titre 1">
            <a:extLst>
              <a:ext uri="{FF2B5EF4-FFF2-40B4-BE49-F238E27FC236}">
                <a16:creationId xmlns:a16="http://schemas.microsoft.com/office/drawing/2014/main" id="{F5412AB6-7FD5-460F-B722-2C4F455C05AC}"/>
              </a:ext>
            </a:extLst>
          </p:cNvPr>
          <p:cNvSpPr>
            <a:spLocks noGrp="1"/>
          </p:cNvSpPr>
          <p:nvPr userDrawn="1">
            <p:ph type="title" hasCustomPrompt="1"/>
          </p:nvPr>
        </p:nvSpPr>
        <p:spPr>
          <a:xfrm>
            <a:off x="1193098" y="1120451"/>
            <a:ext cx="2700000" cy="1620000"/>
          </a:xfrm>
        </p:spPr>
        <p:txBody>
          <a:bodyPr anchor="ctr"/>
          <a:lstStyle>
            <a:lvl1pPr algn="l">
              <a:defRPr sz="12600">
                <a:solidFill>
                  <a:schemeClr val="bg1"/>
                </a:solidFill>
              </a:defRPr>
            </a:lvl1pPr>
          </a:lstStyle>
          <a:p>
            <a:r>
              <a:rPr lang="fr-FR" dirty="0"/>
              <a:t>05</a:t>
            </a:r>
          </a:p>
        </p:txBody>
      </p:sp>
      <p:sp>
        <p:nvSpPr>
          <p:cNvPr id="3" name="Espace réservé du texte 2">
            <a:extLst>
              <a:ext uri="{FF2B5EF4-FFF2-40B4-BE49-F238E27FC236}">
                <a16:creationId xmlns:a16="http://schemas.microsoft.com/office/drawing/2014/main" id="{461ED590-E3E6-4DF4-9162-2A904771452D}"/>
              </a:ext>
            </a:extLst>
          </p:cNvPr>
          <p:cNvSpPr>
            <a:spLocks noGrp="1"/>
          </p:cNvSpPr>
          <p:nvPr userDrawn="1">
            <p:ph type="body" idx="1"/>
          </p:nvPr>
        </p:nvSpPr>
        <p:spPr>
          <a:xfrm>
            <a:off x="1193097" y="2486024"/>
            <a:ext cx="9360000" cy="1260000"/>
          </a:xfrm>
        </p:spPr>
        <p:txBody>
          <a:bodyPr anchor="t"/>
          <a:lstStyle>
            <a:lvl1pPr marL="0" indent="0" algn="l">
              <a:buNone/>
              <a:defRPr sz="3500" b="1"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3380418330"/>
      </p:ext>
    </p:extLst>
  </p:cSld>
  <p:clrMapOvr>
    <a:masterClrMapping/>
  </p:clrMapOvr>
  <p:extLst>
    <p:ext uri="{DCECCB84-F9BA-43D5-87BE-67443E8EF086}">
      <p15:sldGuideLst xmlns:p15="http://schemas.microsoft.com/office/powerpoint/2012/main">
        <p15:guide id="1" pos="3840">
          <p15:clr>
            <a:srgbClr val="FBAE40"/>
          </p15:clr>
        </p15:guide>
        <p15:guide id="2" orient="horz" pos="459">
          <p15:clr>
            <a:srgbClr val="FBAE40"/>
          </p15:clr>
        </p15:guide>
        <p15:guide id="3" orient="horz">
          <p15:clr>
            <a:srgbClr val="FBAE40"/>
          </p15:clr>
        </p15:guide>
        <p15:guide id="4" orient="horz" pos="1911">
          <p15:clr>
            <a:srgbClr val="FBAE40"/>
          </p15:clr>
        </p15:guide>
        <p15:guide id="5" orient="horz" pos="2228">
          <p15:clr>
            <a:srgbClr val="FBAE40"/>
          </p15:clr>
        </p15:guide>
        <p15:guide id="6" orient="horz" pos="3657">
          <p15:clr>
            <a:srgbClr val="FBAE40"/>
          </p15:clr>
        </p15:guide>
        <p15:guide id="8" pos="3681">
          <p15:clr>
            <a:srgbClr val="FBAE40"/>
          </p15:clr>
        </p15:guide>
        <p15:guide id="9" pos="2252">
          <p15:clr>
            <a:srgbClr val="FBAE40"/>
          </p15:clr>
        </p15:guide>
        <p15:guide id="10" pos="1935">
          <p15:clr>
            <a:srgbClr val="FBAE40"/>
          </p15:clr>
        </p15:guide>
        <p15:guide id="11" pos="506">
          <p15:clr>
            <a:srgbClr val="FBAE40"/>
          </p15:clr>
        </p15:guide>
        <p15:guide id="12" pos="7">
          <p15:clr>
            <a:srgbClr val="FBAE40"/>
          </p15:clr>
        </p15:guide>
        <p15:guide id="13" pos="7491">
          <p15:clr>
            <a:srgbClr val="FBAE40"/>
          </p15:clr>
        </p15:guide>
        <p15:guide id="14" pos="1186">
          <p15:clr>
            <a:srgbClr val="FBAE40"/>
          </p15:clr>
        </p15:guide>
        <p15:guide id="15" pos="76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uverture de chapitre N°0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39BD6E9-CC6E-4563-BB47-910F7FD89DA9}"/>
              </a:ext>
            </a:extLst>
          </p:cNvPr>
          <p:cNvSpPr/>
          <p:nvPr userDrawn="1"/>
        </p:nvSpPr>
        <p:spPr bwMode="auto">
          <a:xfrm>
            <a:off x="11113" y="0"/>
            <a:ext cx="12169775" cy="6858000"/>
          </a:xfrm>
          <a:prstGeom prst="rect">
            <a:avLst/>
          </a:prstGeom>
          <a:solidFill>
            <a:srgbClr val="B4A9C7"/>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8" name="Forme libre : forme 7">
            <a:extLst>
              <a:ext uri="{FF2B5EF4-FFF2-40B4-BE49-F238E27FC236}">
                <a16:creationId xmlns:a16="http://schemas.microsoft.com/office/drawing/2014/main" id="{9D5A9764-F639-4251-B860-5741CFDEBC6B}"/>
              </a:ext>
            </a:extLst>
          </p:cNvPr>
          <p:cNvSpPr/>
          <p:nvPr userDrawn="1"/>
        </p:nvSpPr>
        <p:spPr bwMode="auto">
          <a:xfrm>
            <a:off x="1975644" y="-14645"/>
            <a:ext cx="8629650" cy="4824413"/>
          </a:xfrm>
          <a:custGeom>
            <a:avLst/>
            <a:gdLst>
              <a:gd name="connsiteX0" fmla="*/ 0 w 8629650"/>
              <a:gd name="connsiteY0" fmla="*/ 4819650 h 4829175"/>
              <a:gd name="connsiteX1" fmla="*/ 3771900 w 8629650"/>
              <a:gd name="connsiteY1" fmla="*/ 4829175 h 4829175"/>
              <a:gd name="connsiteX2" fmla="*/ 8629650 w 8629650"/>
              <a:gd name="connsiteY2" fmla="*/ 0 h 4829175"/>
              <a:gd name="connsiteX3" fmla="*/ 1066800 w 8629650"/>
              <a:gd name="connsiteY3" fmla="*/ 9525 h 4829175"/>
              <a:gd name="connsiteX4" fmla="*/ 9525 w 8629650"/>
              <a:gd name="connsiteY4" fmla="*/ 1057275 h 4829175"/>
              <a:gd name="connsiteX5" fmla="*/ 0 w 8629650"/>
              <a:gd name="connsiteY5" fmla="*/ 4819650 h 482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29650" h="4829175">
                <a:moveTo>
                  <a:pt x="0" y="4819650"/>
                </a:moveTo>
                <a:lnTo>
                  <a:pt x="3771900" y="4829175"/>
                </a:lnTo>
                <a:lnTo>
                  <a:pt x="8629650" y="0"/>
                </a:lnTo>
                <a:lnTo>
                  <a:pt x="1066800" y="9525"/>
                </a:lnTo>
                <a:lnTo>
                  <a:pt x="9525" y="1057275"/>
                </a:lnTo>
                <a:lnTo>
                  <a:pt x="0" y="4819650"/>
                </a:lnTo>
                <a:close/>
              </a:path>
            </a:pathLst>
          </a:custGeom>
          <a:solidFill>
            <a:srgbClr val="E6505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10" name="Forme libre : forme 9">
            <a:extLst>
              <a:ext uri="{FF2B5EF4-FFF2-40B4-BE49-F238E27FC236}">
                <a16:creationId xmlns:a16="http://schemas.microsoft.com/office/drawing/2014/main" id="{AAB873A7-F61E-4364-912D-D3F17CD34061}"/>
              </a:ext>
            </a:extLst>
          </p:cNvPr>
          <p:cNvSpPr/>
          <p:nvPr userDrawn="1"/>
        </p:nvSpPr>
        <p:spPr bwMode="auto">
          <a:xfrm>
            <a:off x="1971675" y="-14645"/>
            <a:ext cx="7058025" cy="4824770"/>
          </a:xfrm>
          <a:custGeom>
            <a:avLst/>
            <a:gdLst>
              <a:gd name="connsiteX0" fmla="*/ 0 w 7058025"/>
              <a:gd name="connsiteY0" fmla="*/ 4819650 h 4819650"/>
              <a:gd name="connsiteX1" fmla="*/ 0 w 7058025"/>
              <a:gd name="connsiteY1" fmla="*/ 2590800 h 4819650"/>
              <a:gd name="connsiteX2" fmla="*/ 2562225 w 7058025"/>
              <a:gd name="connsiteY2" fmla="*/ 0 h 4819650"/>
              <a:gd name="connsiteX3" fmla="*/ 7058025 w 7058025"/>
              <a:gd name="connsiteY3" fmla="*/ 0 h 4819650"/>
              <a:gd name="connsiteX4" fmla="*/ 2247900 w 7058025"/>
              <a:gd name="connsiteY4" fmla="*/ 4819650 h 4819650"/>
              <a:gd name="connsiteX5" fmla="*/ 0 w 7058025"/>
              <a:gd name="connsiteY5" fmla="*/ 4819650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58025" h="4819650">
                <a:moveTo>
                  <a:pt x="0" y="4819650"/>
                </a:moveTo>
                <a:lnTo>
                  <a:pt x="0" y="2590800"/>
                </a:lnTo>
                <a:lnTo>
                  <a:pt x="2562225" y="0"/>
                </a:lnTo>
                <a:lnTo>
                  <a:pt x="7058025" y="0"/>
                </a:lnTo>
                <a:lnTo>
                  <a:pt x="2247900" y="4819650"/>
                </a:lnTo>
                <a:lnTo>
                  <a:pt x="0" y="4819650"/>
                </a:lnTo>
                <a:close/>
              </a:path>
            </a:pathLst>
          </a:custGeom>
          <a:solidFill>
            <a:srgbClr val="73C8AA"/>
          </a:solidFill>
          <a:ln>
            <a:noFill/>
          </a:ln>
        </p:spPr>
        <p:txBody>
          <a:bodyPr vert="horz" wrap="square" lIns="91440" tIns="45720" rIns="91440" bIns="45720" numCol="1" rtlCol="0" anchor="t" anchorCtr="0" compatLnSpc="1">
            <a:prstTxWarp prst="textNoShape">
              <a:avLst/>
            </a:prstTxWarp>
          </a:bodyPr>
          <a:lstStyle/>
          <a:p>
            <a:pPr algn="l"/>
            <a:endParaRPr lang="fr-FR"/>
          </a:p>
        </p:txBody>
      </p:sp>
      <p:sp>
        <p:nvSpPr>
          <p:cNvPr id="2" name="Titre 1">
            <a:extLst>
              <a:ext uri="{FF2B5EF4-FFF2-40B4-BE49-F238E27FC236}">
                <a16:creationId xmlns:a16="http://schemas.microsoft.com/office/drawing/2014/main" id="{F5412AB6-7FD5-460F-B722-2C4F455C05AC}"/>
              </a:ext>
            </a:extLst>
          </p:cNvPr>
          <p:cNvSpPr>
            <a:spLocks noGrp="1"/>
          </p:cNvSpPr>
          <p:nvPr>
            <p:ph type="title" hasCustomPrompt="1"/>
          </p:nvPr>
        </p:nvSpPr>
        <p:spPr>
          <a:xfrm>
            <a:off x="2404199" y="1968175"/>
            <a:ext cx="2700000" cy="1620000"/>
          </a:xfrm>
        </p:spPr>
        <p:txBody>
          <a:bodyPr anchor="ctr"/>
          <a:lstStyle>
            <a:lvl1pPr algn="l">
              <a:defRPr sz="12600">
                <a:solidFill>
                  <a:schemeClr val="bg1"/>
                </a:solidFill>
              </a:defRPr>
            </a:lvl1pPr>
          </a:lstStyle>
          <a:p>
            <a:r>
              <a:rPr lang="fr-FR" dirty="0"/>
              <a:t>06</a:t>
            </a:r>
          </a:p>
        </p:txBody>
      </p:sp>
      <p:sp>
        <p:nvSpPr>
          <p:cNvPr id="3" name="Espace réservé du texte 2">
            <a:extLst>
              <a:ext uri="{FF2B5EF4-FFF2-40B4-BE49-F238E27FC236}">
                <a16:creationId xmlns:a16="http://schemas.microsoft.com/office/drawing/2014/main" id="{461ED590-E3E6-4DF4-9162-2A904771452D}"/>
              </a:ext>
            </a:extLst>
          </p:cNvPr>
          <p:cNvSpPr>
            <a:spLocks noGrp="1"/>
          </p:cNvSpPr>
          <p:nvPr>
            <p:ph type="body" idx="1"/>
          </p:nvPr>
        </p:nvSpPr>
        <p:spPr>
          <a:xfrm>
            <a:off x="2404199" y="3393281"/>
            <a:ext cx="9000000" cy="1260000"/>
          </a:xfrm>
        </p:spPr>
        <p:txBody>
          <a:bodyPr anchor="t"/>
          <a:lstStyle>
            <a:lvl1pPr marL="0" indent="0" algn="l">
              <a:buNone/>
              <a:defRPr sz="3500" b="1"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50183457"/>
      </p:ext>
    </p:extLst>
  </p:cSld>
  <p:clrMapOvr>
    <a:masterClrMapping/>
  </p:clrMapOvr>
  <p:extLst>
    <p:ext uri="{DCECCB84-F9BA-43D5-87BE-67443E8EF086}">
      <p15:sldGuideLst xmlns:p15="http://schemas.microsoft.com/office/powerpoint/2012/main">
        <p15:guide id="1" orient="horz" pos="663">
          <p15:clr>
            <a:srgbClr val="FBAE40"/>
          </p15:clr>
        </p15:guide>
        <p15:guide id="2" pos="1232">
          <p15:clr>
            <a:srgbClr val="FBAE40"/>
          </p15:clr>
        </p15:guide>
        <p15:guide id="3" pos="3613">
          <p15:clr>
            <a:srgbClr val="FBAE40"/>
          </p15:clr>
        </p15:guide>
        <p15:guide id="4" orient="horz" pos="3022">
          <p15:clr>
            <a:srgbClr val="FBAE40"/>
          </p15:clr>
        </p15:guide>
        <p15:guide id="5" orient="horz" pos="1616">
          <p15:clr>
            <a:srgbClr val="FBAE40"/>
          </p15:clr>
        </p15:guide>
        <p15:guide id="6" orient="horz">
          <p15:clr>
            <a:srgbClr val="FBAE40"/>
          </p15:clr>
        </p15:guide>
        <p15:guide id="7" pos="1912">
          <p15:clr>
            <a:srgbClr val="FBAE40"/>
          </p15:clr>
        </p15:guide>
        <p15:guide id="8" pos="2842">
          <p15:clr>
            <a:srgbClr val="FBAE40"/>
          </p15:clr>
        </p15:guide>
        <p15:guide id="9" pos="2661">
          <p15:clr>
            <a:srgbClr val="FBAE40"/>
          </p15:clr>
        </p15:guide>
        <p15:guide id="10" pos="5677">
          <p15:clr>
            <a:srgbClr val="FBAE40"/>
          </p15:clr>
        </p15:guide>
        <p15:guide id="11" pos="6652">
          <p15:clr>
            <a:srgbClr val="FBAE40"/>
          </p15:clr>
        </p15:guide>
        <p15:guide id="12" pos="7673">
          <p15:clr>
            <a:srgbClr val="FBAE40"/>
          </p15:clr>
        </p15:guide>
        <p15:guide id="13" orient="horz" pos="4320">
          <p15:clr>
            <a:srgbClr val="FBAE40"/>
          </p15:clr>
        </p15:guide>
        <p15:guide id="14" pos="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p:nvPr>
        </p:nvSpPr>
        <p:spPr>
          <a:xfrm>
            <a:off x="931543" y="1040609"/>
            <a:ext cx="10440000" cy="360000"/>
          </a:xfrm>
        </p:spPr>
        <p:txBody>
          <a:bodyPr anchor="t"/>
          <a:lstStyle>
            <a:lvl1pPr marL="0" indent="0">
              <a:buNone/>
              <a:defRPr sz="18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Espace réservé de la date 6">
            <a:extLst>
              <a:ext uri="{FF2B5EF4-FFF2-40B4-BE49-F238E27FC236}">
                <a16:creationId xmlns:a16="http://schemas.microsoft.com/office/drawing/2014/main" id="{1E05C12A-6D66-4BD5-8AA3-E181C54F9E89}"/>
              </a:ext>
            </a:extLst>
          </p:cNvPr>
          <p:cNvSpPr>
            <a:spLocks noGrp="1"/>
          </p:cNvSpPr>
          <p:nvPr>
            <p:ph type="dt" sz="half" idx="10"/>
          </p:nvPr>
        </p:nvSpPr>
        <p:spPr/>
        <p:txBody>
          <a:bodyPr/>
          <a:lstStyle/>
          <a:p>
            <a:fld id="{C3326BA1-CACC-4DA3-A081-5EF6428250E0}" type="datetime1">
              <a:rPr lang="fr-FR" smtClean="0"/>
              <a:t>09/11/2022</a:t>
            </a:fld>
            <a:endParaRPr lang="fr-FR"/>
          </a:p>
        </p:txBody>
      </p:sp>
      <p:sp>
        <p:nvSpPr>
          <p:cNvPr id="8" name="Espace réservé du pied de page 7">
            <a:extLst>
              <a:ext uri="{FF2B5EF4-FFF2-40B4-BE49-F238E27FC236}">
                <a16:creationId xmlns:a16="http://schemas.microsoft.com/office/drawing/2014/main" id="{4D9927BF-3057-4ED9-A027-6ED3E5944114}"/>
              </a:ext>
            </a:extLst>
          </p:cNvPr>
          <p:cNvSpPr>
            <a:spLocks noGrp="1"/>
          </p:cNvSpPr>
          <p:nvPr>
            <p:ph type="ftr" sz="quarter" idx="11"/>
          </p:nvPr>
        </p:nvSpPr>
        <p:spPr/>
        <p:txBody>
          <a:bodyPr/>
          <a:lstStyle/>
          <a:p>
            <a:r>
              <a:rPr lang="fr-FR"/>
              <a:t>17 février 2022 – Formations financées par le CPF des salariés en contrats courts ou au Smic, en 2019 et en 2020 </a:t>
            </a:r>
            <a:endParaRPr lang="fr-FR" dirty="0"/>
          </a:p>
        </p:txBody>
      </p:sp>
      <p:sp>
        <p:nvSpPr>
          <p:cNvPr id="9" name="Espace réservé du numéro de diapositive 8">
            <a:extLst>
              <a:ext uri="{FF2B5EF4-FFF2-40B4-BE49-F238E27FC236}">
                <a16:creationId xmlns:a16="http://schemas.microsoft.com/office/drawing/2014/main" id="{7E748F74-A8DF-40EA-847A-446CF8437D01}"/>
              </a:ext>
            </a:extLst>
          </p:cNvPr>
          <p:cNvSpPr>
            <a:spLocks noGrp="1"/>
          </p:cNvSpPr>
          <p:nvPr>
            <p:ph type="sldNum" sz="quarter" idx="12"/>
          </p:nvPr>
        </p:nvSpPr>
        <p:spPr/>
        <p:txBody>
          <a:bodyPr/>
          <a:lstStyle/>
          <a:p>
            <a:fld id="{975A587B-5814-4D9B-9598-FE9CB954CB01}" type="slidenum">
              <a:rPr lang="fr-FR" smtClean="0"/>
              <a:t>‹N°›</a:t>
            </a:fld>
            <a:endParaRPr lang="fr-FR"/>
          </a:p>
        </p:txBody>
      </p:sp>
      <p:sp>
        <p:nvSpPr>
          <p:cNvPr id="2" name="Titre 1">
            <a:extLst>
              <a:ext uri="{FF2B5EF4-FFF2-40B4-BE49-F238E27FC236}">
                <a16:creationId xmlns:a16="http://schemas.microsoft.com/office/drawing/2014/main" id="{4CFE0740-652B-4091-9D56-903E4940F63E}"/>
              </a:ext>
            </a:extLst>
          </p:cNvPr>
          <p:cNvSpPr>
            <a:spLocks noGrp="1"/>
          </p:cNvSpPr>
          <p:nvPr>
            <p:ph type="title"/>
          </p:nvPr>
        </p:nvSpPr>
        <p:spPr/>
        <p:txBody>
          <a:bodyPr/>
          <a:lstStyle/>
          <a:p>
            <a:r>
              <a:rPr lang="fr-FR"/>
              <a:t>Modifiez le style du titre</a:t>
            </a:r>
            <a:endParaRPr lang="fr-FR" dirty="0"/>
          </a:p>
        </p:txBody>
      </p:sp>
      <p:sp>
        <p:nvSpPr>
          <p:cNvPr id="12" name="Espace réservé du texte 10">
            <a:extLst>
              <a:ext uri="{FF2B5EF4-FFF2-40B4-BE49-F238E27FC236}">
                <a16:creationId xmlns:a16="http://schemas.microsoft.com/office/drawing/2014/main" id="{EB5FB203-AE81-4A98-AA92-313B689FDD15}"/>
              </a:ext>
            </a:extLst>
          </p:cNvPr>
          <p:cNvSpPr>
            <a:spLocks noGrp="1"/>
          </p:cNvSpPr>
          <p:nvPr>
            <p:ph type="body" sz="quarter" idx="14"/>
          </p:nvPr>
        </p:nvSpPr>
        <p:spPr>
          <a:xfrm>
            <a:off x="932399" y="1929771"/>
            <a:ext cx="10439143" cy="3960000"/>
          </a:xfrm>
        </p:spPr>
        <p:txBody>
          <a:bodyPr/>
          <a:lstStyle>
            <a:lvl1pPr>
              <a:lnSpc>
                <a:spcPct val="120000"/>
              </a:lnSpc>
              <a:defRPr/>
            </a:lvl1pPr>
            <a:lvl2pPr>
              <a:lnSpc>
                <a:spcPct val="120000"/>
              </a:lnSpc>
              <a:spcBef>
                <a:spcPts val="300"/>
              </a:spcBef>
              <a:defRPr sz="1400"/>
            </a:lvl2pPr>
            <a:lvl3pPr>
              <a:lnSpc>
                <a:spcPct val="120000"/>
              </a:lnSpc>
              <a:spcBef>
                <a:spcPts val="1300"/>
              </a:spcBef>
              <a:defRPr sz="1400"/>
            </a:lvl3pPr>
            <a:lvl4pPr>
              <a:lnSpc>
                <a:spcPct val="120000"/>
              </a:lnSpc>
              <a:defRPr sz="1400"/>
            </a:lvl4pPr>
            <a:lvl5pPr>
              <a:lnSpc>
                <a:spcPct val="12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761226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931544" y="570228"/>
            <a:ext cx="10440000" cy="468000"/>
          </a:xfrm>
          <a:prstGeom prst="rect">
            <a:avLst/>
          </a:prstGeom>
        </p:spPr>
        <p:txBody>
          <a:bodyPr vert="horz" lIns="91440" tIns="45720" rIns="91440" bIns="4572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931544" y="1951831"/>
            <a:ext cx="10440000" cy="3960000"/>
          </a:xfrm>
          <a:prstGeom prst="rect">
            <a:avLst/>
          </a:prstGeom>
        </p:spPr>
        <p:txBody>
          <a:bodyPr vert="horz" lIns="91440" tIns="45720" rIns="91440" bIns="4572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5758657" y="6400800"/>
            <a:ext cx="1440000" cy="252000"/>
          </a:xfrm>
          <a:prstGeom prst="rect">
            <a:avLst/>
          </a:prstGeom>
        </p:spPr>
        <p:txBody>
          <a:bodyPr vert="horz" lIns="91440" tIns="45720" rIns="91440" bIns="45720" rtlCol="0" anchor="ctr">
            <a:noAutofit/>
          </a:bodyPr>
          <a:lstStyle>
            <a:lvl1pPr algn="l">
              <a:lnSpc>
                <a:spcPct val="100000"/>
              </a:lnSpc>
              <a:defRPr sz="750" b="1">
                <a:solidFill>
                  <a:schemeClr val="tx1"/>
                </a:solidFill>
              </a:defRPr>
            </a:lvl1pPr>
          </a:lstStyle>
          <a:p>
            <a:fld id="{C6CCE9FD-5713-4787-92F5-0D4768BD5C2F}" type="datetime1">
              <a:rPr lang="fr-FR" smtClean="0"/>
              <a:t>09/11/2022</a:t>
            </a:fld>
            <a:endParaRPr lang="fr-FR" dirty="0"/>
          </a:p>
        </p:txBody>
      </p:sp>
      <p:sp>
        <p:nvSpPr>
          <p:cNvPr id="5" name="Espace réservé du pied de page 4">
            <a:extLst>
              <a:ext uri="{FF2B5EF4-FFF2-40B4-BE49-F238E27FC236}">
                <a16:creationId xmlns:a16="http://schemas.microsoft.com/office/drawing/2014/main" id="{16B74129-F7BE-4703-924F-ACEA71B2544C}"/>
              </a:ext>
            </a:extLst>
          </p:cNvPr>
          <p:cNvSpPr>
            <a:spLocks noGrp="1"/>
          </p:cNvSpPr>
          <p:nvPr>
            <p:ph type="ftr" sz="quarter" idx="3"/>
          </p:nvPr>
        </p:nvSpPr>
        <p:spPr>
          <a:xfrm>
            <a:off x="7244557" y="6400800"/>
            <a:ext cx="3600000" cy="252000"/>
          </a:xfrm>
          <a:prstGeom prst="rect">
            <a:avLst/>
          </a:prstGeom>
        </p:spPr>
        <p:txBody>
          <a:bodyPr vert="horz" lIns="91440" tIns="45720" rIns="91440" bIns="45720" rtlCol="0" anchor="ctr">
            <a:noAutofit/>
          </a:bodyPr>
          <a:lstStyle>
            <a:lvl1pPr algn="r">
              <a:lnSpc>
                <a:spcPct val="100000"/>
              </a:lnSpc>
              <a:defRPr sz="750" b="1">
                <a:solidFill>
                  <a:schemeClr val="tx1"/>
                </a:solidFill>
              </a:defRPr>
            </a:lvl1pPr>
          </a:lstStyle>
          <a:p>
            <a:r>
              <a:rPr lang="fr-FR"/>
              <a:t>17 février 2022 – Formations financées par le CPF des salariés en contrats courts ou au Smic, en 2019 et en 2020 </a:t>
            </a:r>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10703716" y="6372224"/>
            <a:ext cx="540000" cy="280575"/>
          </a:xfrm>
          <a:prstGeom prst="rect">
            <a:avLst/>
          </a:prstGeom>
        </p:spPr>
        <p:txBody>
          <a:bodyPr vert="horz" lIns="91440" tIns="45720" rIns="91440" bIns="45720" rtlCol="0" anchor="ctr">
            <a:noAutofit/>
          </a:bodyPr>
          <a:lstStyle>
            <a:lvl1pPr algn="r">
              <a:lnSpc>
                <a:spcPct val="100000"/>
              </a:lnSpc>
              <a:defRPr sz="1050" b="1">
                <a:solidFill>
                  <a:schemeClr val="tx1"/>
                </a:solidFill>
              </a:defRPr>
            </a:lvl1pPr>
          </a:lstStyle>
          <a:p>
            <a:fld id="{975A587B-5814-4D9B-9598-FE9CB954CB01}" type="slidenum">
              <a:rPr lang="fr-FR" smtClean="0"/>
              <a:pPr/>
              <a:t>‹N°›</a:t>
            </a:fld>
            <a:endParaRPr lang="fr-FR" dirty="0"/>
          </a:p>
        </p:txBody>
      </p:sp>
      <p:cxnSp>
        <p:nvCxnSpPr>
          <p:cNvPr id="9" name="Connecteur droit 8">
            <a:extLst>
              <a:ext uri="{FF2B5EF4-FFF2-40B4-BE49-F238E27FC236}">
                <a16:creationId xmlns:a16="http://schemas.microsoft.com/office/drawing/2014/main" id="{971D1A00-F529-45FB-8C93-60495828C4EF}"/>
              </a:ext>
            </a:extLst>
          </p:cNvPr>
          <p:cNvCxnSpPr/>
          <p:nvPr userDrawn="1"/>
        </p:nvCxnSpPr>
        <p:spPr>
          <a:xfrm>
            <a:off x="1047750" y="6205540"/>
            <a:ext cx="10098000" cy="0"/>
          </a:xfrm>
          <a:prstGeom prst="line">
            <a:avLst/>
          </a:prstGeom>
          <a:ln w="25400">
            <a:solidFill>
              <a:srgbClr val="F01E1E"/>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01A8DA22-622A-4244-A053-9CD3763E5A8F}"/>
              </a:ext>
            </a:extLst>
          </p:cNvPr>
          <p:cNvSpPr txBox="1"/>
          <p:nvPr userDrawn="1"/>
        </p:nvSpPr>
        <p:spPr>
          <a:xfrm>
            <a:off x="947738" y="6370638"/>
            <a:ext cx="1550424" cy="276999"/>
          </a:xfrm>
          <a:prstGeom prst="rect">
            <a:avLst/>
          </a:prstGeom>
          <a:noFill/>
        </p:spPr>
        <p:txBody>
          <a:bodyPr wrap="none" rtlCol="0">
            <a:spAutoFit/>
          </a:bodyPr>
          <a:lstStyle/>
          <a:p>
            <a:r>
              <a:rPr lang="fr-FR" sz="1200" b="1" dirty="0"/>
              <a:t>Caisse des Dépôts</a:t>
            </a:r>
          </a:p>
        </p:txBody>
      </p:sp>
    </p:spTree>
    <p:extLst>
      <p:ext uri="{BB962C8B-B14F-4D97-AF65-F5344CB8AC3E}">
        <p14:creationId xmlns:p14="http://schemas.microsoft.com/office/powerpoint/2010/main" val="26497184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dt="0"/>
  <p:txStyles>
    <p:titleStyle>
      <a:lvl1pPr algn="l" defTabSz="914400" rtl="0" eaLnBrk="1" latinLnBrk="0" hangingPunct="1">
        <a:lnSpc>
          <a:spcPct val="90000"/>
        </a:lnSpc>
        <a:spcBef>
          <a:spcPct val="0"/>
        </a:spcBef>
        <a:buNone/>
        <a:defRPr sz="29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600" i="1" kern="1200">
          <a:solidFill>
            <a:schemeClr val="tx2"/>
          </a:solidFill>
          <a:latin typeface="+mn-lt"/>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300" kern="1200">
          <a:solidFill>
            <a:schemeClr val="tx2"/>
          </a:solidFill>
          <a:latin typeface="+mn-lt"/>
          <a:ea typeface="+mn-ea"/>
          <a:cs typeface="+mn-cs"/>
        </a:defRPr>
      </a:lvl2pPr>
      <a:lvl3pPr marL="0" indent="180000" algn="l" defTabSz="914400" rtl="0" eaLnBrk="1" latinLnBrk="0" hangingPunct="1">
        <a:lnSpc>
          <a:spcPct val="100000"/>
        </a:lnSpc>
        <a:spcBef>
          <a:spcPts val="1700"/>
        </a:spcBef>
        <a:buClr>
          <a:schemeClr val="tx1"/>
        </a:buClr>
        <a:buFont typeface="+mj-lt"/>
        <a:buAutoNum type="arabicPeriod"/>
        <a:defRPr sz="1200" b="1" kern="1200">
          <a:solidFill>
            <a:schemeClr val="tx2"/>
          </a:solidFill>
          <a:latin typeface="+mn-lt"/>
          <a:ea typeface="+mn-ea"/>
          <a:cs typeface="+mn-cs"/>
        </a:defRPr>
      </a:lvl3pPr>
      <a:lvl4pPr marL="306000" indent="-108000" algn="l" defTabSz="914400" rtl="0" eaLnBrk="1" latinLnBrk="0" hangingPunct="1">
        <a:lnSpc>
          <a:spcPct val="100000"/>
        </a:lnSpc>
        <a:spcBef>
          <a:spcPts val="800"/>
        </a:spcBef>
        <a:buFont typeface="Arial" panose="020B0604020202020204" pitchFamily="34" charset="0"/>
        <a:buChar char="•"/>
        <a:defRPr sz="1200" kern="1200">
          <a:solidFill>
            <a:schemeClr val="tx2"/>
          </a:solidFill>
          <a:latin typeface="+mn-lt"/>
          <a:ea typeface="+mn-ea"/>
          <a:cs typeface="+mn-cs"/>
        </a:defRPr>
      </a:lvl4pPr>
      <a:lvl5pPr marL="396000" indent="-108000" algn="l" defTabSz="914400" rtl="0" eaLnBrk="1" latinLnBrk="0" hangingPunct="1">
        <a:lnSpc>
          <a:spcPct val="100000"/>
        </a:lnSpc>
        <a:spcBef>
          <a:spcPts val="800"/>
        </a:spcBef>
        <a:buFont typeface="Calibri" panose="020F050202020403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olitiques-sociales.caissedesdepots.fr/publications-et-statistiques"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3604742-C120-41A4-B107-DAD1093DE50D}"/>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5A2B55B0-232E-4B4D-927B-DF3D4A55455F}"/>
              </a:ext>
            </a:extLst>
          </p:cNvPr>
          <p:cNvSpPr>
            <a:spLocks noGrp="1"/>
          </p:cNvSpPr>
          <p:nvPr>
            <p:ph type="sldNum" sz="quarter" idx="12"/>
          </p:nvPr>
        </p:nvSpPr>
        <p:spPr/>
        <p:txBody>
          <a:bodyPr/>
          <a:lstStyle/>
          <a:p>
            <a:fld id="{975A587B-5814-4D9B-9598-FE9CB954CB01}" type="slidenum">
              <a:rPr lang="fr-FR" smtClean="0"/>
              <a:t>1</a:t>
            </a:fld>
            <a:endParaRPr lang="fr-FR"/>
          </a:p>
        </p:txBody>
      </p:sp>
      <p:sp>
        <p:nvSpPr>
          <p:cNvPr id="6" name="Espace réservé du texte 5">
            <a:extLst>
              <a:ext uri="{FF2B5EF4-FFF2-40B4-BE49-F238E27FC236}">
                <a16:creationId xmlns:a16="http://schemas.microsoft.com/office/drawing/2014/main" id="{0B23F0ED-4775-40D8-8A77-E3330F5175C9}"/>
              </a:ext>
            </a:extLst>
          </p:cNvPr>
          <p:cNvSpPr>
            <a:spLocks noGrp="1"/>
          </p:cNvSpPr>
          <p:nvPr>
            <p:ph type="body" sz="quarter" idx="14"/>
          </p:nvPr>
        </p:nvSpPr>
        <p:spPr>
          <a:xfrm>
            <a:off x="1012723" y="2109904"/>
            <a:ext cx="10230993" cy="2875051"/>
          </a:xfrm>
        </p:spPr>
        <p:txBody>
          <a:bodyPr/>
          <a:lstStyle/>
          <a:p>
            <a:endParaRPr lang="fr-FR" sz="1800" dirty="0">
              <a:effectLst/>
              <a:latin typeface="Arial" panose="020B0604020202020204" pitchFamily="34" charset="0"/>
            </a:endParaRPr>
          </a:p>
        </p:txBody>
      </p:sp>
      <p:sp>
        <p:nvSpPr>
          <p:cNvPr id="11" name="Titre 4">
            <a:extLst>
              <a:ext uri="{FF2B5EF4-FFF2-40B4-BE49-F238E27FC236}">
                <a16:creationId xmlns:a16="http://schemas.microsoft.com/office/drawing/2014/main" id="{8346E188-90ED-40D0-A1A6-8A3EA292BB1E}"/>
              </a:ext>
            </a:extLst>
          </p:cNvPr>
          <p:cNvSpPr txBox="1">
            <a:spLocks/>
          </p:cNvSpPr>
          <p:nvPr/>
        </p:nvSpPr>
        <p:spPr>
          <a:xfrm>
            <a:off x="1012723" y="609950"/>
            <a:ext cx="10644180" cy="6783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900" b="1" kern="1200">
                <a:solidFill>
                  <a:schemeClr val="tx1"/>
                </a:solidFill>
                <a:latin typeface="+mj-lt"/>
                <a:ea typeface="+mj-ea"/>
                <a:cs typeface="+mj-cs"/>
              </a:defRPr>
            </a:lvl1pPr>
          </a:lstStyle>
          <a:p>
            <a:endParaRPr lang="fr-FR" sz="2400" dirty="0">
              <a:latin typeface="+mn-lt"/>
            </a:endParaRPr>
          </a:p>
        </p:txBody>
      </p:sp>
      <p:pic>
        <p:nvPicPr>
          <p:cNvPr id="5" name="Image 4">
            <a:extLst>
              <a:ext uri="{FF2B5EF4-FFF2-40B4-BE49-F238E27FC236}">
                <a16:creationId xmlns:a16="http://schemas.microsoft.com/office/drawing/2014/main" id="{8967848E-0F74-4A87-9D5E-0827FCC3F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137160"/>
            <a:ext cx="11704320" cy="6583680"/>
          </a:xfrm>
          <a:prstGeom prst="rect">
            <a:avLst/>
          </a:prstGeom>
        </p:spPr>
      </p:pic>
    </p:spTree>
    <p:extLst>
      <p:ext uri="{BB962C8B-B14F-4D97-AF65-F5344CB8AC3E}">
        <p14:creationId xmlns:p14="http://schemas.microsoft.com/office/powerpoint/2010/main" val="12098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10</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74649"/>
            <a:ext cx="11131724" cy="427867"/>
          </a:xfrm>
        </p:spPr>
        <p:txBody>
          <a:bodyPr/>
          <a:lstStyle/>
          <a:p>
            <a:r>
              <a:rPr lang="fr-FR" sz="2400" dirty="0"/>
              <a:t>Au moment de la retraite, les grandes agglomérations perdent des seniors tandis la plupart des départements de l’ouest et du sud en gagnent</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337251"/>
            <a:ext cx="10439143" cy="3766870"/>
          </a:xfrm>
        </p:spPr>
        <p:txBody>
          <a:bodyPr/>
          <a:lstStyle/>
          <a:p>
            <a:endParaRPr lang="fr-FR" i="0" dirty="0"/>
          </a:p>
          <a:p>
            <a:r>
              <a:rPr lang="fr-FR" b="1" i="0" dirty="0">
                <a:solidFill>
                  <a:srgbClr val="002060"/>
                </a:solidFill>
              </a:rPr>
              <a:t>Solde migratoire négatif des 55-64 ans  </a:t>
            </a:r>
            <a:r>
              <a:rPr lang="fr-FR" i="0" dirty="0"/>
              <a:t>dans les départements</a:t>
            </a:r>
          </a:p>
          <a:p>
            <a:r>
              <a:rPr lang="fr-FR" i="0" dirty="0"/>
              <a:t>concentrant les grandes agglomérations</a:t>
            </a:r>
          </a:p>
          <a:p>
            <a:r>
              <a:rPr lang="fr-FR" i="0" dirty="0"/>
              <a:t>	=&gt; très négatif même en Île-de-France</a:t>
            </a:r>
          </a:p>
          <a:p>
            <a:endParaRPr lang="fr-FR" i="0" dirty="0"/>
          </a:p>
          <a:p>
            <a:r>
              <a:rPr lang="fr-FR" b="1" i="0" dirty="0">
                <a:solidFill>
                  <a:srgbClr val="FF0000"/>
                </a:solidFill>
              </a:rPr>
              <a:t>Solde migratoire fortement positif (supérieur à +1,2%) des</a:t>
            </a:r>
          </a:p>
          <a:p>
            <a:r>
              <a:rPr lang="fr-FR" b="1" i="0" dirty="0">
                <a:solidFill>
                  <a:srgbClr val="FF0000"/>
                </a:solidFill>
              </a:rPr>
              <a:t>55-64 ans </a:t>
            </a:r>
            <a:r>
              <a:rPr lang="fr-FR" i="0" dirty="0"/>
              <a:t>dans une vingtaine de départements situés au sud-ouest</a:t>
            </a:r>
          </a:p>
          <a:p>
            <a:r>
              <a:rPr lang="fr-FR" i="0" dirty="0"/>
              <a:t>d’une ligne Cherbourg-Chambéry</a:t>
            </a:r>
          </a:p>
          <a:p>
            <a:r>
              <a:rPr lang="fr-FR" i="0" dirty="0"/>
              <a:t>	=&gt; aussi bien des départements littoraux que des</a:t>
            </a:r>
          </a:p>
          <a:p>
            <a:r>
              <a:rPr lang="fr-FR" i="0" dirty="0"/>
              <a:t>	départements méridionaux dans l’intérieur des terres</a:t>
            </a:r>
          </a:p>
          <a:p>
            <a:endParaRPr lang="fr-FR" i="0" dirty="0"/>
          </a:p>
        </p:txBody>
      </p:sp>
      <p:pic>
        <p:nvPicPr>
          <p:cNvPr id="10" name="Image 9">
            <a:extLst>
              <a:ext uri="{FF2B5EF4-FFF2-40B4-BE49-F238E27FC236}">
                <a16:creationId xmlns:a16="http://schemas.microsoft.com/office/drawing/2014/main" id="{B43439BD-B012-4C02-A14E-64206099D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70" y="5692983"/>
            <a:ext cx="10183646" cy="504895"/>
          </a:xfrm>
          <a:prstGeom prst="rect">
            <a:avLst/>
          </a:prstGeom>
        </p:spPr>
      </p:pic>
      <p:pic>
        <p:nvPicPr>
          <p:cNvPr id="12" name="Image 11" descr="Une image contenant carte&#10;&#10;Description générée automatiquement">
            <a:extLst>
              <a:ext uri="{FF2B5EF4-FFF2-40B4-BE49-F238E27FC236}">
                <a16:creationId xmlns:a16="http://schemas.microsoft.com/office/drawing/2014/main" id="{C824553B-A690-4CD8-8AEC-64EDEE0059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3815" y="1337252"/>
            <a:ext cx="4099054" cy="4355730"/>
          </a:xfrm>
          <a:prstGeom prst="rect">
            <a:avLst/>
          </a:prstGeom>
        </p:spPr>
      </p:pic>
    </p:spTree>
    <p:extLst>
      <p:ext uri="{BB962C8B-B14F-4D97-AF65-F5344CB8AC3E}">
        <p14:creationId xmlns:p14="http://schemas.microsoft.com/office/powerpoint/2010/main" val="42637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11</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74649"/>
            <a:ext cx="11131724" cy="427867"/>
          </a:xfrm>
        </p:spPr>
        <p:txBody>
          <a:bodyPr/>
          <a:lstStyle/>
          <a:p>
            <a:r>
              <a:rPr lang="fr-FR" sz="2400" dirty="0"/>
              <a:t>Des mouvements migratoires atténués entre 65 et 84 ans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337251"/>
            <a:ext cx="10439143" cy="3766870"/>
          </a:xfrm>
        </p:spPr>
        <p:txBody>
          <a:bodyPr/>
          <a:lstStyle/>
          <a:p>
            <a:endParaRPr lang="fr-FR" i="0" dirty="0"/>
          </a:p>
        </p:txBody>
      </p:sp>
      <p:pic>
        <p:nvPicPr>
          <p:cNvPr id="10" name="Image 9">
            <a:extLst>
              <a:ext uri="{FF2B5EF4-FFF2-40B4-BE49-F238E27FC236}">
                <a16:creationId xmlns:a16="http://schemas.microsoft.com/office/drawing/2014/main" id="{B43439BD-B012-4C02-A14E-64206099D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70" y="5692983"/>
            <a:ext cx="10183646" cy="504895"/>
          </a:xfrm>
          <a:prstGeom prst="rect">
            <a:avLst/>
          </a:prstGeom>
        </p:spPr>
      </p:pic>
      <p:pic>
        <p:nvPicPr>
          <p:cNvPr id="7" name="Image 6" descr="Une image contenant carte&#10;&#10;Description générée automatiquement">
            <a:extLst>
              <a:ext uri="{FF2B5EF4-FFF2-40B4-BE49-F238E27FC236}">
                <a16:creationId xmlns:a16="http://schemas.microsoft.com/office/drawing/2014/main" id="{2FF10FE0-B6BE-4027-8CA5-8C313EF93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51" y="1243933"/>
            <a:ext cx="2991070" cy="3701224"/>
          </a:xfrm>
          <a:prstGeom prst="rect">
            <a:avLst/>
          </a:prstGeom>
        </p:spPr>
      </p:pic>
      <p:pic>
        <p:nvPicPr>
          <p:cNvPr id="9" name="Image 8" descr="Une image contenant texte, carte&#10;&#10;Description générée automatiquement">
            <a:extLst>
              <a:ext uri="{FF2B5EF4-FFF2-40B4-BE49-F238E27FC236}">
                <a16:creationId xmlns:a16="http://schemas.microsoft.com/office/drawing/2014/main" id="{84E59AD4-5703-4B38-9760-6FFF1E540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9371" y="1386247"/>
            <a:ext cx="3100485" cy="3593882"/>
          </a:xfrm>
          <a:prstGeom prst="rect">
            <a:avLst/>
          </a:prstGeom>
        </p:spPr>
      </p:pic>
      <p:pic>
        <p:nvPicPr>
          <p:cNvPr id="13" name="Image 12" descr="Une image contenant texte&#10;&#10;Description générée automatiquement">
            <a:extLst>
              <a:ext uri="{FF2B5EF4-FFF2-40B4-BE49-F238E27FC236}">
                <a16:creationId xmlns:a16="http://schemas.microsoft.com/office/drawing/2014/main" id="{D125B1BF-63AD-4CFB-B201-726687261F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1263" y="1286921"/>
            <a:ext cx="3107574" cy="3701224"/>
          </a:xfrm>
          <a:prstGeom prst="rect">
            <a:avLst/>
          </a:prstGeom>
        </p:spPr>
      </p:pic>
    </p:spTree>
    <p:extLst>
      <p:ext uri="{BB962C8B-B14F-4D97-AF65-F5344CB8AC3E}">
        <p14:creationId xmlns:p14="http://schemas.microsoft.com/office/powerpoint/2010/main" val="87657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12</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74649"/>
            <a:ext cx="11131724" cy="427867"/>
          </a:xfrm>
        </p:spPr>
        <p:txBody>
          <a:bodyPr/>
          <a:lstStyle/>
          <a:p>
            <a:r>
              <a:rPr lang="fr-FR" sz="2400" dirty="0"/>
              <a:t>Des flux migratoires radicalement différents après 85 ans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337251"/>
            <a:ext cx="10887027" cy="3766870"/>
          </a:xfrm>
        </p:spPr>
        <p:txBody>
          <a:bodyPr/>
          <a:lstStyle/>
          <a:p>
            <a:r>
              <a:rPr lang="fr-FR" i="0" dirty="0"/>
              <a:t>								Après 85 ans, les départements 								enregistrant un solde migratoire 								positif :</a:t>
            </a:r>
          </a:p>
          <a:p>
            <a:r>
              <a:rPr lang="fr-FR" i="0" dirty="0"/>
              <a:t>								- sont mieux répartis sur le territoire</a:t>
            </a:r>
          </a:p>
          <a:p>
            <a:r>
              <a:rPr lang="fr-FR" i="0" dirty="0"/>
              <a:t>								- sont soit des départements ruraux 								ayant une capacité d’accueil en 								</a:t>
            </a:r>
            <a:r>
              <a:rPr lang="fr-FR" i="0" dirty="0" err="1"/>
              <a:t>ehpad</a:t>
            </a:r>
            <a:r>
              <a:rPr lang="fr-FR" i="0" dirty="0"/>
              <a:t> élevée (Lozère, Haute-Loire), 								soit des départements situés en 								lisière des grandes agglomérations 								(Essonne, Seine-et-Marne) </a:t>
            </a:r>
          </a:p>
        </p:txBody>
      </p:sp>
      <p:pic>
        <p:nvPicPr>
          <p:cNvPr id="10" name="Image 9">
            <a:extLst>
              <a:ext uri="{FF2B5EF4-FFF2-40B4-BE49-F238E27FC236}">
                <a16:creationId xmlns:a16="http://schemas.microsoft.com/office/drawing/2014/main" id="{B43439BD-B012-4C02-A14E-64206099D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070" y="5692983"/>
            <a:ext cx="10183646" cy="504895"/>
          </a:xfrm>
          <a:prstGeom prst="rect">
            <a:avLst/>
          </a:prstGeom>
        </p:spPr>
      </p:pic>
      <p:pic>
        <p:nvPicPr>
          <p:cNvPr id="8" name="Image 7" descr="Une image contenant carte&#10;&#10;Description générée automatiquement">
            <a:extLst>
              <a:ext uri="{FF2B5EF4-FFF2-40B4-BE49-F238E27FC236}">
                <a16:creationId xmlns:a16="http://schemas.microsoft.com/office/drawing/2014/main" id="{2E7FA8ED-D6CC-41EE-B995-6030807A7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997" y="1337251"/>
            <a:ext cx="3169529" cy="3666710"/>
          </a:xfrm>
          <a:prstGeom prst="rect">
            <a:avLst/>
          </a:prstGeom>
        </p:spPr>
      </p:pic>
      <p:pic>
        <p:nvPicPr>
          <p:cNvPr id="12" name="Image 11" descr="Une image contenant texte&#10;&#10;Description générée automatiquement">
            <a:extLst>
              <a:ext uri="{FF2B5EF4-FFF2-40B4-BE49-F238E27FC236}">
                <a16:creationId xmlns:a16="http://schemas.microsoft.com/office/drawing/2014/main" id="{A9C33933-2B8E-4CDA-8CF7-B61B34496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4423" y="1302736"/>
            <a:ext cx="3169528" cy="3775013"/>
          </a:xfrm>
          <a:prstGeom prst="rect">
            <a:avLst/>
          </a:prstGeom>
        </p:spPr>
      </p:pic>
    </p:spTree>
    <p:extLst>
      <p:ext uri="{BB962C8B-B14F-4D97-AF65-F5344CB8AC3E}">
        <p14:creationId xmlns:p14="http://schemas.microsoft.com/office/powerpoint/2010/main" val="2852661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13</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Bien vieillir, c’est d’abord demeurer autonome</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4583" y="959971"/>
            <a:ext cx="10439143" cy="3960000"/>
          </a:xfrm>
        </p:spPr>
        <p:txBody>
          <a:bodyPr/>
          <a:lstStyle/>
          <a:p>
            <a:r>
              <a:rPr lang="fr-FR" i="0" dirty="0">
                <a:solidFill>
                  <a:srgbClr val="002060"/>
                </a:solidFill>
              </a:rPr>
              <a:t>Enquête menée par </a:t>
            </a:r>
            <a:r>
              <a:rPr lang="fr-FR" i="0" dirty="0" err="1">
                <a:solidFill>
                  <a:srgbClr val="002060"/>
                </a:solidFill>
              </a:rPr>
              <a:t>l’Ifop</a:t>
            </a:r>
            <a:r>
              <a:rPr lang="fr-FR" i="0" dirty="0">
                <a:solidFill>
                  <a:srgbClr val="002060"/>
                </a:solidFill>
              </a:rPr>
              <a:t> pour le gestionnaire associatif de résidences pour personnes âgées </a:t>
            </a:r>
            <a:r>
              <a:rPr lang="fr-FR" i="0" dirty="0" err="1">
                <a:solidFill>
                  <a:srgbClr val="002060"/>
                </a:solidFill>
              </a:rPr>
              <a:t>Arpavie</a:t>
            </a:r>
            <a:r>
              <a:rPr lang="fr-FR" i="0" dirty="0">
                <a:solidFill>
                  <a:srgbClr val="002060"/>
                </a:solidFill>
              </a:rPr>
              <a:t> auprès de 1.001 personnes âgées de 50 ans et plus</a:t>
            </a:r>
          </a:p>
          <a:p>
            <a:endParaRPr lang="fr-FR" i="0" dirty="0">
              <a:solidFill>
                <a:srgbClr val="002060"/>
              </a:solidFill>
            </a:endParaRPr>
          </a:p>
          <a:p>
            <a:pPr lvl="1"/>
            <a:r>
              <a:rPr lang="fr-FR" sz="1600" b="1" dirty="0">
                <a:solidFill>
                  <a:srgbClr val="002060"/>
                </a:solidFill>
              </a:rPr>
              <a:t>Bien vieillir c’est…</a:t>
            </a:r>
          </a:p>
          <a:p>
            <a:pPr marL="342900" lvl="1" indent="-342900">
              <a:buAutoNum type="arabicParenR"/>
            </a:pPr>
            <a:r>
              <a:rPr lang="fr-FR" sz="1600" dirty="0">
                <a:solidFill>
                  <a:srgbClr val="002060"/>
                </a:solidFill>
              </a:rPr>
              <a:t>Se maintenir en </a:t>
            </a:r>
            <a:r>
              <a:rPr lang="fr-FR" sz="1600" b="1" dirty="0">
                <a:solidFill>
                  <a:srgbClr val="002060"/>
                </a:solidFill>
              </a:rPr>
              <a:t>bonne santé physique </a:t>
            </a:r>
            <a:r>
              <a:rPr lang="fr-FR" sz="1600" dirty="0">
                <a:solidFill>
                  <a:srgbClr val="002060"/>
                </a:solidFill>
              </a:rPr>
              <a:t>(cité par 70 % des répondants)</a:t>
            </a:r>
          </a:p>
          <a:p>
            <a:pPr marL="342900" lvl="1" indent="-342900">
              <a:buAutoNum type="arabicParenR"/>
            </a:pPr>
            <a:r>
              <a:rPr lang="fr-FR" sz="1600" dirty="0">
                <a:solidFill>
                  <a:srgbClr val="002060"/>
                </a:solidFill>
              </a:rPr>
              <a:t>Jouir de toutes ses </a:t>
            </a:r>
            <a:r>
              <a:rPr lang="fr-FR" sz="1600" b="1" dirty="0">
                <a:solidFill>
                  <a:srgbClr val="002060"/>
                </a:solidFill>
              </a:rPr>
              <a:t>capacités cognitives </a:t>
            </a:r>
            <a:r>
              <a:rPr lang="fr-FR" sz="1600" dirty="0">
                <a:solidFill>
                  <a:srgbClr val="002060"/>
                </a:solidFill>
              </a:rPr>
              <a:t>(54 %)</a:t>
            </a:r>
          </a:p>
          <a:p>
            <a:pPr marL="342900" lvl="1" indent="-342900">
              <a:buAutoNum type="arabicParenR"/>
            </a:pPr>
            <a:r>
              <a:rPr lang="fr-FR" sz="1600" dirty="0">
                <a:solidFill>
                  <a:srgbClr val="002060"/>
                </a:solidFill>
              </a:rPr>
              <a:t>Loin devant la</a:t>
            </a:r>
            <a:r>
              <a:rPr lang="fr-FR" sz="1600" b="1" dirty="0">
                <a:solidFill>
                  <a:srgbClr val="002060"/>
                </a:solidFill>
              </a:rPr>
              <a:t> sécurité financière (24%), l</a:t>
            </a:r>
            <a:r>
              <a:rPr lang="fr-FR" sz="1600" dirty="0">
                <a:solidFill>
                  <a:srgbClr val="002060"/>
                </a:solidFill>
              </a:rPr>
              <a:t>e fait d’être</a:t>
            </a:r>
            <a:r>
              <a:rPr lang="fr-FR" sz="1600" b="1" dirty="0">
                <a:solidFill>
                  <a:srgbClr val="002060"/>
                </a:solidFill>
              </a:rPr>
              <a:t> en couple </a:t>
            </a:r>
            <a:r>
              <a:rPr lang="fr-FR" sz="1600" dirty="0">
                <a:solidFill>
                  <a:srgbClr val="002060"/>
                </a:solidFill>
              </a:rPr>
              <a:t>(20 %) ou </a:t>
            </a:r>
            <a:r>
              <a:rPr lang="fr-FR" sz="1600" b="1" dirty="0">
                <a:solidFill>
                  <a:srgbClr val="002060"/>
                </a:solidFill>
              </a:rPr>
              <a:t>entouré de ses proches</a:t>
            </a:r>
            <a:r>
              <a:rPr lang="fr-FR" sz="1600" dirty="0">
                <a:solidFill>
                  <a:srgbClr val="002060"/>
                </a:solidFill>
              </a:rPr>
              <a:t> (19 %)</a:t>
            </a:r>
          </a:p>
          <a:p>
            <a:pPr lvl="1"/>
            <a:endParaRPr lang="fr-FR" b="1" i="0" dirty="0">
              <a:solidFill>
                <a:srgbClr val="002060"/>
              </a:solidFill>
            </a:endParaRPr>
          </a:p>
          <a:p>
            <a:pPr lvl="1"/>
            <a:r>
              <a:rPr lang="fr-FR" sz="1600" dirty="0">
                <a:solidFill>
                  <a:srgbClr val="002060"/>
                </a:solidFill>
              </a:rPr>
              <a:t>Pourtant, seule une minorité de seniors anticipe une possible perte d’autonomie autrement qu’en </a:t>
            </a:r>
            <a:r>
              <a:rPr lang="fr-FR" sz="1600" b="1" dirty="0">
                <a:solidFill>
                  <a:srgbClr val="002060"/>
                </a:solidFill>
              </a:rPr>
              <a:t>mettant de l’argent de côté </a:t>
            </a:r>
            <a:r>
              <a:rPr lang="fr-FR" sz="1600" dirty="0">
                <a:solidFill>
                  <a:srgbClr val="002060"/>
                </a:solidFill>
              </a:rPr>
              <a:t>(55 %)</a:t>
            </a:r>
          </a:p>
          <a:p>
            <a:pPr lvl="1"/>
            <a:r>
              <a:rPr lang="fr-FR" sz="1600" dirty="0">
                <a:solidFill>
                  <a:srgbClr val="002060"/>
                </a:solidFill>
              </a:rPr>
              <a:t>	41 % en </a:t>
            </a:r>
            <a:r>
              <a:rPr lang="fr-FR" sz="1600" b="1" dirty="0">
                <a:solidFill>
                  <a:srgbClr val="002060"/>
                </a:solidFill>
              </a:rPr>
              <a:t>parlent à leurs proches</a:t>
            </a:r>
          </a:p>
          <a:p>
            <a:pPr lvl="1"/>
            <a:r>
              <a:rPr lang="fr-FR" sz="1600" i="0" dirty="0">
                <a:solidFill>
                  <a:srgbClr val="002060"/>
                </a:solidFill>
              </a:rPr>
              <a:t>	40 % </a:t>
            </a:r>
            <a:r>
              <a:rPr lang="fr-FR" sz="1600" b="1" i="0" dirty="0">
                <a:solidFill>
                  <a:srgbClr val="002060"/>
                </a:solidFill>
              </a:rPr>
              <a:t>adaptent leur logement</a:t>
            </a:r>
          </a:p>
          <a:p>
            <a:pPr marL="285750" lvl="2" indent="-285750">
              <a:buFont typeface="Arial" panose="020B0604020202020204" pitchFamily="34" charset="0"/>
              <a:buChar char="•"/>
            </a:pPr>
            <a:endParaRPr lang="fr-FR" i="0" dirty="0"/>
          </a:p>
          <a:p>
            <a:r>
              <a:rPr lang="fr-FR" i="0" dirty="0"/>
              <a:t>	</a:t>
            </a:r>
          </a:p>
          <a:p>
            <a:endParaRPr lang="fr-FR" i="0" dirty="0"/>
          </a:p>
          <a:p>
            <a:pPr lvl="2" indent="0">
              <a:buNone/>
            </a:pPr>
            <a:r>
              <a:rPr lang="fr-FR" dirty="0"/>
              <a:t>	</a:t>
            </a:r>
            <a:endParaRPr lang="fr-FR" i="0" dirty="0"/>
          </a:p>
        </p:txBody>
      </p:sp>
    </p:spTree>
    <p:extLst>
      <p:ext uri="{BB962C8B-B14F-4D97-AF65-F5344CB8AC3E}">
        <p14:creationId xmlns:p14="http://schemas.microsoft.com/office/powerpoint/2010/main" val="350735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14</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801524" cy="468000"/>
          </a:xfrm>
        </p:spPr>
        <p:txBody>
          <a:bodyPr/>
          <a:lstStyle/>
          <a:p>
            <a:r>
              <a:rPr lang="fr-FR" sz="2400" dirty="0"/>
              <a:t>Où vieillir : à tout prix chez soi… tant que c’est matériellement possible</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4583" y="959971"/>
            <a:ext cx="10439143" cy="3960000"/>
          </a:xfrm>
        </p:spPr>
        <p:txBody>
          <a:bodyPr/>
          <a:lstStyle/>
          <a:p>
            <a:pPr lvl="1"/>
            <a:r>
              <a:rPr lang="fr-FR" sz="1600" dirty="0">
                <a:solidFill>
                  <a:srgbClr val="002060"/>
                </a:solidFill>
              </a:rPr>
              <a:t>92 % des seniors souhaitent </a:t>
            </a:r>
            <a:r>
              <a:rPr lang="fr-FR" sz="1600" b="1" dirty="0">
                <a:solidFill>
                  <a:srgbClr val="002060"/>
                </a:solidFill>
              </a:rPr>
              <a:t>vieillir à leur domicile </a:t>
            </a:r>
            <a:r>
              <a:rPr lang="fr-FR" sz="1600" dirty="0">
                <a:solidFill>
                  <a:srgbClr val="002060"/>
                </a:solidFill>
              </a:rPr>
              <a:t>après 75 ans et 94 % </a:t>
            </a:r>
            <a:r>
              <a:rPr lang="fr-FR" sz="1600" b="1" dirty="0">
                <a:solidFill>
                  <a:srgbClr val="002060"/>
                </a:solidFill>
              </a:rPr>
              <a:t>feront tout pour y rester</a:t>
            </a:r>
            <a:r>
              <a:rPr lang="fr-FR" sz="1600" dirty="0">
                <a:solidFill>
                  <a:srgbClr val="002060"/>
                </a:solidFill>
              </a:rPr>
              <a:t>…</a:t>
            </a:r>
          </a:p>
          <a:p>
            <a:pPr lvl="1"/>
            <a:r>
              <a:rPr lang="fr-FR" sz="1600" dirty="0">
                <a:solidFill>
                  <a:srgbClr val="002060"/>
                </a:solidFill>
              </a:rPr>
              <a:t>…mais 38 % jugent </a:t>
            </a:r>
            <a:r>
              <a:rPr lang="fr-FR" sz="1600" b="1" dirty="0">
                <a:solidFill>
                  <a:srgbClr val="002060"/>
                </a:solidFill>
              </a:rPr>
              <a:t>probable de devoir le quitter un jour pour une résidence pour personnes âgées.</a:t>
            </a:r>
          </a:p>
          <a:p>
            <a:pPr lvl="1"/>
            <a:endParaRPr lang="fr-FR" sz="1600" b="1" dirty="0">
              <a:solidFill>
                <a:srgbClr val="002060"/>
              </a:solidFill>
            </a:endParaRPr>
          </a:p>
          <a:p>
            <a:pPr lvl="1"/>
            <a:r>
              <a:rPr lang="fr-FR" sz="1600" dirty="0">
                <a:solidFill>
                  <a:srgbClr val="002060"/>
                </a:solidFill>
              </a:rPr>
              <a:t>Pour autant, </a:t>
            </a:r>
            <a:r>
              <a:rPr lang="fr-FR" sz="1600" b="1" dirty="0">
                <a:solidFill>
                  <a:srgbClr val="002060"/>
                </a:solidFill>
              </a:rPr>
              <a:t>seulement 6 % ont commencé à se renseigner sur les possibilités d’hébergement </a:t>
            </a:r>
            <a:r>
              <a:rPr lang="fr-FR" sz="1600" dirty="0">
                <a:solidFill>
                  <a:srgbClr val="002060"/>
                </a:solidFill>
              </a:rPr>
              <a:t>pour le cas où ils ne pourraient pas rester chez eux</a:t>
            </a:r>
          </a:p>
          <a:p>
            <a:pPr lvl="1"/>
            <a:endParaRPr lang="fr-FR" sz="1600" b="1" dirty="0">
              <a:solidFill>
                <a:srgbClr val="002060"/>
              </a:solidFill>
            </a:endParaRPr>
          </a:p>
          <a:p>
            <a:pPr lvl="1"/>
            <a:r>
              <a:rPr lang="fr-FR" sz="1600" b="1" dirty="0">
                <a:solidFill>
                  <a:srgbClr val="002060"/>
                </a:solidFill>
              </a:rPr>
              <a:t>Les alternatives à </a:t>
            </a:r>
            <a:r>
              <a:rPr lang="fr-FR" sz="1600" b="1" dirty="0" err="1">
                <a:solidFill>
                  <a:srgbClr val="002060"/>
                </a:solidFill>
              </a:rPr>
              <a:t>l’ehpad</a:t>
            </a:r>
            <a:r>
              <a:rPr lang="fr-FR" sz="1600" b="1" dirty="0">
                <a:solidFill>
                  <a:srgbClr val="002060"/>
                </a:solidFill>
              </a:rPr>
              <a:t> sont globalement identifiées, mais pas connues très précisément</a:t>
            </a:r>
          </a:p>
          <a:p>
            <a:pPr lvl="1"/>
            <a:r>
              <a:rPr lang="fr-FR" sz="1600" b="1" dirty="0">
                <a:solidFill>
                  <a:srgbClr val="002060"/>
                </a:solidFill>
              </a:rPr>
              <a:t>	</a:t>
            </a:r>
            <a:r>
              <a:rPr lang="fr-FR" sz="1600" dirty="0">
                <a:solidFill>
                  <a:srgbClr val="002060"/>
                </a:solidFill>
              </a:rPr>
              <a:t>59 % savent précisément ce que sont les résidences services seniors… et seulement 11 %pour le 	béguinage</a:t>
            </a:r>
          </a:p>
          <a:p>
            <a:pPr lvl="1"/>
            <a:endParaRPr lang="fr-FR" sz="1600" b="1" dirty="0">
              <a:solidFill>
                <a:srgbClr val="002060"/>
              </a:solidFill>
            </a:endParaRPr>
          </a:p>
          <a:p>
            <a:pPr lvl="1"/>
            <a:r>
              <a:rPr lang="fr-FR" sz="1600" dirty="0">
                <a:solidFill>
                  <a:srgbClr val="002060"/>
                </a:solidFill>
              </a:rPr>
              <a:t>Critères important pour caractériser un « bon » </a:t>
            </a:r>
            <a:r>
              <a:rPr lang="fr-FR" sz="1600" dirty="0" err="1">
                <a:solidFill>
                  <a:srgbClr val="002060"/>
                </a:solidFill>
              </a:rPr>
              <a:t>ehpad</a:t>
            </a:r>
            <a:r>
              <a:rPr lang="fr-FR" sz="1600" dirty="0">
                <a:solidFill>
                  <a:srgbClr val="002060"/>
                </a:solidFill>
              </a:rPr>
              <a:t>: </a:t>
            </a:r>
          </a:p>
          <a:p>
            <a:pPr lvl="1"/>
            <a:r>
              <a:rPr lang="fr-FR" sz="1600" b="1" dirty="0">
                <a:solidFill>
                  <a:srgbClr val="002060"/>
                </a:solidFill>
              </a:rPr>
              <a:t>	</a:t>
            </a:r>
            <a:r>
              <a:rPr lang="fr-FR" sz="1600" dirty="0">
                <a:solidFill>
                  <a:srgbClr val="002060"/>
                </a:solidFill>
              </a:rPr>
              <a:t>d’abord la </a:t>
            </a:r>
            <a:r>
              <a:rPr lang="fr-FR" sz="1600" b="1" dirty="0">
                <a:solidFill>
                  <a:srgbClr val="002060"/>
                </a:solidFill>
              </a:rPr>
              <a:t>présence d’un personnel gentil et bienveillant</a:t>
            </a:r>
            <a:r>
              <a:rPr lang="fr-FR" sz="1600" dirty="0">
                <a:solidFill>
                  <a:srgbClr val="002060"/>
                </a:solidFill>
              </a:rPr>
              <a:t> (64 %)…</a:t>
            </a:r>
          </a:p>
          <a:p>
            <a:pPr lvl="1"/>
            <a:r>
              <a:rPr lang="fr-FR" sz="1600" b="1" dirty="0">
                <a:solidFill>
                  <a:srgbClr val="002060"/>
                </a:solidFill>
              </a:rPr>
              <a:t>	</a:t>
            </a:r>
            <a:r>
              <a:rPr lang="fr-FR" sz="1600" dirty="0">
                <a:solidFill>
                  <a:srgbClr val="002060"/>
                </a:solidFill>
              </a:rPr>
              <a:t>…et le</a:t>
            </a:r>
            <a:r>
              <a:rPr lang="fr-FR" sz="1600" b="1" dirty="0">
                <a:solidFill>
                  <a:srgbClr val="002060"/>
                </a:solidFill>
              </a:rPr>
              <a:t> prix demandé </a:t>
            </a:r>
            <a:r>
              <a:rPr lang="fr-FR" sz="1600" dirty="0">
                <a:solidFill>
                  <a:srgbClr val="002060"/>
                </a:solidFill>
              </a:rPr>
              <a:t>(62 %)</a:t>
            </a:r>
          </a:p>
          <a:p>
            <a:pPr marL="285750" lvl="2" indent="-285750">
              <a:buFont typeface="Arial" panose="020B0604020202020204" pitchFamily="34" charset="0"/>
              <a:buChar char="•"/>
            </a:pPr>
            <a:endParaRPr lang="fr-FR" i="0" dirty="0"/>
          </a:p>
          <a:p>
            <a:r>
              <a:rPr lang="fr-FR" i="0" dirty="0"/>
              <a:t>	</a:t>
            </a:r>
          </a:p>
          <a:p>
            <a:endParaRPr lang="fr-FR" i="0" dirty="0"/>
          </a:p>
          <a:p>
            <a:pPr lvl="2" indent="0">
              <a:buNone/>
            </a:pPr>
            <a:r>
              <a:rPr lang="fr-FR" dirty="0"/>
              <a:t>	</a:t>
            </a:r>
            <a:endParaRPr lang="fr-FR" i="0" dirty="0"/>
          </a:p>
        </p:txBody>
      </p:sp>
    </p:spTree>
    <p:extLst>
      <p:ext uri="{BB962C8B-B14F-4D97-AF65-F5344CB8AC3E}">
        <p14:creationId xmlns:p14="http://schemas.microsoft.com/office/powerpoint/2010/main" val="322746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15</a:t>
            </a:fld>
            <a:endParaRPr lang="fr-FR"/>
          </a:p>
        </p:txBody>
      </p:sp>
      <p:sp>
        <p:nvSpPr>
          <p:cNvPr id="6" name="Espace réservé du texte 5">
            <a:extLst>
              <a:ext uri="{FF2B5EF4-FFF2-40B4-BE49-F238E27FC236}">
                <a16:creationId xmlns:a16="http://schemas.microsoft.com/office/drawing/2014/main" id="{4F0D5EF7-0130-4321-BE29-515F97986889}"/>
              </a:ext>
            </a:extLst>
          </p:cNvPr>
          <p:cNvSpPr>
            <a:spLocks noGrp="1"/>
          </p:cNvSpPr>
          <p:nvPr>
            <p:ph type="body" sz="quarter" idx="14"/>
          </p:nvPr>
        </p:nvSpPr>
        <p:spPr>
          <a:xfrm>
            <a:off x="1065212" y="4338208"/>
            <a:ext cx="9908504" cy="1800038"/>
          </a:xfrm>
        </p:spPr>
        <p:txBody>
          <a:bodyPr/>
          <a:lstStyle/>
          <a:p>
            <a:pPr algn="ctr"/>
            <a:r>
              <a:rPr lang="fr-FR" sz="1800" i="0" dirty="0"/>
              <a:t>Retrouvez cette étude et l’ensemble des études du département Etudes et statistiques </a:t>
            </a:r>
          </a:p>
          <a:p>
            <a:pPr algn="ctr"/>
            <a:r>
              <a:rPr lang="fr-FR" sz="1800" i="0" dirty="0"/>
              <a:t>de la direction des politiques sociales de la Caisse des Dépôts :</a:t>
            </a:r>
          </a:p>
          <a:p>
            <a:pPr algn="ctr"/>
            <a:endParaRPr lang="fr-FR" sz="1800" i="0" dirty="0"/>
          </a:p>
          <a:p>
            <a:pPr algn="ctr"/>
            <a:r>
              <a:rPr lang="fr-FR" sz="2400" dirty="0">
                <a:hlinkClick r:id="rId2"/>
              </a:rPr>
              <a:t>https://politiques-sociales.caissedesdepots.fr/publications-et-statistiques</a:t>
            </a:r>
            <a:endParaRPr lang="fr-FR" sz="2400" dirty="0"/>
          </a:p>
          <a:p>
            <a:pPr marL="285750" indent="-285750">
              <a:buFontTx/>
              <a:buChar char="-"/>
            </a:pPr>
            <a:endParaRPr lang="fr-FR" dirty="0"/>
          </a:p>
        </p:txBody>
      </p:sp>
      <p:pic>
        <p:nvPicPr>
          <p:cNvPr id="9" name="Image 8">
            <a:extLst>
              <a:ext uri="{FF2B5EF4-FFF2-40B4-BE49-F238E27FC236}">
                <a16:creationId xmlns:a16="http://schemas.microsoft.com/office/drawing/2014/main" id="{9C85E3D6-88AF-440B-93B2-CFF9EA129F3D}"/>
              </a:ext>
            </a:extLst>
          </p:cNvPr>
          <p:cNvPicPr>
            <a:picLocks noChangeAspect="1"/>
          </p:cNvPicPr>
          <p:nvPr/>
        </p:nvPicPr>
        <p:blipFill>
          <a:blip r:embed="rId3"/>
          <a:stretch>
            <a:fillRect/>
          </a:stretch>
        </p:blipFill>
        <p:spPr>
          <a:xfrm>
            <a:off x="0" y="0"/>
            <a:ext cx="12038581" cy="4104230"/>
          </a:xfrm>
          <a:prstGeom prst="rect">
            <a:avLst/>
          </a:prstGeom>
        </p:spPr>
      </p:pic>
    </p:spTree>
    <p:extLst>
      <p:ext uri="{BB962C8B-B14F-4D97-AF65-F5344CB8AC3E}">
        <p14:creationId xmlns:p14="http://schemas.microsoft.com/office/powerpoint/2010/main" val="181301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649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50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2</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Caractériser la mobilité des seniors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4583" y="959971"/>
            <a:ext cx="10439143" cy="3960000"/>
          </a:xfrm>
        </p:spPr>
        <p:txBody>
          <a:bodyPr/>
          <a:lstStyle/>
          <a:p>
            <a:r>
              <a:rPr lang="fr-FR" b="1" i="0" dirty="0">
                <a:solidFill>
                  <a:srgbClr val="002060"/>
                </a:solidFill>
              </a:rPr>
              <a:t>Comment la mobilité résidentielle des seniors évolue-t-elle avec l’âge? Notamment:</a:t>
            </a:r>
          </a:p>
          <a:p>
            <a:r>
              <a:rPr lang="fr-FR" i="0" dirty="0"/>
              <a:t>	- Au moment du départ à la retraite</a:t>
            </a:r>
          </a:p>
          <a:p>
            <a:r>
              <a:rPr lang="fr-FR" i="0" dirty="0"/>
              <a:t>	- Avec l’arrivée au grand âge et d’une éventuelle perte d’autonomie</a:t>
            </a:r>
          </a:p>
          <a:p>
            <a:endParaRPr lang="fr-FR" i="0" dirty="0"/>
          </a:p>
          <a:p>
            <a:r>
              <a:rPr lang="fr-FR" b="1" i="0" dirty="0">
                <a:solidFill>
                  <a:srgbClr val="002060"/>
                </a:solidFill>
              </a:rPr>
              <a:t>Quelles sont les caractéristiques de cette mobilité ?</a:t>
            </a:r>
          </a:p>
          <a:p>
            <a:r>
              <a:rPr lang="fr-FR" i="0" dirty="0"/>
              <a:t>	- Mobilité à courte, moyenne ou longue distance ?</a:t>
            </a:r>
          </a:p>
          <a:p>
            <a:r>
              <a:rPr lang="fr-FR" i="0" dirty="0"/>
              <a:t>	- Quelles conséquences en termes d’accessibilité des services de proximité ?</a:t>
            </a:r>
          </a:p>
          <a:p>
            <a:pPr marL="285750" lvl="2" indent="-285750">
              <a:buFont typeface="Arial" panose="020B0604020202020204" pitchFamily="34" charset="0"/>
              <a:buChar char="•"/>
            </a:pPr>
            <a:endParaRPr lang="fr-FR" i="0" dirty="0"/>
          </a:p>
          <a:p>
            <a:r>
              <a:rPr lang="fr-FR" i="0" dirty="0"/>
              <a:t>	</a:t>
            </a:r>
          </a:p>
          <a:p>
            <a:endParaRPr lang="fr-FR" i="0" dirty="0"/>
          </a:p>
          <a:p>
            <a:pPr lvl="2" indent="0">
              <a:buNone/>
            </a:pPr>
            <a:r>
              <a:rPr lang="fr-FR" dirty="0"/>
              <a:t>	</a:t>
            </a:r>
            <a:endParaRPr lang="fr-FR" i="0" dirty="0"/>
          </a:p>
        </p:txBody>
      </p:sp>
    </p:spTree>
    <p:extLst>
      <p:ext uri="{BB962C8B-B14F-4D97-AF65-F5344CB8AC3E}">
        <p14:creationId xmlns:p14="http://schemas.microsoft.com/office/powerpoint/2010/main" val="3594629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3</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Deux types d’indicateurs utilisés pour caractériser la mobilité résidentielle</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144121"/>
            <a:ext cx="10439143" cy="3960000"/>
          </a:xfrm>
        </p:spPr>
        <p:txBody>
          <a:bodyPr/>
          <a:lstStyle/>
          <a:p>
            <a:r>
              <a:rPr lang="fr-FR" i="0" u="sng" dirty="0"/>
              <a:t>Premier indicateur</a:t>
            </a:r>
            <a:r>
              <a:rPr lang="fr-FR" i="0" dirty="0"/>
              <a:t> : parmi les personnes recensées en janvier 2018, </a:t>
            </a:r>
            <a:r>
              <a:rPr lang="fr-FR" b="1" i="0" dirty="0"/>
              <a:t>la proportion ayant déménagé entre janvier 2017 et janvier 2018</a:t>
            </a:r>
          </a:p>
          <a:p>
            <a:r>
              <a:rPr lang="fr-FR" i="0" dirty="0"/>
              <a:t>	- cet indicateur peut le cas échéant être décliné pour évaluer, parmi les personnes ayant déménagé, 	la 	part de celles ayant changé de département, ayant déménagé vers une commune moins densément 	peuplée que la commune d’origine, etc. </a:t>
            </a:r>
          </a:p>
          <a:p>
            <a:endParaRPr lang="fr-FR" i="0" dirty="0"/>
          </a:p>
          <a:p>
            <a:r>
              <a:rPr lang="fr-FR" i="0" u="sng" dirty="0"/>
              <a:t>Deuxième indicateur</a:t>
            </a:r>
            <a:r>
              <a:rPr lang="fr-FR" i="0" dirty="0"/>
              <a:t> : le calcul d’un </a:t>
            </a:r>
            <a:r>
              <a:rPr lang="fr-FR" b="1" i="0" dirty="0"/>
              <a:t>solde migratoire </a:t>
            </a:r>
            <a:r>
              <a:rPr lang="fr-FR" i="0" dirty="0"/>
              <a:t>mesurant « l’attractivité » des différents territoires pour les seniors</a:t>
            </a:r>
          </a:p>
          <a:p>
            <a:pPr lvl="1"/>
            <a:r>
              <a:rPr lang="fr-FR" i="0" dirty="0"/>
              <a:t>	Pour un territoire géographique donné A (par exemple, un département) et une sous-population SP (par exemple, les 	peu diplômés âgés de 55 à 59 ans), le </a:t>
            </a:r>
            <a:r>
              <a:rPr lang="fr-FR" b="1" i="0" dirty="0"/>
              <a:t>solde migratoire</a:t>
            </a:r>
            <a:r>
              <a:rPr lang="fr-FR" i="0" dirty="0"/>
              <a:t> est calculé comme le rapport entre :</a:t>
            </a:r>
          </a:p>
          <a:p>
            <a:pPr lvl="1"/>
            <a:r>
              <a:rPr lang="fr-FR" i="0" dirty="0"/>
              <a:t>	- la différence entre le nombre de personnes de la sous-population SP ayant emménagé dans le territoire A et celui de 	personnes de la sous-population SP ayant déménagé hors du territoire A entre janvier 2017 et janvier 2018</a:t>
            </a:r>
          </a:p>
          <a:p>
            <a:pPr lvl="1"/>
            <a:r>
              <a:rPr lang="fr-FR" i="0" dirty="0"/>
              <a:t>	- la taille de la sous-population SP dans le territoire A en janvier 2017</a:t>
            </a:r>
          </a:p>
          <a:p>
            <a:pPr lvl="1"/>
            <a:r>
              <a:rPr lang="fr-FR" b="1" i="0" dirty="0"/>
              <a:t>	Cet indicateur de solde migratoire est positif si la taille de la sous-population SP dans le territoire A </a:t>
            </a:r>
            <a:r>
              <a:rPr lang="fr-FR" b="1" i="0" dirty="0" err="1"/>
              <a:t>a</a:t>
            </a:r>
            <a:r>
              <a:rPr lang="fr-FR" b="1" i="0" dirty="0"/>
              <a:t> 	augmenté entre janvier 2017 et janvier 2018, négatif sinon. Il s’exprime en %.</a:t>
            </a:r>
          </a:p>
        </p:txBody>
      </p:sp>
    </p:spTree>
    <p:extLst>
      <p:ext uri="{BB962C8B-B14F-4D97-AF65-F5344CB8AC3E}">
        <p14:creationId xmlns:p14="http://schemas.microsoft.com/office/powerpoint/2010/main" val="371909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4</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La mobilité résidentielle selon la tranche d’âge des seniors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4583" y="870314"/>
            <a:ext cx="10439143" cy="3960000"/>
          </a:xfrm>
        </p:spPr>
        <p:txBody>
          <a:bodyPr/>
          <a:lstStyle/>
          <a:p>
            <a:r>
              <a:rPr lang="fr-FR" b="1" i="0" dirty="0"/>
              <a:t>Entre 55 et 64 ans, près de 5% des seniors déménagent chaque année…</a:t>
            </a:r>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r>
              <a:rPr lang="fr-FR" b="1" i="0" dirty="0"/>
              <a:t>…un chiffre qui diminue ensuite progressivement avec l’âge avant de fortement rebondir après 85 ans</a:t>
            </a:r>
          </a:p>
          <a:p>
            <a:endParaRPr lang="fr-FR" i="0" dirty="0"/>
          </a:p>
          <a:p>
            <a:endParaRPr lang="fr-FR" i="0" dirty="0"/>
          </a:p>
          <a:p>
            <a:endParaRPr lang="fr-FR" i="0" dirty="0"/>
          </a:p>
          <a:p>
            <a:endParaRPr lang="fr-FR" i="0" dirty="0"/>
          </a:p>
          <a:p>
            <a:endParaRPr lang="fr-FR" i="0" dirty="0"/>
          </a:p>
          <a:p>
            <a:endParaRPr lang="fr-FR" i="0" dirty="0"/>
          </a:p>
        </p:txBody>
      </p:sp>
      <p:pic>
        <p:nvPicPr>
          <p:cNvPr id="8" name="Image 7">
            <a:extLst>
              <a:ext uri="{FF2B5EF4-FFF2-40B4-BE49-F238E27FC236}">
                <a16:creationId xmlns:a16="http://schemas.microsoft.com/office/drawing/2014/main" id="{4E842909-A2AC-4EF4-8476-A339734780A7}"/>
              </a:ext>
            </a:extLst>
          </p:cNvPr>
          <p:cNvPicPr>
            <a:picLocks noChangeAspect="1"/>
          </p:cNvPicPr>
          <p:nvPr/>
        </p:nvPicPr>
        <p:blipFill>
          <a:blip r:embed="rId3"/>
          <a:stretch>
            <a:fillRect/>
          </a:stretch>
        </p:blipFill>
        <p:spPr>
          <a:xfrm>
            <a:off x="1706891" y="1257450"/>
            <a:ext cx="7932409" cy="3858075"/>
          </a:xfrm>
          <a:prstGeom prst="rect">
            <a:avLst/>
          </a:prstGeom>
        </p:spPr>
      </p:pic>
    </p:spTree>
    <p:extLst>
      <p:ext uri="{BB962C8B-B14F-4D97-AF65-F5344CB8AC3E}">
        <p14:creationId xmlns:p14="http://schemas.microsoft.com/office/powerpoint/2010/main" val="365800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5</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Au moment de la retraite, le choix d’habiter des communes moins densément peuplées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4583" y="870314"/>
            <a:ext cx="10439143" cy="3960000"/>
          </a:xfrm>
        </p:spPr>
        <p:txBody>
          <a:bodyPr/>
          <a:lstStyle/>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endParaRPr lang="fr-FR" i="0" dirty="0"/>
          </a:p>
          <a:p>
            <a:r>
              <a:rPr lang="fr-FR" b="1" i="0" dirty="0"/>
              <a:t>1) A chaque âge, un bon tiers des déménagements se font à l’intérieur de la même commune</a:t>
            </a:r>
          </a:p>
          <a:p>
            <a:r>
              <a:rPr lang="fr-FR" b="1" i="0" dirty="0"/>
              <a:t>2) Pour ceux qui changent de commune entre 55 et 69 ans, nettement plus de mobilités vers des communes moins denses que vers des communes plus denses</a:t>
            </a:r>
          </a:p>
          <a:p>
            <a:endParaRPr lang="fr-FR" i="0" dirty="0"/>
          </a:p>
          <a:p>
            <a:endParaRPr lang="fr-FR" i="0" dirty="0"/>
          </a:p>
          <a:p>
            <a:endParaRPr lang="fr-FR" i="0" dirty="0"/>
          </a:p>
          <a:p>
            <a:endParaRPr lang="fr-FR" i="0" dirty="0"/>
          </a:p>
          <a:p>
            <a:endParaRPr lang="fr-FR" i="0" dirty="0"/>
          </a:p>
          <a:p>
            <a:endParaRPr lang="fr-FR" i="0" dirty="0"/>
          </a:p>
        </p:txBody>
      </p:sp>
      <p:pic>
        <p:nvPicPr>
          <p:cNvPr id="2" name="Image 1">
            <a:extLst>
              <a:ext uri="{FF2B5EF4-FFF2-40B4-BE49-F238E27FC236}">
                <a16:creationId xmlns:a16="http://schemas.microsoft.com/office/drawing/2014/main" id="{5ACF55D0-5441-4409-B93B-E0CA80B97920}"/>
              </a:ext>
            </a:extLst>
          </p:cNvPr>
          <p:cNvPicPr>
            <a:picLocks noChangeAspect="1"/>
          </p:cNvPicPr>
          <p:nvPr/>
        </p:nvPicPr>
        <p:blipFill>
          <a:blip r:embed="rId3"/>
          <a:stretch>
            <a:fillRect/>
          </a:stretch>
        </p:blipFill>
        <p:spPr>
          <a:xfrm>
            <a:off x="1376691" y="1294773"/>
            <a:ext cx="7408654" cy="3603337"/>
          </a:xfrm>
          <a:prstGeom prst="rect">
            <a:avLst/>
          </a:prstGeom>
        </p:spPr>
      </p:pic>
    </p:spTree>
    <p:extLst>
      <p:ext uri="{BB962C8B-B14F-4D97-AF65-F5344CB8AC3E}">
        <p14:creationId xmlns:p14="http://schemas.microsoft.com/office/powerpoint/2010/main" val="3392639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6</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La forte mobilité résidentielle au-delà de 85 ans est essentiellement imputable aux entrées en institution (</a:t>
            </a:r>
            <a:r>
              <a:rPr lang="fr-FR" sz="2400" dirty="0" err="1"/>
              <a:t>ehpad</a:t>
            </a:r>
            <a:r>
              <a:rPr lang="fr-FR" sz="2400" dirty="0"/>
              <a:t>)</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144121"/>
            <a:ext cx="10439143" cy="3960000"/>
          </a:xfrm>
        </p:spPr>
        <p:txBody>
          <a:bodyPr/>
          <a:lstStyle/>
          <a:p>
            <a:r>
              <a:rPr lang="fr-FR" i="0" u="sng" dirty="0"/>
              <a:t>Toutes choses égales par ailleurs</a:t>
            </a:r>
            <a:r>
              <a:rPr lang="fr-FR" i="0" dirty="0"/>
              <a:t> les seniors ont une probabilité plus élevée d’avoir déménagé dans l’année: </a:t>
            </a:r>
          </a:p>
          <a:p>
            <a:r>
              <a:rPr lang="fr-FR" i="0" dirty="0"/>
              <a:t>	- s’ils ont moins de 70 ans</a:t>
            </a:r>
          </a:p>
          <a:p>
            <a:r>
              <a:rPr lang="fr-FR" i="0" dirty="0"/>
              <a:t>	- s’ils sont diplômés du supérieur</a:t>
            </a:r>
          </a:p>
          <a:p>
            <a:r>
              <a:rPr lang="fr-FR" b="1" i="0" dirty="0"/>
              <a:t>	- s’ils résident en </a:t>
            </a:r>
            <a:r>
              <a:rPr lang="fr-FR" b="1" i="0" dirty="0" err="1"/>
              <a:t>ehpad</a:t>
            </a:r>
            <a:endParaRPr lang="fr-FR" b="1" i="0" dirty="0"/>
          </a:p>
          <a:p>
            <a:endParaRPr lang="fr-FR" i="0" dirty="0"/>
          </a:p>
          <a:p>
            <a:endParaRPr lang="fr-FR" i="0" dirty="0"/>
          </a:p>
        </p:txBody>
      </p:sp>
      <p:pic>
        <p:nvPicPr>
          <p:cNvPr id="10" name="Image 9">
            <a:extLst>
              <a:ext uri="{FF2B5EF4-FFF2-40B4-BE49-F238E27FC236}">
                <a16:creationId xmlns:a16="http://schemas.microsoft.com/office/drawing/2014/main" id="{AB75F30C-4919-40B4-8D3E-A473BFF4E2FE}"/>
              </a:ext>
            </a:extLst>
          </p:cNvPr>
          <p:cNvPicPr>
            <a:picLocks noChangeAspect="1"/>
          </p:cNvPicPr>
          <p:nvPr/>
        </p:nvPicPr>
        <p:blipFill>
          <a:blip r:embed="rId3"/>
          <a:stretch>
            <a:fillRect/>
          </a:stretch>
        </p:blipFill>
        <p:spPr>
          <a:xfrm>
            <a:off x="3181405" y="2552834"/>
            <a:ext cx="5778613" cy="3473316"/>
          </a:xfrm>
          <a:prstGeom prst="rect">
            <a:avLst/>
          </a:prstGeom>
        </p:spPr>
      </p:pic>
    </p:spTree>
    <p:extLst>
      <p:ext uri="{BB962C8B-B14F-4D97-AF65-F5344CB8AC3E}">
        <p14:creationId xmlns:p14="http://schemas.microsoft.com/office/powerpoint/2010/main" val="170795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7</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34517"/>
            <a:ext cx="10440000" cy="468000"/>
          </a:xfrm>
        </p:spPr>
        <p:txBody>
          <a:bodyPr/>
          <a:lstStyle/>
          <a:p>
            <a:r>
              <a:rPr lang="fr-FR" sz="2400" dirty="0"/>
              <a:t>La mobilité vers des communes moins denses au moment de l’âge de la retraite est plus marquée chez les diplômés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144121"/>
            <a:ext cx="10439143" cy="3960000"/>
          </a:xfrm>
        </p:spPr>
        <p:txBody>
          <a:bodyPr/>
          <a:lstStyle/>
          <a:p>
            <a:r>
              <a:rPr lang="fr-FR" i="0" dirty="0"/>
              <a:t>Un solde migratoire des communes peu denses ou très peu denses très positif entre 55 et 69 ans, sauf chez les peu diplômés</a:t>
            </a:r>
          </a:p>
          <a:p>
            <a:endParaRPr lang="fr-FR" i="0" dirty="0"/>
          </a:p>
        </p:txBody>
      </p:sp>
      <p:pic>
        <p:nvPicPr>
          <p:cNvPr id="2" name="Image 1">
            <a:extLst>
              <a:ext uri="{FF2B5EF4-FFF2-40B4-BE49-F238E27FC236}">
                <a16:creationId xmlns:a16="http://schemas.microsoft.com/office/drawing/2014/main" id="{2DB30EBE-FE14-4340-92B9-4011C4FAE7AB}"/>
              </a:ext>
            </a:extLst>
          </p:cNvPr>
          <p:cNvPicPr>
            <a:picLocks noChangeAspect="1"/>
          </p:cNvPicPr>
          <p:nvPr/>
        </p:nvPicPr>
        <p:blipFill>
          <a:blip r:embed="rId3"/>
          <a:stretch>
            <a:fillRect/>
          </a:stretch>
        </p:blipFill>
        <p:spPr>
          <a:xfrm>
            <a:off x="2425755" y="1796766"/>
            <a:ext cx="7257467" cy="4159533"/>
          </a:xfrm>
          <a:prstGeom prst="rect">
            <a:avLst/>
          </a:prstGeom>
        </p:spPr>
      </p:pic>
    </p:spTree>
    <p:extLst>
      <p:ext uri="{BB962C8B-B14F-4D97-AF65-F5344CB8AC3E}">
        <p14:creationId xmlns:p14="http://schemas.microsoft.com/office/powerpoint/2010/main" val="143821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8</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74649"/>
            <a:ext cx="11131724" cy="427867"/>
          </a:xfrm>
        </p:spPr>
        <p:txBody>
          <a:bodyPr/>
          <a:lstStyle/>
          <a:p>
            <a:r>
              <a:rPr lang="fr-FR" sz="2400" dirty="0"/>
              <a:t>Pour les personnes qui déménagent, l’accessibilité des soins de santé ne semble pas être un critère essentiel de choix de la commune de résidence</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144121"/>
            <a:ext cx="10439143" cy="3960000"/>
          </a:xfrm>
        </p:spPr>
        <p:txBody>
          <a:bodyPr/>
          <a:lstStyle/>
          <a:p>
            <a:r>
              <a:rPr lang="fr-FR" i="0" dirty="0"/>
              <a:t>Quel que soit l’âge, les personnes qui déménagent le font aussi souvent vers une commune ayant une moins bonne accessibilité des soins de généralistes (en bleu) que vers une commune avec une meilleure accessibilité (en rouge) </a:t>
            </a:r>
          </a:p>
          <a:p>
            <a:endParaRPr lang="fr-FR" i="0" dirty="0"/>
          </a:p>
        </p:txBody>
      </p:sp>
      <p:pic>
        <p:nvPicPr>
          <p:cNvPr id="8" name="Image 7">
            <a:extLst>
              <a:ext uri="{FF2B5EF4-FFF2-40B4-BE49-F238E27FC236}">
                <a16:creationId xmlns:a16="http://schemas.microsoft.com/office/drawing/2014/main" id="{60456197-F5CC-4E3C-97B6-E21BBAD3B4DE}"/>
              </a:ext>
            </a:extLst>
          </p:cNvPr>
          <p:cNvPicPr>
            <a:picLocks noChangeAspect="1"/>
          </p:cNvPicPr>
          <p:nvPr/>
        </p:nvPicPr>
        <p:blipFill>
          <a:blip r:embed="rId3"/>
          <a:stretch>
            <a:fillRect/>
          </a:stretch>
        </p:blipFill>
        <p:spPr>
          <a:xfrm>
            <a:off x="2173743" y="1865634"/>
            <a:ext cx="8759623" cy="4255765"/>
          </a:xfrm>
          <a:prstGeom prst="rect">
            <a:avLst/>
          </a:prstGeom>
        </p:spPr>
      </p:pic>
    </p:spTree>
    <p:extLst>
      <p:ext uri="{BB962C8B-B14F-4D97-AF65-F5344CB8AC3E}">
        <p14:creationId xmlns:p14="http://schemas.microsoft.com/office/powerpoint/2010/main" val="282809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0E00A39-9485-4A53-A5C6-27AB845D2571}"/>
              </a:ext>
            </a:extLst>
          </p:cNvPr>
          <p:cNvSpPr>
            <a:spLocks noGrp="1"/>
          </p:cNvSpPr>
          <p:nvPr>
            <p:ph type="ftr" sz="quarter" idx="11"/>
          </p:nvPr>
        </p:nvSpPr>
        <p:spPr/>
        <p:txBody>
          <a:bodyPr/>
          <a:lstStyle/>
          <a:p>
            <a:r>
              <a:rPr lang="fr-FR" dirty="0"/>
              <a:t>10 novembre 2022 – la mobilité résidentielle des seniors </a:t>
            </a:r>
          </a:p>
        </p:txBody>
      </p:sp>
      <p:sp>
        <p:nvSpPr>
          <p:cNvPr id="4" name="Espace réservé du numéro de diapositive 3">
            <a:extLst>
              <a:ext uri="{FF2B5EF4-FFF2-40B4-BE49-F238E27FC236}">
                <a16:creationId xmlns:a16="http://schemas.microsoft.com/office/drawing/2014/main" id="{8E09CAEF-A791-45DA-B0E2-56FDDB41D56C}"/>
              </a:ext>
            </a:extLst>
          </p:cNvPr>
          <p:cNvSpPr>
            <a:spLocks noGrp="1"/>
          </p:cNvSpPr>
          <p:nvPr>
            <p:ph type="sldNum" sz="quarter" idx="12"/>
          </p:nvPr>
        </p:nvSpPr>
        <p:spPr/>
        <p:txBody>
          <a:bodyPr/>
          <a:lstStyle/>
          <a:p>
            <a:fld id="{975A587B-5814-4D9B-9598-FE9CB954CB01}" type="slidenum">
              <a:rPr lang="fr-FR" smtClean="0"/>
              <a:t>9</a:t>
            </a:fld>
            <a:endParaRPr lang="fr-FR" dirty="0"/>
          </a:p>
        </p:txBody>
      </p:sp>
      <p:sp>
        <p:nvSpPr>
          <p:cNvPr id="5" name="Titre 4">
            <a:extLst>
              <a:ext uri="{FF2B5EF4-FFF2-40B4-BE49-F238E27FC236}">
                <a16:creationId xmlns:a16="http://schemas.microsoft.com/office/drawing/2014/main" id="{DA3618A6-4FA1-40BD-98D4-E730DCFAA2A8}"/>
              </a:ext>
            </a:extLst>
          </p:cNvPr>
          <p:cNvSpPr>
            <a:spLocks noGrp="1"/>
          </p:cNvSpPr>
          <p:nvPr>
            <p:ph type="title"/>
          </p:nvPr>
        </p:nvSpPr>
        <p:spPr>
          <a:xfrm>
            <a:off x="723726" y="374649"/>
            <a:ext cx="11131724" cy="427867"/>
          </a:xfrm>
        </p:spPr>
        <p:txBody>
          <a:bodyPr/>
          <a:lstStyle/>
          <a:p>
            <a:r>
              <a:rPr lang="fr-FR" sz="2400" dirty="0"/>
              <a:t>Pour autant, les différents types de mobilités géographiques ont des impacts très variables sur les individus en termes d’accès aux soins</a:t>
            </a:r>
          </a:p>
        </p:txBody>
      </p:sp>
      <p:sp>
        <p:nvSpPr>
          <p:cNvPr id="6" name="Espace réservé du texte 5">
            <a:extLst>
              <a:ext uri="{FF2B5EF4-FFF2-40B4-BE49-F238E27FC236}">
                <a16:creationId xmlns:a16="http://schemas.microsoft.com/office/drawing/2014/main" id="{9B7D4750-FA64-477B-859C-D4C9E1B02A5C}"/>
              </a:ext>
            </a:extLst>
          </p:cNvPr>
          <p:cNvSpPr>
            <a:spLocks noGrp="1"/>
          </p:cNvSpPr>
          <p:nvPr>
            <p:ph type="body" sz="quarter" idx="14"/>
          </p:nvPr>
        </p:nvSpPr>
        <p:spPr>
          <a:xfrm>
            <a:off x="723726" y="1144121"/>
            <a:ext cx="10439143" cy="3960000"/>
          </a:xfrm>
        </p:spPr>
        <p:txBody>
          <a:bodyPr/>
          <a:lstStyle/>
          <a:p>
            <a:r>
              <a:rPr lang="fr-FR" i="0" dirty="0"/>
              <a:t>Que l’on considère l’accessibilité des soins de généralistes, d’infirmiers ou masseurs-kinésithérapeutes, les mobilités vers des départements littoraux (non limitrophes du département d’origine) améliorent nettement en moyenne l’accessibilité des soins, tandis que les autres mobilités départementales la détériorent </a:t>
            </a:r>
          </a:p>
          <a:p>
            <a:endParaRPr lang="fr-FR" i="0" dirty="0"/>
          </a:p>
        </p:txBody>
      </p:sp>
      <p:pic>
        <p:nvPicPr>
          <p:cNvPr id="7" name="Image 6">
            <a:extLst>
              <a:ext uri="{FF2B5EF4-FFF2-40B4-BE49-F238E27FC236}">
                <a16:creationId xmlns:a16="http://schemas.microsoft.com/office/drawing/2014/main" id="{88DDE25E-4044-4130-BD36-0A75FB7F3A08}"/>
              </a:ext>
            </a:extLst>
          </p:cNvPr>
          <p:cNvPicPr>
            <a:picLocks noChangeAspect="1"/>
          </p:cNvPicPr>
          <p:nvPr/>
        </p:nvPicPr>
        <p:blipFill>
          <a:blip r:embed="rId3"/>
          <a:stretch>
            <a:fillRect/>
          </a:stretch>
        </p:blipFill>
        <p:spPr>
          <a:xfrm>
            <a:off x="2336412" y="2209554"/>
            <a:ext cx="7721988" cy="3932024"/>
          </a:xfrm>
          <a:prstGeom prst="rect">
            <a:avLst/>
          </a:prstGeom>
        </p:spPr>
      </p:pic>
    </p:spTree>
    <p:extLst>
      <p:ext uri="{BB962C8B-B14F-4D97-AF65-F5344CB8AC3E}">
        <p14:creationId xmlns:p14="http://schemas.microsoft.com/office/powerpoint/2010/main" val="3208196838"/>
      </p:ext>
    </p:extLst>
  </p:cSld>
  <p:clrMapOvr>
    <a:masterClrMapping/>
  </p:clrMapOvr>
</p:sld>
</file>

<file path=ppt/theme/theme1.xml><?xml version="1.0" encoding="utf-8"?>
<a:theme xmlns:a="http://schemas.openxmlformats.org/drawingml/2006/main" name="1_Caisse des Dépôts">
  <a:themeElements>
    <a:clrScheme name="Caisse des Dépôts">
      <a:dk1>
        <a:srgbClr val="F01E1E"/>
      </a:dk1>
      <a:lt1>
        <a:srgbClr val="FFFFFF"/>
      </a:lt1>
      <a:dk2>
        <a:srgbClr val="000000"/>
      </a:dk2>
      <a:lt2>
        <a:srgbClr val="FFFFFF"/>
      </a:lt2>
      <a:accent1>
        <a:srgbClr val="82D2FA"/>
      </a:accent1>
      <a:accent2>
        <a:srgbClr val="73C8AA"/>
      </a:accent2>
      <a:accent3>
        <a:srgbClr val="00AFAA"/>
      </a:accent3>
      <a:accent4>
        <a:srgbClr val="00AAFA"/>
      </a:accent4>
      <a:accent5>
        <a:srgbClr val="E60087"/>
      </a:accent5>
      <a:accent6>
        <a:srgbClr val="E6505A"/>
      </a:accent6>
      <a:hlink>
        <a:srgbClr val="8C2896"/>
      </a:hlink>
      <a:folHlink>
        <a:srgbClr val="1E4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a:solidFill>
            <a:schemeClr val="tx1"/>
          </a:solid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modele allégés.potx" id="{D93E331C-177C-462C-B558-DBBD428DB13E}" vid="{02B27C46-C245-4FE3-B3B3-0AAEA2F07E9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180204_caisse_des_depots_masque_ppt_2019</Template>
  <TotalTime>23489</TotalTime>
  <Words>1319</Words>
  <Application>Microsoft Office PowerPoint</Application>
  <PresentationFormat>Grand écran</PresentationFormat>
  <Paragraphs>168</Paragraphs>
  <Slides>17</Slides>
  <Notes>14</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17</vt:i4>
      </vt:variant>
    </vt:vector>
  </HeadingPairs>
  <TitlesOfParts>
    <vt:vector size="20" baseType="lpstr">
      <vt:lpstr>Arial</vt:lpstr>
      <vt:lpstr>Calibri</vt:lpstr>
      <vt:lpstr>1_Caisse des Dépôts</vt:lpstr>
      <vt:lpstr>Présentation PowerPoint</vt:lpstr>
      <vt:lpstr>Caractériser la mobilité des seniors</vt:lpstr>
      <vt:lpstr>Deux types d’indicateurs utilisés pour caractériser la mobilité résidentielle</vt:lpstr>
      <vt:lpstr>La mobilité résidentielle selon la tranche d’âge des seniors</vt:lpstr>
      <vt:lpstr>Au moment de la retraite, le choix d’habiter des communes moins densément peuplées</vt:lpstr>
      <vt:lpstr>La forte mobilité résidentielle au-delà de 85 ans est essentiellement imputable aux entrées en institution (ehpad)</vt:lpstr>
      <vt:lpstr>La mobilité vers des communes moins denses au moment de l’âge de la retraite est plus marquée chez les diplômés</vt:lpstr>
      <vt:lpstr>Pour les personnes qui déménagent, l’accessibilité des soins de santé ne semble pas être un critère essentiel de choix de la commune de résidence</vt:lpstr>
      <vt:lpstr>Pour autant, les différents types de mobilités géographiques ont des impacts très variables sur les individus en termes d’accès aux soins</vt:lpstr>
      <vt:lpstr>Au moment de la retraite, les grandes agglomérations perdent des seniors tandis la plupart des départements de l’ouest et du sud en gagnent</vt:lpstr>
      <vt:lpstr>Des mouvements migratoires atténués entre 65 et 84 ans</vt:lpstr>
      <vt:lpstr>Des flux migratoires radicalement différents après 85 ans</vt:lpstr>
      <vt:lpstr>Bien vieillir, c’est d’abord demeurer autonome</vt:lpstr>
      <vt:lpstr>Où vieillir : à tout prix chez soi… tant que c’est matériellement possible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Pater2020-retraite</dc:title>
  <dc:creator>laurent soulat</dc:creator>
  <cp:lastModifiedBy>Mahieu, Ronan</cp:lastModifiedBy>
  <cp:revision>735</cp:revision>
  <cp:lastPrinted>2022-11-03T12:54:52Z</cp:lastPrinted>
  <dcterms:created xsi:type="dcterms:W3CDTF">2019-02-27T10:26:51Z</dcterms:created>
  <dcterms:modified xsi:type="dcterms:W3CDTF">2022-11-09T17:25:39Z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861b9d-47cf-4fa9-b565-a0b0c80f812c_Enabled">
    <vt:lpwstr>True</vt:lpwstr>
  </property>
  <property fmtid="{D5CDD505-2E9C-101B-9397-08002B2CF9AE}" pid="3" name="MSIP_Label_95861b9d-47cf-4fa9-b565-a0b0c80f812c_SiteId">
    <vt:lpwstr>6eab6365-8194-49c6-a4d0-e2d1a0fbeb74</vt:lpwstr>
  </property>
  <property fmtid="{D5CDD505-2E9C-101B-9397-08002B2CF9AE}" pid="4" name="MSIP_Label_95861b9d-47cf-4fa9-b565-a0b0c80f812c_SetDate">
    <vt:lpwstr>2019-02-27T12:53:51.0965272Z</vt:lpwstr>
  </property>
  <property fmtid="{D5CDD505-2E9C-101B-9397-08002B2CF9AE}" pid="5" name="MSIP_Label_95861b9d-47cf-4fa9-b565-a0b0c80f812c_Name">
    <vt:lpwstr>CDC-Public</vt:lpwstr>
  </property>
  <property fmtid="{D5CDD505-2E9C-101B-9397-08002B2CF9AE}" pid="6" name="MSIP_Label_95861b9d-47cf-4fa9-b565-a0b0c80f812c_Extended_MSFT_Method">
    <vt:lpwstr>Manual</vt:lpwstr>
  </property>
  <property fmtid="{D5CDD505-2E9C-101B-9397-08002B2CF9AE}" pid="7" name="Sensitivity">
    <vt:lpwstr>CDC-Public</vt:lpwstr>
  </property>
</Properties>
</file>