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heme/themeOverride1.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6.xml" ContentType="application/vnd.openxmlformats-officedocument.presentationml.notesSlide+xml"/>
  <Override PartName="/ppt/theme/themeOverride2.xml" ContentType="application/vnd.openxmlformats-officedocument.themeOverr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heme/themeOverride3.xml" ContentType="application/vnd.openxmlformats-officedocument.themeOverr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theme/themeOverride4.xml" ContentType="application/vnd.openxmlformats-officedocument.themeOverr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theme/themeOverride5.xml" ContentType="application/vnd.openxmlformats-officedocument.themeOverr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46.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49.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50.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handoutMasterIdLst>
    <p:handoutMasterId r:id="rId62"/>
  </p:handoutMasterIdLst>
  <p:sldIdLst>
    <p:sldId id="387" r:id="rId2"/>
    <p:sldId id="2499" r:id="rId3"/>
    <p:sldId id="348" r:id="rId4"/>
    <p:sldId id="389" r:id="rId5"/>
    <p:sldId id="339" r:id="rId6"/>
    <p:sldId id="276" r:id="rId7"/>
    <p:sldId id="281" r:id="rId8"/>
    <p:sldId id="282" r:id="rId9"/>
    <p:sldId id="340" r:id="rId10"/>
    <p:sldId id="277" r:id="rId11"/>
    <p:sldId id="278" r:id="rId12"/>
    <p:sldId id="2515" r:id="rId13"/>
    <p:sldId id="286" r:id="rId14"/>
    <p:sldId id="279" r:id="rId15"/>
    <p:sldId id="331" r:id="rId16"/>
    <p:sldId id="2510" r:id="rId17"/>
    <p:sldId id="2497" r:id="rId18"/>
    <p:sldId id="2503" r:id="rId19"/>
    <p:sldId id="341" r:id="rId20"/>
    <p:sldId id="311" r:id="rId21"/>
    <p:sldId id="308" r:id="rId22"/>
    <p:sldId id="2511" r:id="rId23"/>
    <p:sldId id="2547" r:id="rId24"/>
    <p:sldId id="310" r:id="rId25"/>
    <p:sldId id="1328" r:id="rId26"/>
    <p:sldId id="1329" r:id="rId27"/>
    <p:sldId id="342" r:id="rId28"/>
    <p:sldId id="349" r:id="rId29"/>
    <p:sldId id="347" r:id="rId30"/>
    <p:sldId id="2514" r:id="rId31"/>
    <p:sldId id="351" r:id="rId32"/>
    <p:sldId id="345" r:id="rId33"/>
    <p:sldId id="352" r:id="rId34"/>
    <p:sldId id="359" r:id="rId35"/>
    <p:sldId id="2522" r:id="rId36"/>
    <p:sldId id="357" r:id="rId37"/>
    <p:sldId id="2507" r:id="rId38"/>
    <p:sldId id="454" r:id="rId39"/>
    <p:sldId id="364" r:id="rId40"/>
    <p:sldId id="363" r:id="rId41"/>
    <p:sldId id="362" r:id="rId42"/>
    <p:sldId id="2509" r:id="rId43"/>
    <p:sldId id="2517" r:id="rId44"/>
    <p:sldId id="260" r:id="rId45"/>
    <p:sldId id="2546" r:id="rId46"/>
    <p:sldId id="2545" r:id="rId47"/>
    <p:sldId id="273" r:id="rId48"/>
    <p:sldId id="384" r:id="rId49"/>
    <p:sldId id="380" r:id="rId50"/>
    <p:sldId id="379" r:id="rId51"/>
    <p:sldId id="2513" r:id="rId52"/>
    <p:sldId id="383" r:id="rId53"/>
    <p:sldId id="382" r:id="rId54"/>
    <p:sldId id="381" r:id="rId55"/>
    <p:sldId id="369" r:id="rId56"/>
    <p:sldId id="375" r:id="rId57"/>
    <p:sldId id="373" r:id="rId58"/>
    <p:sldId id="371" r:id="rId59"/>
    <p:sldId id="272" r:id="rId60"/>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6809B52-1B73-3958-0B97-B469E5EAF1A5}" name="Desroches-Bouhand, Claude" initials="DC" userId="S::Claude.Desroches-Bouhand@caissedesdepots.fr::c3856131-c85f-4878-b564-befc96691758" providerId="AD"/>
  <p188:author id="{56D7A0A6-0467-EB46-7CA9-45604730A737}" name="Cathelin, Melanie" initials="CM" userId="S::Melanie.Cathelin@caissedesdepots.fr::b5e2834f-c649-4d49-8959-895282027dc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B3D1"/>
    <a:srgbClr val="BBCEE5"/>
    <a:srgbClr val="B8CF8B"/>
    <a:srgbClr val="D9E5C1"/>
    <a:srgbClr val="A8C46F"/>
    <a:srgbClr val="A1B4D2"/>
    <a:srgbClr val="B7CBE4"/>
    <a:srgbClr val="E5788D"/>
    <a:srgbClr val="00B1AC"/>
    <a:srgbClr val="73C8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64" d="100"/>
          <a:sy n="64" d="100"/>
        </p:scale>
        <p:origin x="101" y="408"/>
      </p:cViewPr>
      <p:guideLst>
        <p:guide pos="3840"/>
        <p:guide orient="horz" pos="216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p:scale>
          <a:sx n="1" d="2"/>
          <a:sy n="1" d="2"/>
        </p:scale>
        <p:origin x="2898" y="3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8/10/relationships/authors" Targe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9EAE91-98B3-4FEB-AD24-B093D4F9456C}" type="doc">
      <dgm:prSet loTypeId="urn:microsoft.com/office/officeart/2005/8/layout/vList2" loCatId="list" qsTypeId="urn:microsoft.com/office/officeart/2005/8/quickstyle/simple3" qsCatId="simple" csTypeId="urn:microsoft.com/office/officeart/2005/8/colors/accent6_2" csCatId="accent6" phldr="1"/>
      <dgm:spPr/>
      <dgm:t>
        <a:bodyPr/>
        <a:lstStyle/>
        <a:p>
          <a:endParaRPr lang="fr-FR"/>
        </a:p>
      </dgm:t>
    </dgm:pt>
    <dgm:pt modelId="{8461DA2A-3028-42AD-93BA-513BD8E89D3E}">
      <dgm:prSet custT="1">
        <dgm:style>
          <a:lnRef idx="0">
            <a:scrgbClr r="0" g="0" b="0"/>
          </a:lnRef>
          <a:fillRef idx="0">
            <a:scrgbClr r="0" g="0" b="0"/>
          </a:fillRef>
          <a:effectRef idx="0">
            <a:scrgbClr r="0" g="0" b="0"/>
          </a:effectRef>
          <a:fontRef idx="minor">
            <a:schemeClr val="dk1"/>
          </a:fontRef>
        </dgm:style>
      </dgm:prSet>
      <dgm:spPr>
        <a:xfrm>
          <a:off x="0" y="0"/>
          <a:ext cx="8064796" cy="1860300"/>
        </a:xfrm>
        <a:prstGeom prst="roundRect">
          <a:avLst/>
        </a:prstGeom>
        <a:solidFill>
          <a:srgbClr val="BBCEE5"/>
        </a:solidFill>
        <a:ln>
          <a:noFill/>
        </a:ln>
      </dgm:spPr>
      <dgm:t>
        <a:bodyPr/>
        <a:lstStyle/>
        <a:p>
          <a:pPr algn="l">
            <a:buNone/>
          </a:pPr>
          <a:r>
            <a:rPr lang="fr-FR" sz="2000" b="0" kern="1200" dirty="0">
              <a:solidFill>
                <a:srgbClr val="1F497D"/>
              </a:solidFill>
              <a:effectLst/>
              <a:latin typeface="Calibri"/>
              <a:ea typeface="+mn-ea"/>
              <a:cs typeface="Calibri"/>
            </a:rPr>
            <a:t>Le nombre de trimestres nécessaire pour obtenir une pension à taux plein (ainsi que le taux maximal de pension) n’est plus fixé en fonction du 60</a:t>
          </a:r>
          <a:r>
            <a:rPr lang="fr-FR" sz="2000" b="0" kern="1200" baseline="30000" dirty="0">
              <a:solidFill>
                <a:srgbClr val="1F497D"/>
              </a:solidFill>
              <a:effectLst/>
              <a:latin typeface="Calibri"/>
              <a:ea typeface="+mn-ea"/>
              <a:cs typeface="Calibri"/>
            </a:rPr>
            <a:t>ème</a:t>
          </a:r>
          <a:r>
            <a:rPr lang="fr-FR" sz="2000" b="0" kern="1200" dirty="0">
              <a:solidFill>
                <a:srgbClr val="1F497D"/>
              </a:solidFill>
              <a:effectLst/>
              <a:latin typeface="Calibri"/>
              <a:ea typeface="+mn-ea"/>
              <a:cs typeface="Calibri"/>
            </a:rPr>
            <a:t> anniversaire de l’agent (ou de l'année de l'ouverture du droit si le droit est ouvert avant 60 ans).</a:t>
          </a:r>
        </a:p>
        <a:p>
          <a:pPr algn="ctr">
            <a:buNone/>
          </a:pPr>
          <a:r>
            <a:rPr lang="fr-FR" sz="2000" b="1" kern="1200" dirty="0">
              <a:solidFill>
                <a:srgbClr val="FF0000"/>
              </a:solidFill>
              <a:effectLst/>
              <a:latin typeface="Calibri"/>
              <a:ea typeface="+mn-ea"/>
              <a:cs typeface="Calibri"/>
            </a:rPr>
            <a:t>Désormais, il est défini en fonction de la génération de l’agent.</a:t>
          </a:r>
        </a:p>
      </dgm:t>
    </dgm:pt>
    <dgm:pt modelId="{B0FAF495-2ABE-4D9C-97E9-DEC762FAD2C1}" type="parTrans" cxnId="{4A8E3FD1-72E3-4321-AE42-7B00E7B841DE}">
      <dgm:prSet/>
      <dgm:spPr/>
      <dgm:t>
        <a:bodyPr/>
        <a:lstStyle/>
        <a:p>
          <a:endParaRPr lang="fr-FR"/>
        </a:p>
      </dgm:t>
    </dgm:pt>
    <dgm:pt modelId="{8FFA2DDC-F5CB-4579-9A70-85071DD2E9DC}" type="sibTrans" cxnId="{4A8E3FD1-72E3-4321-AE42-7B00E7B841DE}">
      <dgm:prSet/>
      <dgm:spPr/>
      <dgm:t>
        <a:bodyPr/>
        <a:lstStyle/>
        <a:p>
          <a:endParaRPr lang="fr-FR"/>
        </a:p>
      </dgm:t>
    </dgm:pt>
    <dgm:pt modelId="{CA2B19B7-C985-4C38-A890-44844E836F71}">
      <dgm:prSet custT="1">
        <dgm:style>
          <a:lnRef idx="0">
            <a:scrgbClr r="0" g="0" b="0"/>
          </a:lnRef>
          <a:fillRef idx="0">
            <a:scrgbClr r="0" g="0" b="0"/>
          </a:fillRef>
          <a:effectRef idx="0">
            <a:scrgbClr r="0" g="0" b="0"/>
          </a:effectRef>
          <a:fontRef idx="minor">
            <a:schemeClr val="dk1"/>
          </a:fontRef>
        </dgm:style>
      </dgm:prSet>
      <dgm:spPr>
        <a:xfrm>
          <a:off x="0" y="1979179"/>
          <a:ext cx="8064796" cy="1860300"/>
        </a:xfrm>
        <a:prstGeom prst="roundRect">
          <a:avLst/>
        </a:prstGeom>
        <a:solidFill>
          <a:srgbClr val="A8C46F"/>
        </a:solidFill>
        <a:ln>
          <a:noFill/>
        </a:ln>
      </dgm:spPr>
      <dgm:t>
        <a:bodyPr/>
        <a:lstStyle/>
        <a:p>
          <a:pPr>
            <a:buNone/>
          </a:pPr>
          <a:r>
            <a:rPr lang="fr-FR" sz="2000" b="1" i="0" dirty="0">
              <a:solidFill>
                <a:srgbClr val="FF0000"/>
              </a:solidFill>
              <a:latin typeface="Calibri"/>
              <a:ea typeface="+mn-ea"/>
              <a:cs typeface="+mn-cs"/>
            </a:rPr>
            <a:t>Accélération du relèvement de la durée d’assurance </a:t>
          </a:r>
          <a:r>
            <a:rPr lang="fr-FR" sz="2000" i="0" dirty="0">
              <a:solidFill>
                <a:srgbClr val="1F497D"/>
              </a:solidFill>
              <a:latin typeface="Calibri"/>
              <a:ea typeface="+mn-ea"/>
              <a:cs typeface="+mn-cs"/>
            </a:rPr>
            <a:t>nécessaire pour bénéficier du taux maximal de pension et d’une pension à taux plein tous régimes confondus</a:t>
          </a:r>
          <a:endParaRPr lang="fr-FR" sz="2000" dirty="0">
            <a:solidFill>
              <a:srgbClr val="1F497D"/>
            </a:solidFill>
            <a:latin typeface="Calibri"/>
            <a:ea typeface="+mn-ea"/>
            <a:cs typeface="+mn-cs"/>
          </a:endParaRPr>
        </a:p>
      </dgm:t>
    </dgm:pt>
    <dgm:pt modelId="{533D97E0-0F36-44DA-A924-5EE4E2E0DEDE}" type="parTrans" cxnId="{A02DE1AE-A92B-4E89-B13C-316F55278CB1}">
      <dgm:prSet/>
      <dgm:spPr/>
      <dgm:t>
        <a:bodyPr/>
        <a:lstStyle/>
        <a:p>
          <a:endParaRPr lang="fr-FR"/>
        </a:p>
      </dgm:t>
    </dgm:pt>
    <dgm:pt modelId="{CAD1AF28-6F35-4254-B331-AF07C19B5B62}" type="sibTrans" cxnId="{A02DE1AE-A92B-4E89-B13C-316F55278CB1}">
      <dgm:prSet/>
      <dgm:spPr/>
      <dgm:t>
        <a:bodyPr/>
        <a:lstStyle/>
        <a:p>
          <a:endParaRPr lang="fr-FR"/>
        </a:p>
      </dgm:t>
    </dgm:pt>
    <dgm:pt modelId="{307F21F4-501C-4ED3-B2F2-8FAA6A14FB69}" type="pres">
      <dgm:prSet presAssocID="{3D9EAE91-98B3-4FEB-AD24-B093D4F9456C}" presName="linear" presStyleCnt="0">
        <dgm:presLayoutVars>
          <dgm:animLvl val="lvl"/>
          <dgm:resizeHandles val="exact"/>
        </dgm:presLayoutVars>
      </dgm:prSet>
      <dgm:spPr/>
    </dgm:pt>
    <dgm:pt modelId="{0373FC20-D345-4444-B2E8-6CCBC9F0B4D7}" type="pres">
      <dgm:prSet presAssocID="{8461DA2A-3028-42AD-93BA-513BD8E89D3E}" presName="parentText" presStyleLbl="node1" presStyleIdx="0" presStyleCnt="2" custLinFactY="-26975" custLinFactNeighborY="-100000">
        <dgm:presLayoutVars>
          <dgm:chMax val="0"/>
          <dgm:bulletEnabled val="1"/>
        </dgm:presLayoutVars>
      </dgm:prSet>
      <dgm:spPr/>
    </dgm:pt>
    <dgm:pt modelId="{7E7AFA77-8334-46D5-BD76-5D6741CE972F}" type="pres">
      <dgm:prSet presAssocID="{8FFA2DDC-F5CB-4579-9A70-85071DD2E9DC}" presName="spacer" presStyleCnt="0"/>
      <dgm:spPr/>
    </dgm:pt>
    <dgm:pt modelId="{924FBC52-D6E6-4F24-AAD8-4AB8C885E9FE}" type="pres">
      <dgm:prSet presAssocID="{CA2B19B7-C985-4C38-A890-44844E836F71}" presName="parentText" presStyleLbl="node1" presStyleIdx="1" presStyleCnt="2" custLinFactNeighborX="354" custLinFactNeighborY="-23613">
        <dgm:presLayoutVars>
          <dgm:chMax val="0"/>
          <dgm:bulletEnabled val="1"/>
        </dgm:presLayoutVars>
      </dgm:prSet>
      <dgm:spPr/>
    </dgm:pt>
  </dgm:ptLst>
  <dgm:cxnLst>
    <dgm:cxn modelId="{244D0A04-9BE6-456F-A035-D2F99048B7E6}" type="presOf" srcId="{8461DA2A-3028-42AD-93BA-513BD8E89D3E}" destId="{0373FC20-D345-4444-B2E8-6CCBC9F0B4D7}" srcOrd="0" destOrd="0" presId="urn:microsoft.com/office/officeart/2005/8/layout/vList2"/>
    <dgm:cxn modelId="{FA8FAFA3-6AC4-4CBF-9862-32AFF0CCA560}" type="presOf" srcId="{3D9EAE91-98B3-4FEB-AD24-B093D4F9456C}" destId="{307F21F4-501C-4ED3-B2F2-8FAA6A14FB69}" srcOrd="0" destOrd="0" presId="urn:microsoft.com/office/officeart/2005/8/layout/vList2"/>
    <dgm:cxn modelId="{A02DE1AE-A92B-4E89-B13C-316F55278CB1}" srcId="{3D9EAE91-98B3-4FEB-AD24-B093D4F9456C}" destId="{CA2B19B7-C985-4C38-A890-44844E836F71}" srcOrd="1" destOrd="0" parTransId="{533D97E0-0F36-44DA-A924-5EE4E2E0DEDE}" sibTransId="{CAD1AF28-6F35-4254-B331-AF07C19B5B62}"/>
    <dgm:cxn modelId="{BF6EFCB4-361A-40D2-97FA-7DE10E21BFDE}" type="presOf" srcId="{CA2B19B7-C985-4C38-A890-44844E836F71}" destId="{924FBC52-D6E6-4F24-AAD8-4AB8C885E9FE}" srcOrd="0" destOrd="0" presId="urn:microsoft.com/office/officeart/2005/8/layout/vList2"/>
    <dgm:cxn modelId="{4A8E3FD1-72E3-4321-AE42-7B00E7B841DE}" srcId="{3D9EAE91-98B3-4FEB-AD24-B093D4F9456C}" destId="{8461DA2A-3028-42AD-93BA-513BD8E89D3E}" srcOrd="0" destOrd="0" parTransId="{B0FAF495-2ABE-4D9C-97E9-DEC762FAD2C1}" sibTransId="{8FFA2DDC-F5CB-4579-9A70-85071DD2E9DC}"/>
    <dgm:cxn modelId="{CE75D07A-2D8A-4B64-84C5-32A9DFD157BB}" type="presParOf" srcId="{307F21F4-501C-4ED3-B2F2-8FAA6A14FB69}" destId="{0373FC20-D345-4444-B2E8-6CCBC9F0B4D7}" srcOrd="0" destOrd="0" presId="urn:microsoft.com/office/officeart/2005/8/layout/vList2"/>
    <dgm:cxn modelId="{E64EB8A0-6127-4FEC-9A9B-12157F329423}" type="presParOf" srcId="{307F21F4-501C-4ED3-B2F2-8FAA6A14FB69}" destId="{7E7AFA77-8334-46D5-BD76-5D6741CE972F}" srcOrd="1" destOrd="0" presId="urn:microsoft.com/office/officeart/2005/8/layout/vList2"/>
    <dgm:cxn modelId="{F3165FDC-088F-43A2-912A-F03AC5A0589E}" type="presParOf" srcId="{307F21F4-501C-4ED3-B2F2-8FAA6A14FB69}" destId="{924FBC52-D6E6-4F24-AAD8-4AB8C885E9FE}"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B563E19-C292-4DFB-8356-C7C4212ACDB0}"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fr-FR"/>
        </a:p>
      </dgm:t>
    </dgm:pt>
    <dgm:pt modelId="{0081ECF6-817F-4B4A-9A69-5CF34B56B970}">
      <dgm:prSet custT="1"/>
      <dgm:spPr>
        <a:solidFill>
          <a:srgbClr val="D9E5C1"/>
        </a:solidFill>
      </dgm:spPr>
      <dgm:t>
        <a:bodyPr/>
        <a:lstStyle/>
        <a:p>
          <a:r>
            <a:rPr lang="fr-FR" sz="2000" i="0" dirty="0">
              <a:solidFill>
                <a:srgbClr val="002060"/>
              </a:solidFill>
            </a:rPr>
            <a:t>Suppression de la condition de durée d’assurance </a:t>
          </a:r>
        </a:p>
        <a:p>
          <a:r>
            <a:rPr lang="fr-FR" sz="2000" i="0" dirty="0">
              <a:solidFill>
                <a:srgbClr val="002060"/>
              </a:solidFill>
            </a:rPr>
            <a:t>Seule la condition de durée d’assurance cotisée demeure </a:t>
          </a:r>
        </a:p>
      </dgm:t>
    </dgm:pt>
    <dgm:pt modelId="{3A0FB282-8E66-4101-91AF-2239CA615651}" type="parTrans" cxnId="{EA9771EA-2E9E-4D8E-B4D9-3165ED34E603}">
      <dgm:prSet/>
      <dgm:spPr/>
      <dgm:t>
        <a:bodyPr/>
        <a:lstStyle/>
        <a:p>
          <a:endParaRPr lang="fr-FR"/>
        </a:p>
      </dgm:t>
    </dgm:pt>
    <dgm:pt modelId="{FE44CB2B-2B77-4C67-9EC3-51716FF99CE1}" type="sibTrans" cxnId="{EA9771EA-2E9E-4D8E-B4D9-3165ED34E603}">
      <dgm:prSet/>
      <dgm:spPr/>
      <dgm:t>
        <a:bodyPr/>
        <a:lstStyle/>
        <a:p>
          <a:endParaRPr lang="fr-FR"/>
        </a:p>
      </dgm:t>
    </dgm:pt>
    <dgm:pt modelId="{1F8D5BAC-A3F8-4809-A8CC-E763A0ED84E7}">
      <dgm:prSet custT="1"/>
      <dgm:spPr>
        <a:solidFill>
          <a:srgbClr val="B7CBE4"/>
        </a:solidFill>
      </dgm:spPr>
      <dgm:t>
        <a:bodyPr/>
        <a:lstStyle/>
        <a:p>
          <a:r>
            <a:rPr lang="fr-FR" sz="2000" i="0" dirty="0">
              <a:solidFill>
                <a:srgbClr val="002060"/>
              </a:solidFill>
            </a:rPr>
            <a:t>Abaissement du taux d’incapacité permanente de 80 à 50% nécessaire pour saisir la commission placée auprès de la CNAV afin de valider rétroactivement des périodes de handicap (30% maximum de la durée d’assurance cotisée FH non justifiée)</a:t>
          </a:r>
        </a:p>
      </dgm:t>
    </dgm:pt>
    <dgm:pt modelId="{594ECCD8-9CB0-41DA-BB53-05452D37C3BA}" type="parTrans" cxnId="{2C5E4FAB-5B43-4FCA-AAE5-39B0A67FB702}">
      <dgm:prSet/>
      <dgm:spPr/>
      <dgm:t>
        <a:bodyPr/>
        <a:lstStyle/>
        <a:p>
          <a:endParaRPr lang="fr-FR"/>
        </a:p>
      </dgm:t>
    </dgm:pt>
    <dgm:pt modelId="{CA7B5B14-A8FD-4CC5-A76A-50E7C6D34D58}" type="sibTrans" cxnId="{2C5E4FAB-5B43-4FCA-AAE5-39B0A67FB702}">
      <dgm:prSet/>
      <dgm:spPr/>
      <dgm:t>
        <a:bodyPr/>
        <a:lstStyle/>
        <a:p>
          <a:endParaRPr lang="fr-FR"/>
        </a:p>
      </dgm:t>
    </dgm:pt>
    <dgm:pt modelId="{A4840F22-E590-41FB-AE10-D894DBF7ED33}">
      <dgm:prSet custT="1"/>
      <dgm:spPr>
        <a:solidFill>
          <a:srgbClr val="A8C46F"/>
        </a:solidFill>
      </dgm:spPr>
      <dgm:t>
        <a:bodyPr/>
        <a:lstStyle/>
        <a:p>
          <a:r>
            <a:rPr lang="fr-FR" sz="2000" i="0" dirty="0">
              <a:solidFill>
                <a:srgbClr val="002060"/>
              </a:solidFill>
            </a:rPr>
            <a:t>Maintien de la possibilité de départ à partir de 55 ans</a:t>
          </a:r>
        </a:p>
      </dgm:t>
    </dgm:pt>
    <dgm:pt modelId="{1587E435-1F6D-425D-A1F8-FAF20693136B}" type="parTrans" cxnId="{8F68F12F-0F3B-463A-AC3B-8DCC3246150D}">
      <dgm:prSet/>
      <dgm:spPr/>
      <dgm:t>
        <a:bodyPr/>
        <a:lstStyle/>
        <a:p>
          <a:endParaRPr lang="fr-FR"/>
        </a:p>
      </dgm:t>
    </dgm:pt>
    <dgm:pt modelId="{15BF473C-D469-4406-997C-B78214999D6B}" type="sibTrans" cxnId="{8F68F12F-0F3B-463A-AC3B-8DCC3246150D}">
      <dgm:prSet/>
      <dgm:spPr/>
      <dgm:t>
        <a:bodyPr/>
        <a:lstStyle/>
        <a:p>
          <a:endParaRPr lang="fr-FR"/>
        </a:p>
      </dgm:t>
    </dgm:pt>
    <dgm:pt modelId="{1D666940-8A32-4BA9-9EAA-B0EE55C73C7A}" type="pres">
      <dgm:prSet presAssocID="{3B563E19-C292-4DFB-8356-C7C4212ACDB0}" presName="linear" presStyleCnt="0">
        <dgm:presLayoutVars>
          <dgm:animLvl val="lvl"/>
          <dgm:resizeHandles val="exact"/>
        </dgm:presLayoutVars>
      </dgm:prSet>
      <dgm:spPr/>
    </dgm:pt>
    <dgm:pt modelId="{513F741F-E57D-44A0-89D1-8A270EEA59EF}" type="pres">
      <dgm:prSet presAssocID="{A4840F22-E590-41FB-AE10-D894DBF7ED33}" presName="parentText" presStyleLbl="node1" presStyleIdx="0" presStyleCnt="3" custScaleY="99556">
        <dgm:presLayoutVars>
          <dgm:chMax val="0"/>
          <dgm:bulletEnabled val="1"/>
        </dgm:presLayoutVars>
      </dgm:prSet>
      <dgm:spPr/>
    </dgm:pt>
    <dgm:pt modelId="{51D6B982-2D9B-4A9B-9B7A-137B41AF446C}" type="pres">
      <dgm:prSet presAssocID="{15BF473C-D469-4406-997C-B78214999D6B}" presName="spacer" presStyleCnt="0"/>
      <dgm:spPr/>
    </dgm:pt>
    <dgm:pt modelId="{AF805712-B126-4DE8-A74F-EC3FF1EFD96C}" type="pres">
      <dgm:prSet presAssocID="{0081ECF6-817F-4B4A-9A69-5CF34B56B970}" presName="parentText" presStyleLbl="node1" presStyleIdx="1" presStyleCnt="3" custScaleY="98113" custLinFactNeighborY="-35233">
        <dgm:presLayoutVars>
          <dgm:chMax val="0"/>
          <dgm:bulletEnabled val="1"/>
        </dgm:presLayoutVars>
      </dgm:prSet>
      <dgm:spPr/>
    </dgm:pt>
    <dgm:pt modelId="{EF03DC77-38D9-460A-9F81-7B7FF0D59888}" type="pres">
      <dgm:prSet presAssocID="{FE44CB2B-2B77-4C67-9EC3-51716FF99CE1}" presName="spacer" presStyleCnt="0"/>
      <dgm:spPr/>
    </dgm:pt>
    <dgm:pt modelId="{8BBE7A49-197A-4812-B498-9010ADC0F4F0}" type="pres">
      <dgm:prSet presAssocID="{1F8D5BAC-A3F8-4809-A8CC-E763A0ED84E7}" presName="parentText" presStyleLbl="node1" presStyleIdx="2" presStyleCnt="3" custScaleY="105719" custLinFactNeighborY="-54757">
        <dgm:presLayoutVars>
          <dgm:chMax val="0"/>
          <dgm:bulletEnabled val="1"/>
        </dgm:presLayoutVars>
      </dgm:prSet>
      <dgm:spPr/>
    </dgm:pt>
  </dgm:ptLst>
  <dgm:cxnLst>
    <dgm:cxn modelId="{C591090C-4F23-4E1F-BFD8-9E5E914D8595}" type="presOf" srcId="{0081ECF6-817F-4B4A-9A69-5CF34B56B970}" destId="{AF805712-B126-4DE8-A74F-EC3FF1EFD96C}" srcOrd="0" destOrd="0" presId="urn:microsoft.com/office/officeart/2005/8/layout/vList2"/>
    <dgm:cxn modelId="{8F68F12F-0F3B-463A-AC3B-8DCC3246150D}" srcId="{3B563E19-C292-4DFB-8356-C7C4212ACDB0}" destId="{A4840F22-E590-41FB-AE10-D894DBF7ED33}" srcOrd="0" destOrd="0" parTransId="{1587E435-1F6D-425D-A1F8-FAF20693136B}" sibTransId="{15BF473C-D469-4406-997C-B78214999D6B}"/>
    <dgm:cxn modelId="{9E9C5A6F-9365-4D37-87F8-CFD9F822667C}" type="presOf" srcId="{3B563E19-C292-4DFB-8356-C7C4212ACDB0}" destId="{1D666940-8A32-4BA9-9EAA-B0EE55C73C7A}" srcOrd="0" destOrd="0" presId="urn:microsoft.com/office/officeart/2005/8/layout/vList2"/>
    <dgm:cxn modelId="{2C5E4FAB-5B43-4FCA-AAE5-39B0A67FB702}" srcId="{3B563E19-C292-4DFB-8356-C7C4212ACDB0}" destId="{1F8D5BAC-A3F8-4809-A8CC-E763A0ED84E7}" srcOrd="2" destOrd="0" parTransId="{594ECCD8-9CB0-41DA-BB53-05452D37C3BA}" sibTransId="{CA7B5B14-A8FD-4CC5-A76A-50E7C6D34D58}"/>
    <dgm:cxn modelId="{08643FB9-FC38-41CE-AB11-182C84AF01B8}" type="presOf" srcId="{A4840F22-E590-41FB-AE10-D894DBF7ED33}" destId="{513F741F-E57D-44A0-89D1-8A270EEA59EF}" srcOrd="0" destOrd="0" presId="urn:microsoft.com/office/officeart/2005/8/layout/vList2"/>
    <dgm:cxn modelId="{A0502DD4-DB69-4333-8927-9E0B86726991}" type="presOf" srcId="{1F8D5BAC-A3F8-4809-A8CC-E763A0ED84E7}" destId="{8BBE7A49-197A-4812-B498-9010ADC0F4F0}" srcOrd="0" destOrd="0" presId="urn:microsoft.com/office/officeart/2005/8/layout/vList2"/>
    <dgm:cxn modelId="{EA9771EA-2E9E-4D8E-B4D9-3165ED34E603}" srcId="{3B563E19-C292-4DFB-8356-C7C4212ACDB0}" destId="{0081ECF6-817F-4B4A-9A69-5CF34B56B970}" srcOrd="1" destOrd="0" parTransId="{3A0FB282-8E66-4101-91AF-2239CA615651}" sibTransId="{FE44CB2B-2B77-4C67-9EC3-51716FF99CE1}"/>
    <dgm:cxn modelId="{6ABBD1DA-899C-4799-AAE6-E45E025659B2}" type="presParOf" srcId="{1D666940-8A32-4BA9-9EAA-B0EE55C73C7A}" destId="{513F741F-E57D-44A0-89D1-8A270EEA59EF}" srcOrd="0" destOrd="0" presId="urn:microsoft.com/office/officeart/2005/8/layout/vList2"/>
    <dgm:cxn modelId="{06D28680-1C48-43E4-8FBF-1BDF1ECF51F0}" type="presParOf" srcId="{1D666940-8A32-4BA9-9EAA-B0EE55C73C7A}" destId="{51D6B982-2D9B-4A9B-9B7A-137B41AF446C}" srcOrd="1" destOrd="0" presId="urn:microsoft.com/office/officeart/2005/8/layout/vList2"/>
    <dgm:cxn modelId="{757BDECE-BDD3-4DA5-B8E1-BF49F44E6948}" type="presParOf" srcId="{1D666940-8A32-4BA9-9EAA-B0EE55C73C7A}" destId="{AF805712-B126-4DE8-A74F-EC3FF1EFD96C}" srcOrd="2" destOrd="0" presId="urn:microsoft.com/office/officeart/2005/8/layout/vList2"/>
    <dgm:cxn modelId="{20DA8F31-BF78-4EEB-8108-0303A21455FF}" type="presParOf" srcId="{1D666940-8A32-4BA9-9EAA-B0EE55C73C7A}" destId="{EF03DC77-38D9-460A-9F81-7B7FF0D59888}" srcOrd="3" destOrd="0" presId="urn:microsoft.com/office/officeart/2005/8/layout/vList2"/>
    <dgm:cxn modelId="{A5F84EF3-CC88-4AAA-A6A9-397931D368BC}" type="presParOf" srcId="{1D666940-8A32-4BA9-9EAA-B0EE55C73C7A}" destId="{8BBE7A49-197A-4812-B498-9010ADC0F4F0}"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50592A1-CDDB-46C9-AC30-9164AEDBECF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AE26C3E4-D439-456A-8E51-C9D551D86D84}">
      <dgm:prSet custT="1"/>
      <dgm:spPr>
        <a:solidFill>
          <a:srgbClr val="A8C46F"/>
        </a:solidFill>
      </dgm:spPr>
      <dgm:t>
        <a:bodyPr/>
        <a:lstStyle/>
        <a:p>
          <a:pPr marL="0" lvl="0" algn="ctr" defTabSz="889000">
            <a:lnSpc>
              <a:spcPct val="90000"/>
            </a:lnSpc>
            <a:spcBef>
              <a:spcPct val="0"/>
            </a:spcBef>
            <a:spcAft>
              <a:spcPct val="35000"/>
            </a:spcAft>
            <a:buNone/>
          </a:pPr>
          <a:r>
            <a:rPr lang="fr-FR" sz="2000" b="1" i="0" dirty="0"/>
            <a:t>Conditions</a:t>
          </a:r>
          <a:endParaRPr lang="fr-FR" sz="2000" dirty="0"/>
        </a:p>
      </dgm:t>
    </dgm:pt>
    <dgm:pt modelId="{7FD76B3C-20A9-4972-8A27-CA92B8595F9F}" type="parTrans" cxnId="{EAE14196-24EB-485E-A7B9-2252AD6AFE28}">
      <dgm:prSet/>
      <dgm:spPr/>
      <dgm:t>
        <a:bodyPr/>
        <a:lstStyle/>
        <a:p>
          <a:endParaRPr lang="fr-FR"/>
        </a:p>
      </dgm:t>
    </dgm:pt>
    <dgm:pt modelId="{3D65972D-22B0-4539-ACCC-B19FA89F286A}" type="sibTrans" cxnId="{EAE14196-24EB-485E-A7B9-2252AD6AFE28}">
      <dgm:prSet/>
      <dgm:spPr/>
      <dgm:t>
        <a:bodyPr/>
        <a:lstStyle/>
        <a:p>
          <a:endParaRPr lang="fr-FR"/>
        </a:p>
      </dgm:t>
    </dgm:pt>
    <dgm:pt modelId="{562600C8-F3D8-4E91-9217-B6EA22BF76ED}">
      <dgm:prSet custT="1"/>
      <dgm:spPr>
        <a:solidFill>
          <a:srgbClr val="A8C46F"/>
        </a:solidFill>
      </dgm:spPr>
      <dgm:t>
        <a:bodyPr/>
        <a:lstStyle/>
        <a:p>
          <a:pPr marL="0" lvl="1" indent="0" algn="l" defTabSz="711200">
            <a:lnSpc>
              <a:spcPct val="90000"/>
            </a:lnSpc>
            <a:spcBef>
              <a:spcPct val="0"/>
            </a:spcBef>
            <a:spcAft>
              <a:spcPct val="15000"/>
            </a:spcAft>
            <a:buFont typeface="Wingdings" panose="05000000000000000000" pitchFamily="2" charset="2"/>
            <a:buChar char="q"/>
          </a:pPr>
          <a:r>
            <a:rPr lang="fr-FR" sz="1600" i="0" dirty="0">
              <a:solidFill>
                <a:schemeClr val="tx2"/>
              </a:solidFill>
            </a:rPr>
            <a:t>  </a:t>
          </a:r>
          <a:r>
            <a:rPr lang="fr-FR" sz="1600" i="0" dirty="0">
              <a:solidFill>
                <a:srgbClr val="002060"/>
              </a:solidFill>
            </a:rPr>
            <a:t>Octroyé sur autorisation. </a:t>
          </a:r>
          <a:endParaRPr lang="fr-FR" sz="1600" dirty="0">
            <a:solidFill>
              <a:srgbClr val="002060"/>
            </a:solidFill>
          </a:endParaRPr>
        </a:p>
      </dgm:t>
    </dgm:pt>
    <dgm:pt modelId="{479DF4B4-B4E6-44F3-84D4-8EC6C33B53E6}" type="parTrans" cxnId="{6997740B-DB5C-48CE-BAB6-0CEC294CD4B7}">
      <dgm:prSet/>
      <dgm:spPr/>
      <dgm:t>
        <a:bodyPr/>
        <a:lstStyle/>
        <a:p>
          <a:endParaRPr lang="fr-FR"/>
        </a:p>
      </dgm:t>
    </dgm:pt>
    <dgm:pt modelId="{B0B066F0-23BB-4417-A9C0-E7613C75A439}" type="sibTrans" cxnId="{6997740B-DB5C-48CE-BAB6-0CEC294CD4B7}">
      <dgm:prSet/>
      <dgm:spPr/>
      <dgm:t>
        <a:bodyPr/>
        <a:lstStyle/>
        <a:p>
          <a:endParaRPr lang="fr-FR"/>
        </a:p>
      </dgm:t>
    </dgm:pt>
    <dgm:pt modelId="{A90DD8AF-C526-408B-84C9-1AAE409FC02A}">
      <dgm:prSet custT="1"/>
      <dgm:spPr>
        <a:solidFill>
          <a:srgbClr val="A8C46F"/>
        </a:solidFill>
      </dgm:spPr>
      <dgm:t>
        <a:bodyPr/>
        <a:lstStyle/>
        <a:p>
          <a:pPr marL="265113" lvl="1" indent="-265113" algn="l" defTabSz="711200">
            <a:lnSpc>
              <a:spcPct val="90000"/>
            </a:lnSpc>
            <a:spcBef>
              <a:spcPct val="0"/>
            </a:spcBef>
            <a:spcAft>
              <a:spcPct val="15000"/>
            </a:spcAft>
            <a:buFont typeface="Wingdings" panose="05000000000000000000" pitchFamily="2" charset="2"/>
            <a:buChar char="q"/>
          </a:pPr>
          <a:r>
            <a:rPr lang="fr-FR" sz="1600" i="0" dirty="0">
              <a:solidFill>
                <a:srgbClr val="002060"/>
              </a:solidFill>
            </a:rPr>
            <a:t>L’ouvrier doit</a:t>
          </a:r>
          <a:r>
            <a:rPr lang="fr-FR" sz="1400" i="0" dirty="0">
              <a:solidFill>
                <a:srgbClr val="002060"/>
              </a:solidFill>
            </a:rPr>
            <a:t> </a:t>
          </a:r>
          <a:r>
            <a:rPr lang="fr-FR" sz="1600" i="0" dirty="0">
              <a:solidFill>
                <a:srgbClr val="002060"/>
              </a:solidFill>
            </a:rPr>
            <a:t>bénéficier d’une limite d’âge égale ou supérieure à 67 ans c’est-à-dire l’ouvrier ne doit pas avoir accompli 17 ans de services au titre des travaux insalubres </a:t>
          </a:r>
          <a:r>
            <a:rPr lang="fr-FR" sz="1200" i="1" dirty="0">
              <a:solidFill>
                <a:srgbClr val="002060"/>
              </a:solidFill>
            </a:rPr>
            <a:t>(Saisine des ministères en cours pour confirmation que les services actifs accomplis en tant que fonctionnaire ne doivent pas être pris en compte)</a:t>
          </a:r>
        </a:p>
      </dgm:t>
    </dgm:pt>
    <dgm:pt modelId="{5D57A07B-F9FD-4A2B-83BC-BF3D20CB9AA6}" type="parTrans" cxnId="{31DF8D0D-8125-4DDF-8D10-64B5E5E92DC8}">
      <dgm:prSet/>
      <dgm:spPr/>
      <dgm:t>
        <a:bodyPr/>
        <a:lstStyle/>
        <a:p>
          <a:endParaRPr lang="fr-FR"/>
        </a:p>
      </dgm:t>
    </dgm:pt>
    <dgm:pt modelId="{EDF550AA-0A3C-48BC-9396-D0A66418B196}" type="sibTrans" cxnId="{31DF8D0D-8125-4DDF-8D10-64B5E5E92DC8}">
      <dgm:prSet/>
      <dgm:spPr/>
      <dgm:t>
        <a:bodyPr/>
        <a:lstStyle/>
        <a:p>
          <a:endParaRPr lang="fr-FR"/>
        </a:p>
      </dgm:t>
    </dgm:pt>
    <dgm:pt modelId="{032A06D6-4ADC-4948-BE3B-A0F016B7EDAB}">
      <dgm:prSet custT="1"/>
      <dgm:spPr>
        <a:solidFill>
          <a:srgbClr val="A8C46F"/>
        </a:solidFill>
      </dgm:spPr>
      <dgm:t>
        <a:bodyPr/>
        <a:lstStyle/>
        <a:p>
          <a:pPr marL="265113" marR="0" lvl="0" indent="-265113" algn="l" defTabSz="914400" eaLnBrk="1" fontAlgn="auto" latinLnBrk="0" hangingPunct="1">
            <a:lnSpc>
              <a:spcPct val="100000"/>
            </a:lnSpc>
            <a:spcBef>
              <a:spcPts val="0"/>
            </a:spcBef>
            <a:spcAft>
              <a:spcPts val="0"/>
            </a:spcAft>
            <a:buClrTx/>
            <a:buSzTx/>
            <a:buFont typeface="Wingdings" panose="05000000000000000000" pitchFamily="2" charset="2"/>
            <a:buChar char="q"/>
            <a:tabLst/>
            <a:defRPr/>
          </a:pPr>
          <a:r>
            <a:rPr lang="fr-FR" sz="1600" i="0" dirty="0">
              <a:solidFill>
                <a:srgbClr val="002060"/>
              </a:solidFill>
            </a:rPr>
            <a:t>Cumul dans la limite des 70 ans de l’agent, possible avec :</a:t>
          </a:r>
          <a:endParaRPr lang="fr-FR" sz="1600" dirty="0">
            <a:solidFill>
              <a:srgbClr val="002060"/>
            </a:solidFill>
          </a:endParaRPr>
        </a:p>
      </dgm:t>
    </dgm:pt>
    <dgm:pt modelId="{DC7B7BDB-3583-4833-8011-11EA2DDA4370}" type="parTrans" cxnId="{694CA2EE-A314-4435-B087-6DD18FCA0AC9}">
      <dgm:prSet/>
      <dgm:spPr/>
      <dgm:t>
        <a:bodyPr/>
        <a:lstStyle/>
        <a:p>
          <a:endParaRPr lang="fr-FR"/>
        </a:p>
      </dgm:t>
    </dgm:pt>
    <dgm:pt modelId="{4E0DBE57-EEBE-4F60-AE28-5D2955E54F44}" type="sibTrans" cxnId="{694CA2EE-A314-4435-B087-6DD18FCA0AC9}">
      <dgm:prSet/>
      <dgm:spPr/>
      <dgm:t>
        <a:bodyPr/>
        <a:lstStyle/>
        <a:p>
          <a:endParaRPr lang="fr-FR"/>
        </a:p>
      </dgm:t>
    </dgm:pt>
    <dgm:pt modelId="{5891B195-5C04-4664-BA2D-72F07062561D}">
      <dgm:prSet custT="1"/>
      <dgm:spPr>
        <a:solidFill>
          <a:srgbClr val="A8C46F"/>
        </a:solidFill>
      </dgm:spPr>
      <dgm:t>
        <a:bodyPr/>
        <a:lstStyle/>
        <a:p>
          <a:pPr marL="444500" lvl="2" indent="-179388" algn="l" defTabSz="622300">
            <a:lnSpc>
              <a:spcPct val="90000"/>
            </a:lnSpc>
            <a:spcBef>
              <a:spcPct val="0"/>
            </a:spcBef>
            <a:spcAft>
              <a:spcPct val="15000"/>
            </a:spcAft>
          </a:pPr>
          <a:r>
            <a:rPr lang="fr-FR" sz="1400" i="0" dirty="0">
              <a:solidFill>
                <a:srgbClr val="002060"/>
              </a:solidFill>
            </a:rPr>
            <a:t>le recul de limite d’âge pour enfant à charge</a:t>
          </a:r>
          <a:endParaRPr lang="fr-FR" sz="1400" dirty="0">
            <a:solidFill>
              <a:srgbClr val="002060"/>
            </a:solidFill>
          </a:endParaRPr>
        </a:p>
      </dgm:t>
    </dgm:pt>
    <dgm:pt modelId="{EB9CFC9E-9F35-450E-8139-D3CBC0506536}" type="parTrans" cxnId="{3607DB10-DB2C-4B1A-A11A-DCCBDD990427}">
      <dgm:prSet/>
      <dgm:spPr/>
      <dgm:t>
        <a:bodyPr/>
        <a:lstStyle/>
        <a:p>
          <a:endParaRPr lang="fr-FR"/>
        </a:p>
      </dgm:t>
    </dgm:pt>
    <dgm:pt modelId="{08AD4101-FE89-492E-B4BC-A1D1BAFFD4C2}" type="sibTrans" cxnId="{3607DB10-DB2C-4B1A-A11A-DCCBDD990427}">
      <dgm:prSet/>
      <dgm:spPr/>
      <dgm:t>
        <a:bodyPr/>
        <a:lstStyle/>
        <a:p>
          <a:endParaRPr lang="fr-FR"/>
        </a:p>
      </dgm:t>
    </dgm:pt>
    <dgm:pt modelId="{5DCEDE72-615D-42EC-AD70-7A930AAAB999}">
      <dgm:prSet custT="1"/>
      <dgm:spPr>
        <a:solidFill>
          <a:srgbClr val="A8C46F"/>
        </a:solidFill>
      </dgm:spPr>
      <dgm:t>
        <a:bodyPr/>
        <a:lstStyle/>
        <a:p>
          <a:pPr marL="444500" lvl="2" indent="-179388" algn="l" defTabSz="622300">
            <a:lnSpc>
              <a:spcPct val="90000"/>
            </a:lnSpc>
            <a:spcBef>
              <a:spcPct val="0"/>
            </a:spcBef>
            <a:spcAft>
              <a:spcPct val="15000"/>
            </a:spcAft>
          </a:pPr>
          <a:r>
            <a:rPr lang="fr-FR" sz="1400" i="0" dirty="0">
              <a:solidFill>
                <a:srgbClr val="002060"/>
              </a:solidFill>
            </a:rPr>
            <a:t>le recul de limite d’âge parent 3 enfants vivants au 50ème anniversaire </a:t>
          </a:r>
          <a:endParaRPr lang="fr-FR" sz="1400" dirty="0">
            <a:solidFill>
              <a:srgbClr val="002060"/>
            </a:solidFill>
          </a:endParaRPr>
        </a:p>
      </dgm:t>
    </dgm:pt>
    <dgm:pt modelId="{45C87B14-0E14-45EC-B2A9-3461E466DDB6}" type="parTrans" cxnId="{CB3C7C34-B346-4AD5-8C22-7192CE813BE2}">
      <dgm:prSet/>
      <dgm:spPr/>
      <dgm:t>
        <a:bodyPr/>
        <a:lstStyle/>
        <a:p>
          <a:endParaRPr lang="fr-FR"/>
        </a:p>
      </dgm:t>
    </dgm:pt>
    <dgm:pt modelId="{4DCE3BC6-FA91-44FA-96FA-9765FB0F657D}" type="sibTrans" cxnId="{CB3C7C34-B346-4AD5-8C22-7192CE813BE2}">
      <dgm:prSet/>
      <dgm:spPr/>
      <dgm:t>
        <a:bodyPr/>
        <a:lstStyle/>
        <a:p>
          <a:endParaRPr lang="fr-FR"/>
        </a:p>
      </dgm:t>
    </dgm:pt>
    <dgm:pt modelId="{8986055F-FAB3-44E0-9256-B1584F16E281}">
      <dgm:prSet custT="1"/>
      <dgm:spPr>
        <a:solidFill>
          <a:srgbClr val="A8C46F"/>
        </a:solidFill>
      </dgm:spPr>
      <dgm:t>
        <a:bodyPr/>
        <a:lstStyle/>
        <a:p>
          <a:pPr marL="444500" lvl="2" indent="-179388" algn="l" defTabSz="622300">
            <a:lnSpc>
              <a:spcPct val="90000"/>
            </a:lnSpc>
            <a:spcBef>
              <a:spcPct val="0"/>
            </a:spcBef>
            <a:spcAft>
              <a:spcPct val="15000"/>
            </a:spcAft>
          </a:pPr>
          <a:r>
            <a:rPr lang="fr-FR" sz="1400" i="0" dirty="0">
              <a:solidFill>
                <a:srgbClr val="002060"/>
              </a:solidFill>
            </a:rPr>
            <a:t>le recul de limite d’âge pour enfants morts pour la France </a:t>
          </a:r>
          <a:endParaRPr lang="fr-FR" sz="1400" dirty="0">
            <a:solidFill>
              <a:srgbClr val="002060"/>
            </a:solidFill>
          </a:endParaRPr>
        </a:p>
      </dgm:t>
    </dgm:pt>
    <dgm:pt modelId="{EDB7E5A3-8CA9-4B5D-8523-42DA57B006DC}" type="parTrans" cxnId="{DF530B97-A5FE-40F6-ACA5-84E9823C12B4}">
      <dgm:prSet/>
      <dgm:spPr/>
      <dgm:t>
        <a:bodyPr/>
        <a:lstStyle/>
        <a:p>
          <a:endParaRPr lang="fr-FR"/>
        </a:p>
      </dgm:t>
    </dgm:pt>
    <dgm:pt modelId="{0D5661BF-26B7-4E00-BF0B-33AC09619BCA}" type="sibTrans" cxnId="{DF530B97-A5FE-40F6-ACA5-84E9823C12B4}">
      <dgm:prSet/>
      <dgm:spPr/>
      <dgm:t>
        <a:bodyPr/>
        <a:lstStyle/>
        <a:p>
          <a:endParaRPr lang="fr-FR"/>
        </a:p>
      </dgm:t>
    </dgm:pt>
    <dgm:pt modelId="{893230A1-975B-4A76-9D2B-0079F2976E52}">
      <dgm:prSet custT="1"/>
      <dgm:spPr>
        <a:solidFill>
          <a:srgbClr val="A8C46F"/>
        </a:solidFill>
      </dgm:spPr>
      <dgm:t>
        <a:bodyPr/>
        <a:lstStyle/>
        <a:p>
          <a:pPr marL="444500" lvl="2" indent="-179388" algn="l" defTabSz="622300">
            <a:lnSpc>
              <a:spcPct val="90000"/>
            </a:lnSpc>
            <a:spcBef>
              <a:spcPct val="0"/>
            </a:spcBef>
            <a:spcAft>
              <a:spcPct val="15000"/>
            </a:spcAft>
          </a:pPr>
          <a:r>
            <a:rPr lang="fr-FR" sz="1400" i="0" dirty="0">
              <a:solidFill>
                <a:srgbClr val="002060"/>
              </a:solidFill>
            </a:rPr>
            <a:t>la prolongation d’activité pour carrière incomplète </a:t>
          </a:r>
          <a:endParaRPr lang="fr-FR" sz="1400" dirty="0">
            <a:solidFill>
              <a:srgbClr val="002060"/>
            </a:solidFill>
          </a:endParaRPr>
        </a:p>
      </dgm:t>
    </dgm:pt>
    <dgm:pt modelId="{68C53A72-00DB-4935-82A6-8F0078D0DEED}" type="parTrans" cxnId="{ACE8C750-C656-4ED2-9FAC-E5E6C3D63146}">
      <dgm:prSet/>
      <dgm:spPr/>
      <dgm:t>
        <a:bodyPr/>
        <a:lstStyle/>
        <a:p>
          <a:endParaRPr lang="fr-FR"/>
        </a:p>
      </dgm:t>
    </dgm:pt>
    <dgm:pt modelId="{5C136906-A12E-43D8-8098-0AEC5224002C}" type="sibTrans" cxnId="{ACE8C750-C656-4ED2-9FAC-E5E6C3D63146}">
      <dgm:prSet/>
      <dgm:spPr/>
      <dgm:t>
        <a:bodyPr/>
        <a:lstStyle/>
        <a:p>
          <a:endParaRPr lang="fr-FR"/>
        </a:p>
      </dgm:t>
    </dgm:pt>
    <dgm:pt modelId="{A6E77EE3-6C91-40BE-BD1F-44541E5873F0}">
      <dgm:prSet custT="1"/>
      <dgm:spPr>
        <a:solidFill>
          <a:srgbClr val="A8C46F"/>
        </a:solidFill>
      </dgm:spPr>
      <dgm:t>
        <a:bodyPr/>
        <a:lstStyle/>
        <a:p>
          <a:pPr marL="342900" lvl="2" indent="0" algn="l" defTabSz="711200">
            <a:lnSpc>
              <a:spcPct val="90000"/>
            </a:lnSpc>
            <a:spcBef>
              <a:spcPct val="0"/>
            </a:spcBef>
            <a:spcAft>
              <a:spcPct val="15000"/>
            </a:spcAft>
            <a:buFont typeface="Courier New" panose="02070309020205020404" pitchFamily="49" charset="0"/>
            <a:buNone/>
          </a:pPr>
          <a:endParaRPr lang="fr-FR" sz="1600" dirty="0">
            <a:solidFill>
              <a:srgbClr val="002060"/>
            </a:solidFill>
          </a:endParaRPr>
        </a:p>
      </dgm:t>
    </dgm:pt>
    <dgm:pt modelId="{47AE755F-9885-4D42-88E0-B55AAA184A20}" type="parTrans" cxnId="{AAD99CF7-C3F2-4829-A1C6-0E083B9E50A8}">
      <dgm:prSet/>
      <dgm:spPr/>
      <dgm:t>
        <a:bodyPr/>
        <a:lstStyle/>
        <a:p>
          <a:endParaRPr lang="fr-FR"/>
        </a:p>
      </dgm:t>
    </dgm:pt>
    <dgm:pt modelId="{AFF98045-0063-4DFE-86BF-2EB2885608CE}" type="sibTrans" cxnId="{AAD99CF7-C3F2-4829-A1C6-0E083B9E50A8}">
      <dgm:prSet/>
      <dgm:spPr/>
      <dgm:t>
        <a:bodyPr/>
        <a:lstStyle/>
        <a:p>
          <a:endParaRPr lang="fr-FR"/>
        </a:p>
      </dgm:t>
    </dgm:pt>
    <dgm:pt modelId="{07612DCD-AB72-4CCB-8813-1737C5701EF4}">
      <dgm:prSet custT="1"/>
      <dgm:spPr>
        <a:solidFill>
          <a:srgbClr val="BBCEE5"/>
        </a:solidFill>
      </dgm:spPr>
      <dgm:t>
        <a:bodyPr/>
        <a:lstStyle/>
        <a:p>
          <a:pPr algn="ctr">
            <a:buNone/>
          </a:pPr>
          <a:r>
            <a:rPr lang="fr-FR" sz="2000" b="1" i="0" dirty="0"/>
            <a:t>Modalités de prise en compte de la période dans la pension </a:t>
          </a:r>
        </a:p>
        <a:p>
          <a:pPr algn="l">
            <a:buNone/>
          </a:pPr>
          <a:endParaRPr lang="fr-FR" sz="2000" dirty="0"/>
        </a:p>
      </dgm:t>
    </dgm:pt>
    <dgm:pt modelId="{F7E062BF-EDA2-443D-9613-9EE03DE7C790}" type="parTrans" cxnId="{A64736DE-8FC7-4D76-AADB-9C0CD8968D2F}">
      <dgm:prSet/>
      <dgm:spPr/>
      <dgm:t>
        <a:bodyPr/>
        <a:lstStyle/>
        <a:p>
          <a:endParaRPr lang="fr-FR"/>
        </a:p>
      </dgm:t>
    </dgm:pt>
    <dgm:pt modelId="{3CFA4CC5-17C6-41C3-B0F2-3EAF0F52929D}" type="sibTrans" cxnId="{A64736DE-8FC7-4D76-AADB-9C0CD8968D2F}">
      <dgm:prSet/>
      <dgm:spPr/>
      <dgm:t>
        <a:bodyPr/>
        <a:lstStyle/>
        <a:p>
          <a:endParaRPr lang="fr-FR"/>
        </a:p>
      </dgm:t>
    </dgm:pt>
    <dgm:pt modelId="{38D0649C-1B71-40A6-AF46-2F535E6B7218}">
      <dgm:prSet custT="1"/>
      <dgm:spPr>
        <a:solidFill>
          <a:srgbClr val="BBCEE5"/>
        </a:solidFill>
      </dgm:spPr>
      <dgm:t>
        <a:bodyPr/>
        <a:lstStyle/>
        <a:p>
          <a:pPr algn="l">
            <a:buFont typeface="Wingdings" panose="05000000000000000000" pitchFamily="2" charset="2"/>
            <a:buChar char="q"/>
          </a:pPr>
          <a:r>
            <a:rPr lang="fr-FR" sz="1500" i="0" dirty="0">
              <a:solidFill>
                <a:schemeClr val="tx2"/>
              </a:solidFill>
            </a:rPr>
            <a:t>  </a:t>
          </a:r>
          <a:r>
            <a:rPr lang="fr-FR" sz="1500" i="0" dirty="0">
              <a:solidFill>
                <a:srgbClr val="002060"/>
              </a:solidFill>
            </a:rPr>
            <a:t>Prise en compte de l’intégralité de la période (pas de limitation au nombre de trimestres pour avoir le taux plein)</a:t>
          </a:r>
          <a:endParaRPr lang="fr-FR" sz="1500" dirty="0">
            <a:solidFill>
              <a:srgbClr val="002060"/>
            </a:solidFill>
          </a:endParaRPr>
        </a:p>
      </dgm:t>
    </dgm:pt>
    <dgm:pt modelId="{76E8FEBC-276E-4AE5-8AC8-64FF26C4D218}" type="parTrans" cxnId="{85EDA1A1-844F-4398-92F9-ABDEF67E38DC}">
      <dgm:prSet/>
      <dgm:spPr/>
      <dgm:t>
        <a:bodyPr/>
        <a:lstStyle/>
        <a:p>
          <a:endParaRPr lang="fr-FR"/>
        </a:p>
      </dgm:t>
    </dgm:pt>
    <dgm:pt modelId="{2E95B8E3-C2B5-49E2-A66D-BF508FC14A39}" type="sibTrans" cxnId="{85EDA1A1-844F-4398-92F9-ABDEF67E38DC}">
      <dgm:prSet/>
      <dgm:spPr/>
      <dgm:t>
        <a:bodyPr/>
        <a:lstStyle/>
        <a:p>
          <a:endParaRPr lang="fr-FR"/>
        </a:p>
      </dgm:t>
    </dgm:pt>
    <dgm:pt modelId="{DE6C74EA-88B2-49BF-888F-EDFE498E4824}">
      <dgm:prSet custT="1"/>
      <dgm:spPr>
        <a:solidFill>
          <a:srgbClr val="BBCEE5"/>
        </a:solidFill>
      </dgm:spPr>
      <dgm:t>
        <a:bodyPr/>
        <a:lstStyle/>
        <a:p>
          <a:pPr algn="l">
            <a:buFont typeface="Wingdings" panose="05000000000000000000" pitchFamily="2" charset="2"/>
            <a:buChar char="q"/>
          </a:pPr>
          <a:r>
            <a:rPr lang="fr-FR" sz="1500" i="0" dirty="0">
              <a:solidFill>
                <a:srgbClr val="002060"/>
              </a:solidFill>
            </a:rPr>
            <a:t>  Possibilité de bénéficier des éventuelles réformes statutaires et indiciaires, ou avancement pour le calcul de la pension.</a:t>
          </a:r>
          <a:endParaRPr lang="fr-FR" sz="1500" dirty="0">
            <a:solidFill>
              <a:srgbClr val="002060"/>
            </a:solidFill>
          </a:endParaRPr>
        </a:p>
      </dgm:t>
    </dgm:pt>
    <dgm:pt modelId="{CC556DA7-1334-4895-970C-633B37C6F9A0}" type="parTrans" cxnId="{49CE2A40-7503-4A40-BAE8-CA56DA67993E}">
      <dgm:prSet/>
      <dgm:spPr/>
      <dgm:t>
        <a:bodyPr/>
        <a:lstStyle/>
        <a:p>
          <a:endParaRPr lang="fr-FR"/>
        </a:p>
      </dgm:t>
    </dgm:pt>
    <dgm:pt modelId="{911570D4-89AE-4F6C-B3F1-59EF5B81344E}" type="sibTrans" cxnId="{49CE2A40-7503-4A40-BAE8-CA56DA67993E}">
      <dgm:prSet/>
      <dgm:spPr/>
      <dgm:t>
        <a:bodyPr/>
        <a:lstStyle/>
        <a:p>
          <a:endParaRPr lang="fr-FR"/>
        </a:p>
      </dgm:t>
    </dgm:pt>
    <dgm:pt modelId="{7B59A438-59BA-4AC9-B9FA-8B0246129A82}">
      <dgm:prSet custT="1"/>
      <dgm:spPr>
        <a:solidFill>
          <a:srgbClr val="BBCEE5"/>
        </a:solidFill>
      </dgm:spPr>
      <dgm:t>
        <a:bodyPr/>
        <a:lstStyle/>
        <a:p>
          <a:pPr algn="l">
            <a:buFont typeface="Wingdings" panose="05000000000000000000" pitchFamily="2" charset="2"/>
            <a:buChar char="q"/>
          </a:pPr>
          <a:r>
            <a:rPr lang="fr-FR" sz="1500" dirty="0">
              <a:solidFill>
                <a:srgbClr val="002060"/>
              </a:solidFill>
            </a:rPr>
            <a:t>  Pas de radiation des contrôles</a:t>
          </a:r>
        </a:p>
      </dgm:t>
    </dgm:pt>
    <dgm:pt modelId="{07058EC4-E619-4F45-81D1-5A8EB05BC748}" type="parTrans" cxnId="{672E588E-A6DA-4F2F-AE08-9772326D3908}">
      <dgm:prSet/>
      <dgm:spPr/>
      <dgm:t>
        <a:bodyPr/>
        <a:lstStyle/>
        <a:p>
          <a:endParaRPr lang="fr-FR"/>
        </a:p>
      </dgm:t>
    </dgm:pt>
    <dgm:pt modelId="{A8D15513-F2BB-45C2-9949-7722CC9B5C5B}" type="sibTrans" cxnId="{672E588E-A6DA-4F2F-AE08-9772326D3908}">
      <dgm:prSet/>
      <dgm:spPr/>
      <dgm:t>
        <a:bodyPr/>
        <a:lstStyle/>
        <a:p>
          <a:endParaRPr lang="fr-FR"/>
        </a:p>
      </dgm:t>
    </dgm:pt>
    <dgm:pt modelId="{96F3FE9A-F7C0-47DE-BF9C-AA4EAB31EFCC}">
      <dgm:prSet custT="1"/>
      <dgm:spPr>
        <a:solidFill>
          <a:srgbClr val="A8C46F"/>
        </a:solidFill>
      </dgm:spPr>
      <dgm:t>
        <a:bodyPr/>
        <a:lstStyle/>
        <a:p>
          <a:pPr marL="171450" lvl="1" indent="0" algn="l" defTabSz="711200">
            <a:lnSpc>
              <a:spcPct val="90000"/>
            </a:lnSpc>
            <a:spcBef>
              <a:spcPct val="0"/>
            </a:spcBef>
            <a:spcAft>
              <a:spcPct val="15000"/>
            </a:spcAft>
            <a:buFont typeface="Arial" panose="020B0604020202020204" pitchFamily="34" charset="0"/>
            <a:buNone/>
          </a:pPr>
          <a:endParaRPr lang="fr-FR" sz="900" dirty="0">
            <a:solidFill>
              <a:srgbClr val="002060"/>
            </a:solidFill>
          </a:endParaRPr>
        </a:p>
      </dgm:t>
    </dgm:pt>
    <dgm:pt modelId="{E456BF15-F33E-4106-93BA-DD53075F4390}" type="parTrans" cxnId="{01105E0B-F4A8-41A7-8D10-797C442FD54C}">
      <dgm:prSet/>
      <dgm:spPr/>
      <dgm:t>
        <a:bodyPr/>
        <a:lstStyle/>
        <a:p>
          <a:endParaRPr lang="fr-FR"/>
        </a:p>
      </dgm:t>
    </dgm:pt>
    <dgm:pt modelId="{E73EB854-71CB-4ED4-81E0-C7B53E9EDD4B}" type="sibTrans" cxnId="{01105E0B-F4A8-41A7-8D10-797C442FD54C}">
      <dgm:prSet/>
      <dgm:spPr/>
      <dgm:t>
        <a:bodyPr/>
        <a:lstStyle/>
        <a:p>
          <a:endParaRPr lang="fr-FR"/>
        </a:p>
      </dgm:t>
    </dgm:pt>
    <dgm:pt modelId="{AFA4F4D7-A192-40A1-8049-73DCCFE6F522}">
      <dgm:prSet custT="1"/>
      <dgm:spPr>
        <a:solidFill>
          <a:srgbClr val="BBCEE5"/>
        </a:solidFill>
      </dgm:spPr>
      <dgm:t>
        <a:bodyPr/>
        <a:lstStyle/>
        <a:p>
          <a:pPr algn="l">
            <a:buFont typeface="Wingdings" panose="05000000000000000000" pitchFamily="2" charset="2"/>
            <a:buChar char="q"/>
          </a:pPr>
          <a:endParaRPr lang="fr-FR" sz="1500" dirty="0">
            <a:solidFill>
              <a:srgbClr val="002060"/>
            </a:solidFill>
          </a:endParaRPr>
        </a:p>
      </dgm:t>
    </dgm:pt>
    <dgm:pt modelId="{34D07F3A-C3DD-44B4-BD2F-BF908ADA46B4}" type="parTrans" cxnId="{C310B3AD-4B00-46F4-B65D-1E464D7FAAFD}">
      <dgm:prSet/>
      <dgm:spPr/>
      <dgm:t>
        <a:bodyPr/>
        <a:lstStyle/>
        <a:p>
          <a:endParaRPr lang="fr-FR"/>
        </a:p>
      </dgm:t>
    </dgm:pt>
    <dgm:pt modelId="{B077BA69-CB37-4B1D-A90E-2362F8E64B6E}" type="sibTrans" cxnId="{C310B3AD-4B00-46F4-B65D-1E464D7FAAFD}">
      <dgm:prSet/>
      <dgm:spPr/>
      <dgm:t>
        <a:bodyPr/>
        <a:lstStyle/>
        <a:p>
          <a:endParaRPr lang="fr-FR"/>
        </a:p>
      </dgm:t>
    </dgm:pt>
    <dgm:pt modelId="{1E3C3D14-4B9B-4D45-A483-E4D3645A88F8}">
      <dgm:prSet custT="1"/>
      <dgm:spPr>
        <a:solidFill>
          <a:srgbClr val="BBCEE5"/>
        </a:solidFill>
      </dgm:spPr>
      <dgm:t>
        <a:bodyPr/>
        <a:lstStyle/>
        <a:p>
          <a:pPr algn="l">
            <a:buFont typeface="Wingdings" panose="05000000000000000000" pitchFamily="2" charset="2"/>
            <a:buChar char="q"/>
          </a:pPr>
          <a:endParaRPr lang="fr-FR" sz="1500" dirty="0">
            <a:solidFill>
              <a:srgbClr val="002060"/>
            </a:solidFill>
          </a:endParaRPr>
        </a:p>
      </dgm:t>
    </dgm:pt>
    <dgm:pt modelId="{0F5AF052-2C5D-43A6-B675-741261B8DD23}" type="parTrans" cxnId="{BD4079A9-A8F3-4B39-ACFC-F9CDE9B3538D}">
      <dgm:prSet/>
      <dgm:spPr/>
      <dgm:t>
        <a:bodyPr/>
        <a:lstStyle/>
        <a:p>
          <a:endParaRPr lang="fr-FR"/>
        </a:p>
      </dgm:t>
    </dgm:pt>
    <dgm:pt modelId="{FAFF6D7E-0205-40F0-B525-3BAD729EA4FA}" type="sibTrans" cxnId="{BD4079A9-A8F3-4B39-ACFC-F9CDE9B3538D}">
      <dgm:prSet/>
      <dgm:spPr/>
      <dgm:t>
        <a:bodyPr/>
        <a:lstStyle/>
        <a:p>
          <a:endParaRPr lang="fr-FR"/>
        </a:p>
      </dgm:t>
    </dgm:pt>
    <dgm:pt modelId="{B77339AF-A1B0-4B35-929C-E0562761462C}">
      <dgm:prSet custT="1"/>
      <dgm:spPr>
        <a:solidFill>
          <a:srgbClr val="A8C46F"/>
        </a:solidFill>
      </dgm:spPr>
      <dgm:t>
        <a:bodyPr/>
        <a:lstStyle/>
        <a:p>
          <a:pPr marL="171450" lvl="1" indent="0" algn="l" defTabSz="711200">
            <a:lnSpc>
              <a:spcPct val="90000"/>
            </a:lnSpc>
            <a:spcBef>
              <a:spcPct val="0"/>
            </a:spcBef>
            <a:spcAft>
              <a:spcPct val="15000"/>
            </a:spcAft>
            <a:buFont typeface="Wingdings" panose="05000000000000000000" pitchFamily="2" charset="2"/>
            <a:buNone/>
          </a:pPr>
          <a:endParaRPr lang="fr-FR" sz="900" dirty="0">
            <a:solidFill>
              <a:srgbClr val="002060"/>
            </a:solidFill>
          </a:endParaRPr>
        </a:p>
      </dgm:t>
    </dgm:pt>
    <dgm:pt modelId="{001653B6-C86E-4779-BCBE-3393B470CC4E}" type="parTrans" cxnId="{0A6131B9-290C-4DCD-8539-D54023248C01}">
      <dgm:prSet/>
      <dgm:spPr/>
      <dgm:t>
        <a:bodyPr/>
        <a:lstStyle/>
        <a:p>
          <a:endParaRPr lang="fr-FR"/>
        </a:p>
      </dgm:t>
    </dgm:pt>
    <dgm:pt modelId="{8E10CC3F-B585-42A1-8643-CC2B07874253}" type="sibTrans" cxnId="{0A6131B9-290C-4DCD-8539-D54023248C01}">
      <dgm:prSet/>
      <dgm:spPr/>
      <dgm:t>
        <a:bodyPr/>
        <a:lstStyle/>
        <a:p>
          <a:endParaRPr lang="fr-FR"/>
        </a:p>
      </dgm:t>
    </dgm:pt>
    <dgm:pt modelId="{FF72DA73-E349-4602-8BE7-A043599143E0}">
      <dgm:prSet custT="1"/>
      <dgm:spPr>
        <a:solidFill>
          <a:srgbClr val="A8C46F"/>
        </a:solidFill>
      </dgm:spPr>
      <dgm:t>
        <a:bodyPr/>
        <a:lstStyle/>
        <a:p>
          <a:pPr marL="265113" lvl="1" indent="0" algn="l" defTabSz="711200">
            <a:lnSpc>
              <a:spcPct val="90000"/>
            </a:lnSpc>
            <a:spcBef>
              <a:spcPct val="0"/>
            </a:spcBef>
            <a:spcAft>
              <a:spcPct val="15000"/>
            </a:spcAft>
            <a:buFont typeface="Wingdings" panose="05000000000000000000" pitchFamily="2" charset="2"/>
            <a:buNone/>
            <a:tabLst>
              <a:tab pos="265113" algn="l"/>
            </a:tabLst>
          </a:pPr>
          <a:r>
            <a:rPr lang="fr-FR" sz="1400" i="0" dirty="0">
              <a:solidFill>
                <a:srgbClr val="002060"/>
              </a:solidFill>
            </a:rPr>
            <a:t>Le refus d’autorisation doit être motivé</a:t>
          </a:r>
          <a:endParaRPr lang="fr-FR" sz="1400" dirty="0">
            <a:solidFill>
              <a:srgbClr val="002060"/>
            </a:solidFill>
          </a:endParaRPr>
        </a:p>
      </dgm:t>
    </dgm:pt>
    <dgm:pt modelId="{A47A16EF-9679-4346-9B86-C13A3992BBCC}" type="parTrans" cxnId="{C8882EA9-2021-4FB3-87C5-42196F110313}">
      <dgm:prSet/>
      <dgm:spPr/>
      <dgm:t>
        <a:bodyPr/>
        <a:lstStyle/>
        <a:p>
          <a:endParaRPr lang="fr-FR"/>
        </a:p>
      </dgm:t>
    </dgm:pt>
    <dgm:pt modelId="{45305634-9CE4-4FD7-81F3-D5AC51925F82}" type="sibTrans" cxnId="{C8882EA9-2021-4FB3-87C5-42196F110313}">
      <dgm:prSet/>
      <dgm:spPr/>
      <dgm:t>
        <a:bodyPr/>
        <a:lstStyle/>
        <a:p>
          <a:endParaRPr lang="fr-FR"/>
        </a:p>
      </dgm:t>
    </dgm:pt>
    <dgm:pt modelId="{28C8103C-D65B-431E-8D29-D25FBB669123}" type="pres">
      <dgm:prSet presAssocID="{550592A1-CDDB-46C9-AC30-9164AEDBECFC}" presName="diagram" presStyleCnt="0">
        <dgm:presLayoutVars>
          <dgm:dir/>
          <dgm:resizeHandles val="exact"/>
        </dgm:presLayoutVars>
      </dgm:prSet>
      <dgm:spPr/>
    </dgm:pt>
    <dgm:pt modelId="{B78C540B-2199-4B1A-94CD-E8CDBD4FEE2B}" type="pres">
      <dgm:prSet presAssocID="{AE26C3E4-D439-456A-8E51-C9D551D86D84}" presName="node" presStyleLbl="node1" presStyleIdx="0" presStyleCnt="2" custScaleX="114184" custScaleY="160077" custLinFactNeighborX="1484" custLinFactNeighborY="-12009">
        <dgm:presLayoutVars>
          <dgm:bulletEnabled val="1"/>
        </dgm:presLayoutVars>
      </dgm:prSet>
      <dgm:spPr>
        <a:prstGeom prst="flowChartAlternateProcess">
          <a:avLst/>
        </a:prstGeom>
      </dgm:spPr>
    </dgm:pt>
    <dgm:pt modelId="{B3778FC4-B9A3-4544-8A96-E6CB71294C2D}" type="pres">
      <dgm:prSet presAssocID="{3D65972D-22B0-4539-ACCC-B19FA89F286A}" presName="sibTrans" presStyleCnt="0"/>
      <dgm:spPr/>
    </dgm:pt>
    <dgm:pt modelId="{88DF0D52-5F66-40D7-804C-7BF2C1C6B5B5}" type="pres">
      <dgm:prSet presAssocID="{07612DCD-AB72-4CCB-8813-1737C5701EF4}" presName="node" presStyleLbl="node1" presStyleIdx="1" presStyleCnt="2" custScaleX="99770" custScaleY="155835" custLinFactNeighborX="-3459" custLinFactNeighborY="-10236">
        <dgm:presLayoutVars>
          <dgm:bulletEnabled val="1"/>
        </dgm:presLayoutVars>
      </dgm:prSet>
      <dgm:spPr>
        <a:prstGeom prst="flowChartAlternateProcess">
          <a:avLst/>
        </a:prstGeom>
      </dgm:spPr>
    </dgm:pt>
  </dgm:ptLst>
  <dgm:cxnLst>
    <dgm:cxn modelId="{3FC3D607-80EC-4B91-9E96-CAA3CE31F029}" type="presOf" srcId="{1E3C3D14-4B9B-4D45-A483-E4D3645A88F8}" destId="{88DF0D52-5F66-40D7-804C-7BF2C1C6B5B5}" srcOrd="0" destOrd="4" presId="urn:microsoft.com/office/officeart/2005/8/layout/default"/>
    <dgm:cxn modelId="{01105E0B-F4A8-41A7-8D10-797C442FD54C}" srcId="{AE26C3E4-D439-456A-8E51-C9D551D86D84}" destId="{96F3FE9A-F7C0-47DE-BF9C-AA4EAB31EFCC}" srcOrd="4" destOrd="0" parTransId="{E456BF15-F33E-4106-93BA-DD53075F4390}" sibTransId="{E73EB854-71CB-4ED4-81E0-C7B53E9EDD4B}"/>
    <dgm:cxn modelId="{6997740B-DB5C-48CE-BAB6-0CEC294CD4B7}" srcId="{AE26C3E4-D439-456A-8E51-C9D551D86D84}" destId="{562600C8-F3D8-4E91-9217-B6EA22BF76ED}" srcOrd="0" destOrd="0" parTransId="{479DF4B4-B4E6-44F3-84D4-8EC6C33B53E6}" sibTransId="{B0B066F0-23BB-4417-A9C0-E7613C75A439}"/>
    <dgm:cxn modelId="{31DF8D0D-8125-4DDF-8D10-64B5E5E92DC8}" srcId="{AE26C3E4-D439-456A-8E51-C9D551D86D84}" destId="{A90DD8AF-C526-408B-84C9-1AAE409FC02A}" srcOrd="3" destOrd="0" parTransId="{5D57A07B-F9FD-4A2B-83BC-BF3D20CB9AA6}" sibTransId="{EDF550AA-0A3C-48BC-9396-D0A66418B196}"/>
    <dgm:cxn modelId="{3607DB10-DB2C-4B1A-A11A-DCCBDD990427}" srcId="{032A06D6-4ADC-4948-BE3B-A0F016B7EDAB}" destId="{5891B195-5C04-4664-BA2D-72F07062561D}" srcOrd="0" destOrd="0" parTransId="{EB9CFC9E-9F35-450E-8139-D3CBC0506536}" sibTransId="{08AD4101-FE89-492E-B4BC-A1D1BAFFD4C2}"/>
    <dgm:cxn modelId="{CB3C7C34-B346-4AD5-8C22-7192CE813BE2}" srcId="{032A06D6-4ADC-4948-BE3B-A0F016B7EDAB}" destId="{5DCEDE72-615D-42EC-AD70-7A930AAAB999}" srcOrd="1" destOrd="0" parTransId="{45C87B14-0E14-45EC-B2A9-3461E466DDB6}" sibTransId="{4DCE3BC6-FA91-44FA-96FA-9765FB0F657D}"/>
    <dgm:cxn modelId="{03D36D39-8D4D-484F-B7DB-29AEA8A68565}" type="presOf" srcId="{DE6C74EA-88B2-49BF-888F-EDFE498E4824}" destId="{88DF0D52-5F66-40D7-804C-7BF2C1C6B5B5}" srcOrd="0" destOrd="3" presId="urn:microsoft.com/office/officeart/2005/8/layout/default"/>
    <dgm:cxn modelId="{49CE2A40-7503-4A40-BAE8-CA56DA67993E}" srcId="{07612DCD-AB72-4CCB-8813-1737C5701EF4}" destId="{DE6C74EA-88B2-49BF-888F-EDFE498E4824}" srcOrd="2" destOrd="0" parTransId="{CC556DA7-1334-4895-970C-633B37C6F9A0}" sibTransId="{911570D4-89AE-4F6C-B3F1-59EF5B81344E}"/>
    <dgm:cxn modelId="{AA206162-C4E1-4574-9345-8314B774ADF5}" type="presOf" srcId="{AE26C3E4-D439-456A-8E51-C9D551D86D84}" destId="{B78C540B-2199-4B1A-94CD-E8CDBD4FEE2B}" srcOrd="0" destOrd="0" presId="urn:microsoft.com/office/officeart/2005/8/layout/default"/>
    <dgm:cxn modelId="{18BAAA67-9674-432D-9A4C-F78EF210E688}" type="presOf" srcId="{562600C8-F3D8-4E91-9217-B6EA22BF76ED}" destId="{B78C540B-2199-4B1A-94CD-E8CDBD4FEE2B}" srcOrd="0" destOrd="1" presId="urn:microsoft.com/office/officeart/2005/8/layout/default"/>
    <dgm:cxn modelId="{B998B36E-EA21-48F3-B469-0F17F9B6AF99}" type="presOf" srcId="{032A06D6-4ADC-4948-BE3B-A0F016B7EDAB}" destId="{B78C540B-2199-4B1A-94CD-E8CDBD4FEE2B}" srcOrd="0" destOrd="6" presId="urn:microsoft.com/office/officeart/2005/8/layout/default"/>
    <dgm:cxn modelId="{ACE8C750-C656-4ED2-9FAC-E5E6C3D63146}" srcId="{032A06D6-4ADC-4948-BE3B-A0F016B7EDAB}" destId="{893230A1-975B-4A76-9D2B-0079F2976E52}" srcOrd="3" destOrd="0" parTransId="{68C53A72-00DB-4935-82A6-8F0078D0DEED}" sibTransId="{5C136906-A12E-43D8-8098-0AEC5224002C}"/>
    <dgm:cxn modelId="{22637452-2F6E-4501-8E3D-3E032D0FAC66}" type="presOf" srcId="{FF72DA73-E349-4602-8BE7-A043599143E0}" destId="{B78C540B-2199-4B1A-94CD-E8CDBD4FEE2B}" srcOrd="0" destOrd="2" presId="urn:microsoft.com/office/officeart/2005/8/layout/default"/>
    <dgm:cxn modelId="{1E880954-333D-4126-9528-E2FC3B196EF1}" type="presOf" srcId="{893230A1-975B-4A76-9D2B-0079F2976E52}" destId="{B78C540B-2199-4B1A-94CD-E8CDBD4FEE2B}" srcOrd="0" destOrd="10" presId="urn:microsoft.com/office/officeart/2005/8/layout/default"/>
    <dgm:cxn modelId="{20954677-DBD9-4007-92FE-3AF011DE39CB}" type="presOf" srcId="{AFA4F4D7-A192-40A1-8049-73DCCFE6F522}" destId="{88DF0D52-5F66-40D7-804C-7BF2C1C6B5B5}" srcOrd="0" destOrd="2" presId="urn:microsoft.com/office/officeart/2005/8/layout/default"/>
    <dgm:cxn modelId="{27E5CB7E-25EA-46AE-BD6E-F6EFF752A3AE}" type="presOf" srcId="{550592A1-CDDB-46C9-AC30-9164AEDBECFC}" destId="{28C8103C-D65B-431E-8D29-D25FBB669123}" srcOrd="0" destOrd="0" presId="urn:microsoft.com/office/officeart/2005/8/layout/default"/>
    <dgm:cxn modelId="{F9FBF28D-1266-44E5-84B7-D47369E74905}" type="presOf" srcId="{07612DCD-AB72-4CCB-8813-1737C5701EF4}" destId="{88DF0D52-5F66-40D7-804C-7BF2C1C6B5B5}" srcOrd="0" destOrd="0" presId="urn:microsoft.com/office/officeart/2005/8/layout/default"/>
    <dgm:cxn modelId="{672E588E-A6DA-4F2F-AE08-9772326D3908}" srcId="{07612DCD-AB72-4CCB-8813-1737C5701EF4}" destId="{7B59A438-59BA-4AC9-B9FA-8B0246129A82}" srcOrd="4" destOrd="0" parTransId="{07058EC4-E619-4F45-81D1-5A8EB05BC748}" sibTransId="{A8D15513-F2BB-45C2-9949-7722CC9B5C5B}"/>
    <dgm:cxn modelId="{7455978E-2876-44A9-8C9B-BDEEDCB41D6F}" type="presOf" srcId="{7B59A438-59BA-4AC9-B9FA-8B0246129A82}" destId="{88DF0D52-5F66-40D7-804C-7BF2C1C6B5B5}" srcOrd="0" destOrd="5" presId="urn:microsoft.com/office/officeart/2005/8/layout/default"/>
    <dgm:cxn modelId="{EAE14196-24EB-485E-A7B9-2252AD6AFE28}" srcId="{550592A1-CDDB-46C9-AC30-9164AEDBECFC}" destId="{AE26C3E4-D439-456A-8E51-C9D551D86D84}" srcOrd="0" destOrd="0" parTransId="{7FD76B3C-20A9-4972-8A27-CA92B8595F9F}" sibTransId="{3D65972D-22B0-4539-ACCC-B19FA89F286A}"/>
    <dgm:cxn modelId="{DF530B97-A5FE-40F6-ACA5-84E9823C12B4}" srcId="{032A06D6-4ADC-4948-BE3B-A0F016B7EDAB}" destId="{8986055F-FAB3-44E0-9256-B1584F16E281}" srcOrd="2" destOrd="0" parTransId="{EDB7E5A3-8CA9-4B5D-8523-42DA57B006DC}" sibTransId="{0D5661BF-26B7-4E00-BF0B-33AC09619BCA}"/>
    <dgm:cxn modelId="{90039AA0-E74D-460E-BC30-69E3B4A30E6A}" type="presOf" srcId="{38D0649C-1B71-40A6-AF46-2F535E6B7218}" destId="{88DF0D52-5F66-40D7-804C-7BF2C1C6B5B5}" srcOrd="0" destOrd="1" presId="urn:microsoft.com/office/officeart/2005/8/layout/default"/>
    <dgm:cxn modelId="{85EDA1A1-844F-4398-92F9-ABDEF67E38DC}" srcId="{07612DCD-AB72-4CCB-8813-1737C5701EF4}" destId="{38D0649C-1B71-40A6-AF46-2F535E6B7218}" srcOrd="0" destOrd="0" parTransId="{76E8FEBC-276E-4AE5-8AC8-64FF26C4D218}" sibTransId="{2E95B8E3-C2B5-49E2-A66D-BF508FC14A39}"/>
    <dgm:cxn modelId="{362DCDA5-7F03-48B9-A0E3-C3FAA1F8F7AE}" type="presOf" srcId="{96F3FE9A-F7C0-47DE-BF9C-AA4EAB31EFCC}" destId="{B78C540B-2199-4B1A-94CD-E8CDBD4FEE2B}" srcOrd="0" destOrd="5" presId="urn:microsoft.com/office/officeart/2005/8/layout/default"/>
    <dgm:cxn modelId="{FEC2F5A8-A54C-4E80-A695-547014F5C2B6}" type="presOf" srcId="{5891B195-5C04-4664-BA2D-72F07062561D}" destId="{B78C540B-2199-4B1A-94CD-E8CDBD4FEE2B}" srcOrd="0" destOrd="7" presId="urn:microsoft.com/office/officeart/2005/8/layout/default"/>
    <dgm:cxn modelId="{C8882EA9-2021-4FB3-87C5-42196F110313}" srcId="{AE26C3E4-D439-456A-8E51-C9D551D86D84}" destId="{FF72DA73-E349-4602-8BE7-A043599143E0}" srcOrd="1" destOrd="0" parTransId="{A47A16EF-9679-4346-9B86-C13A3992BBCC}" sibTransId="{45305634-9CE4-4FD7-81F3-D5AC51925F82}"/>
    <dgm:cxn modelId="{BD4079A9-A8F3-4B39-ACFC-F9CDE9B3538D}" srcId="{07612DCD-AB72-4CCB-8813-1737C5701EF4}" destId="{1E3C3D14-4B9B-4D45-A483-E4D3645A88F8}" srcOrd="3" destOrd="0" parTransId="{0F5AF052-2C5D-43A6-B675-741261B8DD23}" sibTransId="{FAFF6D7E-0205-40F0-B525-3BAD729EA4FA}"/>
    <dgm:cxn modelId="{C310B3AD-4B00-46F4-B65D-1E464D7FAAFD}" srcId="{07612DCD-AB72-4CCB-8813-1737C5701EF4}" destId="{AFA4F4D7-A192-40A1-8049-73DCCFE6F522}" srcOrd="1" destOrd="0" parTransId="{34D07F3A-C3DD-44B4-BD2F-BF908ADA46B4}" sibTransId="{B077BA69-CB37-4B1D-A90E-2362F8E64B6E}"/>
    <dgm:cxn modelId="{BFAC33B5-D915-466B-99EB-69CD67BB8116}" type="presOf" srcId="{5DCEDE72-615D-42EC-AD70-7A930AAAB999}" destId="{B78C540B-2199-4B1A-94CD-E8CDBD4FEE2B}" srcOrd="0" destOrd="8" presId="urn:microsoft.com/office/officeart/2005/8/layout/default"/>
    <dgm:cxn modelId="{0A6131B9-290C-4DCD-8539-D54023248C01}" srcId="{AE26C3E4-D439-456A-8E51-C9D551D86D84}" destId="{B77339AF-A1B0-4B35-929C-E0562761462C}" srcOrd="2" destOrd="0" parTransId="{001653B6-C86E-4779-BCBE-3393B470CC4E}" sibTransId="{8E10CC3F-B585-42A1-8643-CC2B07874253}"/>
    <dgm:cxn modelId="{755480CC-A242-4874-BD28-DF45290EAC69}" type="presOf" srcId="{B77339AF-A1B0-4B35-929C-E0562761462C}" destId="{B78C540B-2199-4B1A-94CD-E8CDBD4FEE2B}" srcOrd="0" destOrd="3" presId="urn:microsoft.com/office/officeart/2005/8/layout/default"/>
    <dgm:cxn modelId="{302B17CF-8A90-40E1-A236-E0CC36BD7033}" type="presOf" srcId="{A90DD8AF-C526-408B-84C9-1AAE409FC02A}" destId="{B78C540B-2199-4B1A-94CD-E8CDBD4FEE2B}" srcOrd="0" destOrd="4" presId="urn:microsoft.com/office/officeart/2005/8/layout/default"/>
    <dgm:cxn modelId="{B91CF3D0-8A09-4ACA-811C-943D164216F6}" type="presOf" srcId="{8986055F-FAB3-44E0-9256-B1584F16E281}" destId="{B78C540B-2199-4B1A-94CD-E8CDBD4FEE2B}" srcOrd="0" destOrd="9" presId="urn:microsoft.com/office/officeart/2005/8/layout/default"/>
    <dgm:cxn modelId="{701365D6-A98F-41C1-9053-2629E0848607}" type="presOf" srcId="{A6E77EE3-6C91-40BE-BD1F-44541E5873F0}" destId="{B78C540B-2199-4B1A-94CD-E8CDBD4FEE2B}" srcOrd="0" destOrd="11" presId="urn:microsoft.com/office/officeart/2005/8/layout/default"/>
    <dgm:cxn modelId="{A64736DE-8FC7-4D76-AADB-9C0CD8968D2F}" srcId="{550592A1-CDDB-46C9-AC30-9164AEDBECFC}" destId="{07612DCD-AB72-4CCB-8813-1737C5701EF4}" srcOrd="1" destOrd="0" parTransId="{F7E062BF-EDA2-443D-9613-9EE03DE7C790}" sibTransId="{3CFA4CC5-17C6-41C3-B0F2-3EAF0F52929D}"/>
    <dgm:cxn modelId="{694CA2EE-A314-4435-B087-6DD18FCA0AC9}" srcId="{AE26C3E4-D439-456A-8E51-C9D551D86D84}" destId="{032A06D6-4ADC-4948-BE3B-A0F016B7EDAB}" srcOrd="5" destOrd="0" parTransId="{DC7B7BDB-3583-4833-8011-11EA2DDA4370}" sibTransId="{4E0DBE57-EEBE-4F60-AE28-5D2955E54F44}"/>
    <dgm:cxn modelId="{AAD99CF7-C3F2-4829-A1C6-0E083B9E50A8}" srcId="{032A06D6-4ADC-4948-BE3B-A0F016B7EDAB}" destId="{A6E77EE3-6C91-40BE-BD1F-44541E5873F0}" srcOrd="4" destOrd="0" parTransId="{47AE755F-9885-4D42-88E0-B55AAA184A20}" sibTransId="{AFF98045-0063-4DFE-86BF-2EB2885608CE}"/>
    <dgm:cxn modelId="{6B313646-668E-4D06-AB00-C093825F85AD}" type="presParOf" srcId="{28C8103C-D65B-431E-8D29-D25FBB669123}" destId="{B78C540B-2199-4B1A-94CD-E8CDBD4FEE2B}" srcOrd="0" destOrd="0" presId="urn:microsoft.com/office/officeart/2005/8/layout/default"/>
    <dgm:cxn modelId="{EB79057A-E196-4CF5-AE96-00F39369E4BE}" type="presParOf" srcId="{28C8103C-D65B-431E-8D29-D25FBB669123}" destId="{B3778FC4-B9A3-4544-8A96-E6CB71294C2D}" srcOrd="1" destOrd="0" presId="urn:microsoft.com/office/officeart/2005/8/layout/default"/>
    <dgm:cxn modelId="{3892F6D2-E8B2-4936-B83B-37011CBDB99D}" type="presParOf" srcId="{28C8103C-D65B-431E-8D29-D25FBB669123}" destId="{88DF0D52-5F66-40D7-804C-7BF2C1C6B5B5}"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50592A1-CDDB-46C9-AC30-9164AEDBECF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AE26C3E4-D439-456A-8E51-C9D551D86D84}">
      <dgm:prSet custT="1"/>
      <dgm:spPr>
        <a:solidFill>
          <a:srgbClr val="A8C46F"/>
        </a:solidFill>
      </dgm:spPr>
      <dgm:t>
        <a:bodyPr/>
        <a:lstStyle/>
        <a:p>
          <a:pPr marL="0" lvl="0" algn="ctr" defTabSz="889000">
            <a:lnSpc>
              <a:spcPct val="90000"/>
            </a:lnSpc>
            <a:spcBef>
              <a:spcPct val="0"/>
            </a:spcBef>
            <a:spcAft>
              <a:spcPct val="35000"/>
            </a:spcAft>
            <a:buNone/>
          </a:pPr>
          <a:r>
            <a:rPr lang="fr-FR" sz="2000" b="1" i="0" kern="1200" dirty="0"/>
            <a:t>Conditions</a:t>
          </a:r>
          <a:endParaRPr lang="fr-FR" sz="2000" kern="1200" dirty="0"/>
        </a:p>
      </dgm:t>
    </dgm:pt>
    <dgm:pt modelId="{7FD76B3C-20A9-4972-8A27-CA92B8595F9F}" type="parTrans" cxnId="{EAE14196-24EB-485E-A7B9-2252AD6AFE28}">
      <dgm:prSet/>
      <dgm:spPr/>
      <dgm:t>
        <a:bodyPr/>
        <a:lstStyle/>
        <a:p>
          <a:endParaRPr lang="fr-FR"/>
        </a:p>
      </dgm:t>
    </dgm:pt>
    <dgm:pt modelId="{3D65972D-22B0-4539-ACCC-B19FA89F286A}" type="sibTrans" cxnId="{EAE14196-24EB-485E-A7B9-2252AD6AFE28}">
      <dgm:prSet/>
      <dgm:spPr/>
      <dgm:t>
        <a:bodyPr/>
        <a:lstStyle/>
        <a:p>
          <a:endParaRPr lang="fr-FR"/>
        </a:p>
      </dgm:t>
    </dgm:pt>
    <dgm:pt modelId="{A90DD8AF-C526-408B-84C9-1AAE409FC02A}">
      <dgm:prSet custT="1"/>
      <dgm:spPr>
        <a:solidFill>
          <a:srgbClr val="A8C46F"/>
        </a:solidFill>
      </dgm:spPr>
      <dgm:t>
        <a:bodyPr/>
        <a:lstStyle/>
        <a:p>
          <a:pPr marL="0" lvl="1" indent="0" algn="l" defTabSz="711200">
            <a:lnSpc>
              <a:spcPct val="90000"/>
            </a:lnSpc>
            <a:spcBef>
              <a:spcPct val="0"/>
            </a:spcBef>
            <a:spcAft>
              <a:spcPct val="15000"/>
            </a:spcAft>
            <a:buFont typeface="Wingdings" panose="05000000000000000000" pitchFamily="2" charset="2"/>
            <a:buChar char="q"/>
          </a:pPr>
          <a:r>
            <a:rPr lang="fr-FR" sz="1600" i="0" kern="1200" dirty="0">
              <a:solidFill>
                <a:srgbClr val="002060"/>
              </a:solidFill>
            </a:rPr>
            <a:t>  L’ouvrier doit :</a:t>
          </a:r>
          <a:endParaRPr lang="fr-FR" sz="1600" kern="1200" dirty="0">
            <a:solidFill>
              <a:srgbClr val="002060"/>
            </a:solidFill>
          </a:endParaRPr>
        </a:p>
      </dgm:t>
    </dgm:pt>
    <dgm:pt modelId="{5D57A07B-F9FD-4A2B-83BC-BF3D20CB9AA6}" type="parTrans" cxnId="{31DF8D0D-8125-4DDF-8D10-64B5E5E92DC8}">
      <dgm:prSet/>
      <dgm:spPr/>
      <dgm:t>
        <a:bodyPr/>
        <a:lstStyle/>
        <a:p>
          <a:endParaRPr lang="fr-FR"/>
        </a:p>
      </dgm:t>
    </dgm:pt>
    <dgm:pt modelId="{EDF550AA-0A3C-48BC-9396-D0A66418B196}" type="sibTrans" cxnId="{31DF8D0D-8125-4DDF-8D10-64B5E5E92DC8}">
      <dgm:prSet/>
      <dgm:spPr/>
      <dgm:t>
        <a:bodyPr/>
        <a:lstStyle/>
        <a:p>
          <a:endParaRPr lang="fr-FR"/>
        </a:p>
      </dgm:t>
    </dgm:pt>
    <dgm:pt modelId="{A6E77EE3-6C91-40BE-BD1F-44541E5873F0}">
      <dgm:prSet custT="1"/>
      <dgm:spPr>
        <a:solidFill>
          <a:srgbClr val="A8C46F"/>
        </a:solidFill>
      </dgm:spPr>
      <dgm:t>
        <a:bodyPr/>
        <a:lstStyle/>
        <a:p>
          <a:pPr marL="342900" lvl="2" indent="0" algn="l" defTabSz="711200">
            <a:lnSpc>
              <a:spcPct val="90000"/>
            </a:lnSpc>
            <a:spcBef>
              <a:spcPct val="0"/>
            </a:spcBef>
            <a:spcAft>
              <a:spcPct val="15000"/>
            </a:spcAft>
            <a:buFont typeface="Courier New" panose="02070309020205020404" pitchFamily="49" charset="0"/>
            <a:buNone/>
          </a:pPr>
          <a:endParaRPr lang="fr-FR" sz="1600" kern="1200" dirty="0">
            <a:solidFill>
              <a:srgbClr val="002060"/>
            </a:solidFill>
          </a:endParaRPr>
        </a:p>
      </dgm:t>
    </dgm:pt>
    <dgm:pt modelId="{47AE755F-9885-4D42-88E0-B55AAA184A20}" type="parTrans" cxnId="{AAD99CF7-C3F2-4829-A1C6-0E083B9E50A8}">
      <dgm:prSet/>
      <dgm:spPr/>
      <dgm:t>
        <a:bodyPr/>
        <a:lstStyle/>
        <a:p>
          <a:endParaRPr lang="fr-FR"/>
        </a:p>
      </dgm:t>
    </dgm:pt>
    <dgm:pt modelId="{AFF98045-0063-4DFE-86BF-2EB2885608CE}" type="sibTrans" cxnId="{AAD99CF7-C3F2-4829-A1C6-0E083B9E50A8}">
      <dgm:prSet/>
      <dgm:spPr/>
      <dgm:t>
        <a:bodyPr/>
        <a:lstStyle/>
        <a:p>
          <a:endParaRPr lang="fr-FR"/>
        </a:p>
      </dgm:t>
    </dgm:pt>
    <dgm:pt modelId="{07612DCD-AB72-4CCB-8813-1737C5701EF4}">
      <dgm:prSet custT="1"/>
      <dgm:spPr>
        <a:solidFill>
          <a:srgbClr val="BBCEE5"/>
        </a:solidFill>
      </dgm:spPr>
      <dgm:t>
        <a:bodyPr/>
        <a:lstStyle/>
        <a:p>
          <a:pPr marL="0" algn="ctr">
            <a:buNone/>
          </a:pPr>
          <a:r>
            <a:rPr lang="fr-FR" sz="2000" b="1" i="0" dirty="0"/>
            <a:t>Modalités de prise en compte de la période dans la pension </a:t>
          </a:r>
        </a:p>
        <a:p>
          <a:pPr marL="0" algn="l">
            <a:buNone/>
          </a:pPr>
          <a:endParaRPr lang="fr-FR" sz="2000" dirty="0"/>
        </a:p>
      </dgm:t>
    </dgm:pt>
    <dgm:pt modelId="{F7E062BF-EDA2-443D-9613-9EE03DE7C790}" type="parTrans" cxnId="{A64736DE-8FC7-4D76-AADB-9C0CD8968D2F}">
      <dgm:prSet/>
      <dgm:spPr/>
      <dgm:t>
        <a:bodyPr/>
        <a:lstStyle/>
        <a:p>
          <a:endParaRPr lang="fr-FR"/>
        </a:p>
      </dgm:t>
    </dgm:pt>
    <dgm:pt modelId="{3CFA4CC5-17C6-41C3-B0F2-3EAF0F52929D}" type="sibTrans" cxnId="{A64736DE-8FC7-4D76-AADB-9C0CD8968D2F}">
      <dgm:prSet/>
      <dgm:spPr/>
      <dgm:t>
        <a:bodyPr/>
        <a:lstStyle/>
        <a:p>
          <a:endParaRPr lang="fr-FR"/>
        </a:p>
      </dgm:t>
    </dgm:pt>
    <dgm:pt modelId="{38D0649C-1B71-40A6-AF46-2F535E6B7218}">
      <dgm:prSet custT="1"/>
      <dgm:spPr>
        <a:solidFill>
          <a:srgbClr val="BBCEE5"/>
        </a:solidFill>
      </dgm:spPr>
      <dgm:t>
        <a:bodyPr/>
        <a:lstStyle/>
        <a:p>
          <a:pPr marL="273050" indent="-273050" algn="l">
            <a:buFont typeface="Wingdings" panose="05000000000000000000" pitchFamily="2" charset="2"/>
            <a:buChar char="q"/>
          </a:pPr>
          <a:r>
            <a:rPr lang="fr-FR" sz="1500" i="0" dirty="0">
              <a:solidFill>
                <a:srgbClr val="002060"/>
              </a:solidFill>
            </a:rPr>
            <a:t>Prise en compte de l’intégralité de la période (pas de limitation au nombre de trimestres pour avoir le taux plein)</a:t>
          </a:r>
          <a:endParaRPr lang="fr-FR" sz="1500" dirty="0">
            <a:solidFill>
              <a:srgbClr val="002060"/>
            </a:solidFill>
          </a:endParaRPr>
        </a:p>
      </dgm:t>
    </dgm:pt>
    <dgm:pt modelId="{76E8FEBC-276E-4AE5-8AC8-64FF26C4D218}" type="parTrans" cxnId="{85EDA1A1-844F-4398-92F9-ABDEF67E38DC}">
      <dgm:prSet/>
      <dgm:spPr/>
      <dgm:t>
        <a:bodyPr/>
        <a:lstStyle/>
        <a:p>
          <a:endParaRPr lang="fr-FR"/>
        </a:p>
      </dgm:t>
    </dgm:pt>
    <dgm:pt modelId="{2E95B8E3-C2B5-49E2-A66D-BF508FC14A39}" type="sibTrans" cxnId="{85EDA1A1-844F-4398-92F9-ABDEF67E38DC}">
      <dgm:prSet/>
      <dgm:spPr/>
      <dgm:t>
        <a:bodyPr/>
        <a:lstStyle/>
        <a:p>
          <a:endParaRPr lang="fr-FR"/>
        </a:p>
      </dgm:t>
    </dgm:pt>
    <dgm:pt modelId="{DE6C74EA-88B2-49BF-888F-EDFE498E4824}">
      <dgm:prSet custT="1"/>
      <dgm:spPr>
        <a:solidFill>
          <a:srgbClr val="BBCEE5"/>
        </a:solidFill>
      </dgm:spPr>
      <dgm:t>
        <a:bodyPr/>
        <a:lstStyle/>
        <a:p>
          <a:pPr marL="273050" indent="-273050" algn="l">
            <a:buFont typeface="Wingdings" panose="05000000000000000000" pitchFamily="2" charset="2"/>
            <a:buChar char="q"/>
          </a:pPr>
          <a:r>
            <a:rPr lang="fr-FR" sz="1500" i="0" dirty="0">
              <a:solidFill>
                <a:srgbClr val="002060"/>
              </a:solidFill>
            </a:rPr>
            <a:t>Possibilité de bénéficier des éventuelles réformes statutaires et indiciaires, ou avancement pour le calcul de la pension.</a:t>
          </a:r>
          <a:endParaRPr lang="fr-FR" sz="1500" dirty="0">
            <a:solidFill>
              <a:srgbClr val="002060"/>
            </a:solidFill>
          </a:endParaRPr>
        </a:p>
      </dgm:t>
    </dgm:pt>
    <dgm:pt modelId="{CC556DA7-1334-4895-970C-633B37C6F9A0}" type="parTrans" cxnId="{49CE2A40-7503-4A40-BAE8-CA56DA67993E}">
      <dgm:prSet/>
      <dgm:spPr/>
      <dgm:t>
        <a:bodyPr/>
        <a:lstStyle/>
        <a:p>
          <a:endParaRPr lang="fr-FR"/>
        </a:p>
      </dgm:t>
    </dgm:pt>
    <dgm:pt modelId="{911570D4-89AE-4F6C-B3F1-59EF5B81344E}" type="sibTrans" cxnId="{49CE2A40-7503-4A40-BAE8-CA56DA67993E}">
      <dgm:prSet/>
      <dgm:spPr/>
      <dgm:t>
        <a:bodyPr/>
        <a:lstStyle/>
        <a:p>
          <a:endParaRPr lang="fr-FR"/>
        </a:p>
      </dgm:t>
    </dgm:pt>
    <dgm:pt modelId="{04AAD200-085F-45A7-815D-5F2BC7DAF5E0}">
      <dgm:prSet custT="1"/>
      <dgm:spPr>
        <a:solidFill>
          <a:srgbClr val="A8C46F"/>
        </a:solidFill>
      </dgm:spPr>
      <dgm:t>
        <a:bodyPr/>
        <a:lstStyle/>
        <a:p>
          <a:pPr marL="449263" lvl="2" indent="-131763" algn="l" defTabSz="622300">
            <a:lnSpc>
              <a:spcPct val="90000"/>
            </a:lnSpc>
            <a:spcBef>
              <a:spcPct val="0"/>
            </a:spcBef>
            <a:spcAft>
              <a:spcPct val="15000"/>
            </a:spcAft>
            <a:buFont typeface="Arial" panose="020B0604020202020204" pitchFamily="34" charset="0"/>
            <a:buChar char="•"/>
          </a:pPr>
          <a:r>
            <a:rPr lang="fr-FR" sz="1400" i="0" kern="1200" dirty="0">
              <a:solidFill>
                <a:srgbClr val="002060"/>
              </a:solidFill>
            </a:rPr>
            <a:t>faire sa demande 6 mois avant l’atteinte de sa limite d’âge</a:t>
          </a:r>
          <a:endParaRPr lang="fr-FR" sz="1600" kern="1200" dirty="0">
            <a:solidFill>
              <a:srgbClr val="002060"/>
            </a:solidFill>
          </a:endParaRPr>
        </a:p>
      </dgm:t>
    </dgm:pt>
    <dgm:pt modelId="{1E0FCD11-1AE1-43F5-BB7B-FB4F27AC0783}" type="parTrans" cxnId="{F03F23C0-F7EF-4F44-BD16-F12EFC932348}">
      <dgm:prSet/>
      <dgm:spPr/>
      <dgm:t>
        <a:bodyPr/>
        <a:lstStyle/>
        <a:p>
          <a:endParaRPr lang="fr-FR"/>
        </a:p>
      </dgm:t>
    </dgm:pt>
    <dgm:pt modelId="{76F8C2CD-9DCA-4786-B075-4131553A5013}" type="sibTrans" cxnId="{F03F23C0-F7EF-4F44-BD16-F12EFC932348}">
      <dgm:prSet/>
      <dgm:spPr/>
      <dgm:t>
        <a:bodyPr/>
        <a:lstStyle/>
        <a:p>
          <a:endParaRPr lang="fr-FR"/>
        </a:p>
      </dgm:t>
    </dgm:pt>
    <dgm:pt modelId="{4E055470-CF0C-40BD-828D-D254C9D78FF4}">
      <dgm:prSet custT="1"/>
      <dgm:spPr>
        <a:solidFill>
          <a:srgbClr val="A8C46F"/>
        </a:solidFill>
      </dgm:spPr>
      <dgm:t>
        <a:bodyPr/>
        <a:lstStyle/>
        <a:p>
          <a:pPr marL="449263" lvl="2" indent="-131763" algn="l" defTabSz="622300">
            <a:lnSpc>
              <a:spcPct val="90000"/>
            </a:lnSpc>
            <a:spcBef>
              <a:spcPct val="0"/>
            </a:spcBef>
            <a:spcAft>
              <a:spcPct val="15000"/>
            </a:spcAft>
            <a:buFont typeface="Arial" panose="020B0604020202020204" pitchFamily="34" charset="0"/>
            <a:buChar char="•"/>
          </a:pPr>
          <a:r>
            <a:rPr lang="fr-FR" sz="1400" i="0" kern="1200" dirty="0">
              <a:solidFill>
                <a:srgbClr val="002060"/>
              </a:solidFill>
            </a:rPr>
            <a:t>avoir une limite d’âge inférieure à 67 ans donc </a:t>
          </a:r>
          <a:r>
            <a:rPr lang="fr-FR" sz="1400" i="0" kern="1200" dirty="0">
              <a:solidFill>
                <a:srgbClr val="002060"/>
              </a:solidFill>
              <a:latin typeface="Arial" panose="020B0604020202020204"/>
              <a:ea typeface="+mn-ea"/>
              <a:cs typeface="+mn-cs"/>
            </a:rPr>
            <a:t>avoir accompli 17 ans de services au titre des travaux insalubres</a:t>
          </a:r>
        </a:p>
      </dgm:t>
    </dgm:pt>
    <dgm:pt modelId="{DEED41BA-A81A-4C7A-A35B-733A5002F70C}" type="parTrans" cxnId="{BC8DE0C4-359E-400A-8F06-12CBB924C996}">
      <dgm:prSet/>
      <dgm:spPr/>
      <dgm:t>
        <a:bodyPr/>
        <a:lstStyle/>
        <a:p>
          <a:endParaRPr lang="fr-FR"/>
        </a:p>
      </dgm:t>
    </dgm:pt>
    <dgm:pt modelId="{AD1A1712-E361-480E-B6D5-08DA5CBA41A6}" type="sibTrans" cxnId="{BC8DE0C4-359E-400A-8F06-12CBB924C996}">
      <dgm:prSet/>
      <dgm:spPr/>
      <dgm:t>
        <a:bodyPr/>
        <a:lstStyle/>
        <a:p>
          <a:endParaRPr lang="fr-FR"/>
        </a:p>
      </dgm:t>
    </dgm:pt>
    <dgm:pt modelId="{96F3FE9A-F7C0-47DE-BF9C-AA4EAB31EFCC}">
      <dgm:prSet custT="1"/>
      <dgm:spPr>
        <a:solidFill>
          <a:srgbClr val="A8C46F"/>
        </a:solidFill>
      </dgm:spPr>
      <dgm:t>
        <a:bodyPr/>
        <a:lstStyle/>
        <a:p>
          <a:pPr marL="171450" lvl="1" indent="0" algn="l" defTabSz="711200">
            <a:lnSpc>
              <a:spcPct val="90000"/>
            </a:lnSpc>
            <a:spcBef>
              <a:spcPct val="0"/>
            </a:spcBef>
            <a:spcAft>
              <a:spcPct val="15000"/>
            </a:spcAft>
            <a:buFont typeface="Arial" panose="020B0604020202020204" pitchFamily="34" charset="0"/>
            <a:buNone/>
          </a:pPr>
          <a:endParaRPr lang="fr-FR" sz="900" kern="1200" dirty="0">
            <a:solidFill>
              <a:srgbClr val="002060"/>
            </a:solidFill>
          </a:endParaRPr>
        </a:p>
      </dgm:t>
    </dgm:pt>
    <dgm:pt modelId="{E456BF15-F33E-4106-93BA-DD53075F4390}" type="parTrans" cxnId="{01105E0B-F4A8-41A7-8D10-797C442FD54C}">
      <dgm:prSet/>
      <dgm:spPr/>
      <dgm:t>
        <a:bodyPr/>
        <a:lstStyle/>
        <a:p>
          <a:endParaRPr lang="fr-FR"/>
        </a:p>
      </dgm:t>
    </dgm:pt>
    <dgm:pt modelId="{E73EB854-71CB-4ED4-81E0-C7B53E9EDD4B}" type="sibTrans" cxnId="{01105E0B-F4A8-41A7-8D10-797C442FD54C}">
      <dgm:prSet/>
      <dgm:spPr/>
      <dgm:t>
        <a:bodyPr/>
        <a:lstStyle/>
        <a:p>
          <a:endParaRPr lang="fr-FR"/>
        </a:p>
      </dgm:t>
    </dgm:pt>
    <dgm:pt modelId="{AFA4F4D7-A192-40A1-8049-73DCCFE6F522}">
      <dgm:prSet custT="1"/>
      <dgm:spPr>
        <a:solidFill>
          <a:srgbClr val="BBCEE5"/>
        </a:solidFill>
      </dgm:spPr>
      <dgm:t>
        <a:bodyPr/>
        <a:lstStyle/>
        <a:p>
          <a:pPr marL="114300" indent="0" algn="l">
            <a:buFont typeface="Wingdings" panose="05000000000000000000" pitchFamily="2" charset="2"/>
            <a:buChar char="q"/>
          </a:pPr>
          <a:endParaRPr lang="fr-FR" sz="1500" dirty="0">
            <a:solidFill>
              <a:srgbClr val="002060"/>
            </a:solidFill>
          </a:endParaRPr>
        </a:p>
      </dgm:t>
    </dgm:pt>
    <dgm:pt modelId="{34D07F3A-C3DD-44B4-BD2F-BF908ADA46B4}" type="parTrans" cxnId="{C310B3AD-4B00-46F4-B65D-1E464D7FAAFD}">
      <dgm:prSet/>
      <dgm:spPr/>
      <dgm:t>
        <a:bodyPr/>
        <a:lstStyle/>
        <a:p>
          <a:endParaRPr lang="fr-FR"/>
        </a:p>
      </dgm:t>
    </dgm:pt>
    <dgm:pt modelId="{B077BA69-CB37-4B1D-A90E-2362F8E64B6E}" type="sibTrans" cxnId="{C310B3AD-4B00-46F4-B65D-1E464D7FAAFD}">
      <dgm:prSet/>
      <dgm:spPr/>
      <dgm:t>
        <a:bodyPr/>
        <a:lstStyle/>
        <a:p>
          <a:endParaRPr lang="fr-FR"/>
        </a:p>
      </dgm:t>
    </dgm:pt>
    <dgm:pt modelId="{1E3C3D14-4B9B-4D45-A483-E4D3645A88F8}">
      <dgm:prSet custT="1"/>
      <dgm:spPr>
        <a:solidFill>
          <a:srgbClr val="BBCEE5"/>
        </a:solidFill>
      </dgm:spPr>
      <dgm:t>
        <a:bodyPr/>
        <a:lstStyle/>
        <a:p>
          <a:pPr marL="114300" indent="0" algn="l">
            <a:buFont typeface="Wingdings" panose="05000000000000000000" pitchFamily="2" charset="2"/>
            <a:buChar char="q"/>
          </a:pPr>
          <a:endParaRPr lang="fr-FR" sz="1500" dirty="0">
            <a:solidFill>
              <a:srgbClr val="002060"/>
            </a:solidFill>
          </a:endParaRPr>
        </a:p>
      </dgm:t>
    </dgm:pt>
    <dgm:pt modelId="{0F5AF052-2C5D-43A6-B675-741261B8DD23}" type="parTrans" cxnId="{BD4079A9-A8F3-4B39-ACFC-F9CDE9B3538D}">
      <dgm:prSet/>
      <dgm:spPr/>
      <dgm:t>
        <a:bodyPr/>
        <a:lstStyle/>
        <a:p>
          <a:endParaRPr lang="fr-FR"/>
        </a:p>
      </dgm:t>
    </dgm:pt>
    <dgm:pt modelId="{FAFF6D7E-0205-40F0-B525-3BAD729EA4FA}" type="sibTrans" cxnId="{BD4079A9-A8F3-4B39-ACFC-F9CDE9B3538D}">
      <dgm:prSet/>
      <dgm:spPr/>
      <dgm:t>
        <a:bodyPr/>
        <a:lstStyle/>
        <a:p>
          <a:endParaRPr lang="fr-FR"/>
        </a:p>
      </dgm:t>
    </dgm:pt>
    <dgm:pt modelId="{B77339AF-A1B0-4B35-929C-E0562761462C}">
      <dgm:prSet custT="1"/>
      <dgm:spPr>
        <a:solidFill>
          <a:srgbClr val="A8C46F"/>
        </a:solidFill>
      </dgm:spPr>
      <dgm:t>
        <a:bodyPr/>
        <a:lstStyle/>
        <a:p>
          <a:pPr marL="171450" lvl="1" indent="0" algn="l" defTabSz="711200">
            <a:lnSpc>
              <a:spcPct val="90000"/>
            </a:lnSpc>
            <a:spcBef>
              <a:spcPct val="0"/>
            </a:spcBef>
            <a:spcAft>
              <a:spcPct val="15000"/>
            </a:spcAft>
            <a:buFont typeface="Wingdings" panose="05000000000000000000" pitchFamily="2" charset="2"/>
            <a:buNone/>
          </a:pPr>
          <a:endParaRPr lang="fr-FR" sz="900" kern="1200" dirty="0">
            <a:solidFill>
              <a:srgbClr val="002060"/>
            </a:solidFill>
          </a:endParaRPr>
        </a:p>
      </dgm:t>
    </dgm:pt>
    <dgm:pt modelId="{001653B6-C86E-4779-BCBE-3393B470CC4E}" type="parTrans" cxnId="{0A6131B9-290C-4DCD-8539-D54023248C01}">
      <dgm:prSet/>
      <dgm:spPr/>
      <dgm:t>
        <a:bodyPr/>
        <a:lstStyle/>
        <a:p>
          <a:endParaRPr lang="fr-FR"/>
        </a:p>
      </dgm:t>
    </dgm:pt>
    <dgm:pt modelId="{8E10CC3F-B585-42A1-8643-CC2B07874253}" type="sibTrans" cxnId="{0A6131B9-290C-4DCD-8539-D54023248C01}">
      <dgm:prSet/>
      <dgm:spPr/>
      <dgm:t>
        <a:bodyPr/>
        <a:lstStyle/>
        <a:p>
          <a:endParaRPr lang="fr-FR"/>
        </a:p>
      </dgm:t>
    </dgm:pt>
    <dgm:pt modelId="{E3BF9DB2-34FE-400E-B6ED-8256382027ED}">
      <dgm:prSet custT="1"/>
      <dgm:spPr>
        <a:solidFill>
          <a:srgbClr val="A8C46F"/>
        </a:solidFill>
      </dgm:spPr>
      <dgm:t>
        <a:bodyPr/>
        <a:lstStyle/>
        <a:p>
          <a:pPr marL="273050" lvl="2" indent="-273050" algn="l" defTabSz="622300">
            <a:lnSpc>
              <a:spcPct val="90000"/>
            </a:lnSpc>
            <a:spcBef>
              <a:spcPct val="0"/>
            </a:spcBef>
            <a:spcAft>
              <a:spcPct val="15000"/>
            </a:spcAft>
            <a:buFont typeface="Wingdings" panose="05000000000000000000" pitchFamily="2" charset="2"/>
            <a:buChar char="q"/>
          </a:pPr>
          <a:r>
            <a:rPr lang="fr-FR" sz="1600" i="0" kern="1200" dirty="0">
              <a:solidFill>
                <a:srgbClr val="002060"/>
              </a:solidFill>
            </a:rPr>
            <a:t>Prolongation octroyée sous réserve d’aptitude physique de l’ouvrier</a:t>
          </a:r>
          <a:endParaRPr lang="fr-FR" sz="1600" kern="1200" dirty="0">
            <a:solidFill>
              <a:srgbClr val="002060"/>
            </a:solidFill>
          </a:endParaRPr>
        </a:p>
      </dgm:t>
    </dgm:pt>
    <dgm:pt modelId="{3CA25A90-0EE5-4A80-BD94-451A936FDDB0}" type="parTrans" cxnId="{E6E31237-0AD2-4EF0-80F2-95441303FB75}">
      <dgm:prSet/>
      <dgm:spPr/>
      <dgm:t>
        <a:bodyPr/>
        <a:lstStyle/>
        <a:p>
          <a:endParaRPr lang="fr-FR"/>
        </a:p>
      </dgm:t>
    </dgm:pt>
    <dgm:pt modelId="{D2A7F6C1-0C21-4F87-B217-4F426C30B1F9}" type="sibTrans" cxnId="{E6E31237-0AD2-4EF0-80F2-95441303FB75}">
      <dgm:prSet/>
      <dgm:spPr/>
      <dgm:t>
        <a:bodyPr/>
        <a:lstStyle/>
        <a:p>
          <a:endParaRPr lang="fr-FR"/>
        </a:p>
      </dgm:t>
    </dgm:pt>
    <dgm:pt modelId="{F2A508C7-26B0-4A2F-9F88-DC31C49B4A3C}">
      <dgm:prSet custT="1"/>
      <dgm:spPr>
        <a:solidFill>
          <a:srgbClr val="A8C46F"/>
        </a:solidFill>
      </dgm:spPr>
      <dgm:t>
        <a:bodyPr/>
        <a:lstStyle/>
        <a:p>
          <a:pPr marL="449263" lvl="2" indent="-131763" algn="l" defTabSz="622300">
            <a:lnSpc>
              <a:spcPct val="90000"/>
            </a:lnSpc>
            <a:spcBef>
              <a:spcPct val="0"/>
            </a:spcBef>
            <a:spcAft>
              <a:spcPct val="15000"/>
            </a:spcAft>
            <a:buFont typeface="Arial" panose="020B0604020202020204" pitchFamily="34" charset="0"/>
            <a:buChar char="•"/>
          </a:pPr>
          <a:r>
            <a:rPr lang="fr-FR" sz="1400" kern="1200" dirty="0">
              <a:solidFill>
                <a:srgbClr val="002060"/>
              </a:solidFill>
            </a:rPr>
            <a:t>avoir auparavant fait valoir son droit à recul de limite d’âge ou à prolongation pour carrière incomplète</a:t>
          </a:r>
        </a:p>
      </dgm:t>
    </dgm:pt>
    <dgm:pt modelId="{35CC6ECD-FC56-45EE-9A8C-D71959A65570}" type="parTrans" cxnId="{88A1301F-C806-4846-BFB7-589CFC7E5EB8}">
      <dgm:prSet/>
      <dgm:spPr/>
    </dgm:pt>
    <dgm:pt modelId="{B0959977-AEB9-4B7B-A348-1904D4F4354F}" type="sibTrans" cxnId="{88A1301F-C806-4846-BFB7-589CFC7E5EB8}">
      <dgm:prSet/>
      <dgm:spPr/>
    </dgm:pt>
    <dgm:pt modelId="{2769AE4C-6566-4E6B-88FA-1AA46A4FFA38}">
      <dgm:prSet custT="1"/>
      <dgm:spPr>
        <a:solidFill>
          <a:srgbClr val="A8C46F"/>
        </a:solidFill>
      </dgm:spPr>
      <dgm:t>
        <a:bodyPr/>
        <a:lstStyle/>
        <a:p>
          <a:pPr marL="273050" lvl="2" indent="-273050" algn="l" defTabSz="622300">
            <a:lnSpc>
              <a:spcPct val="90000"/>
            </a:lnSpc>
            <a:spcBef>
              <a:spcPct val="0"/>
            </a:spcBef>
            <a:spcAft>
              <a:spcPct val="15000"/>
            </a:spcAft>
            <a:buFont typeface="Wingdings" panose="05000000000000000000" pitchFamily="2" charset="2"/>
            <a:buChar char="q"/>
          </a:pPr>
          <a:r>
            <a:rPr lang="fr-FR" sz="1600" i="0" kern="1200" dirty="0">
              <a:solidFill>
                <a:srgbClr val="002060"/>
              </a:solidFill>
              <a:latin typeface="Arial" panose="020B0604020202020204"/>
              <a:ea typeface="+mn-ea"/>
              <a:cs typeface="+mn-cs"/>
            </a:rPr>
            <a:t>Ce dispositif n’est pas ouvert aux ouvriers qui, à la date de leur limite d’âge, sont placés en congé de longue maladie, en congé de longue durée ou accomplissent un service à temps partiel pour raison thérapeutique</a:t>
          </a:r>
          <a:r>
            <a:rPr lang="fr-FR" sz="1600" kern="1200" dirty="0">
              <a:solidFill>
                <a:srgbClr val="002060"/>
              </a:solidFill>
              <a:latin typeface="Arial" panose="020B0604020202020204"/>
              <a:ea typeface="+mn-ea"/>
              <a:cs typeface="+mn-cs"/>
            </a:rPr>
            <a:t>.</a:t>
          </a:r>
        </a:p>
      </dgm:t>
    </dgm:pt>
    <dgm:pt modelId="{62B01BE7-BA5D-4918-816B-C66F1984CD1C}" type="parTrans" cxnId="{D20466B8-A907-4AC4-AAAB-5CE97DEFF709}">
      <dgm:prSet/>
      <dgm:spPr/>
    </dgm:pt>
    <dgm:pt modelId="{55FDB6CE-3D32-4A18-B2BE-A46A1A0AA474}" type="sibTrans" cxnId="{D20466B8-A907-4AC4-AAAB-5CE97DEFF709}">
      <dgm:prSet/>
      <dgm:spPr/>
    </dgm:pt>
    <dgm:pt modelId="{E3CB5C5B-C0BD-425F-A267-87D4DD4B6987}">
      <dgm:prSet custT="1"/>
      <dgm:spPr>
        <a:solidFill>
          <a:srgbClr val="A8C46F"/>
        </a:solidFill>
      </dgm:spPr>
      <dgm:t>
        <a:bodyPr/>
        <a:lstStyle/>
        <a:p>
          <a:pPr marL="0" lvl="2" indent="0" algn="l" defTabSz="622300">
            <a:lnSpc>
              <a:spcPct val="90000"/>
            </a:lnSpc>
            <a:spcBef>
              <a:spcPct val="0"/>
            </a:spcBef>
            <a:spcAft>
              <a:spcPct val="15000"/>
            </a:spcAft>
            <a:buFont typeface="Wingdings" panose="05000000000000000000" pitchFamily="2" charset="2"/>
            <a:buNone/>
          </a:pPr>
          <a:endParaRPr lang="fr-FR" sz="1600" kern="1200" dirty="0">
            <a:solidFill>
              <a:srgbClr val="002060"/>
            </a:solidFill>
          </a:endParaRPr>
        </a:p>
      </dgm:t>
    </dgm:pt>
    <dgm:pt modelId="{8529DCEC-C783-43EB-964A-1CC71F259ABF}" type="parTrans" cxnId="{80C11576-6EC2-4186-9532-C3FBE37FFE63}">
      <dgm:prSet/>
      <dgm:spPr/>
    </dgm:pt>
    <dgm:pt modelId="{D5B57F80-4D79-486F-A9E8-098402CCF81E}" type="sibTrans" cxnId="{80C11576-6EC2-4186-9532-C3FBE37FFE63}">
      <dgm:prSet/>
      <dgm:spPr/>
    </dgm:pt>
    <dgm:pt modelId="{C447662E-EAED-47EC-89DB-CD2D2E6AFBBA}">
      <dgm:prSet custT="1"/>
      <dgm:spPr>
        <a:solidFill>
          <a:srgbClr val="A8C46F"/>
        </a:solidFill>
      </dgm:spPr>
      <dgm:t>
        <a:bodyPr/>
        <a:lstStyle/>
        <a:p>
          <a:pPr marL="228600" lvl="2" indent="0" algn="l" defTabSz="622300">
            <a:lnSpc>
              <a:spcPct val="90000"/>
            </a:lnSpc>
            <a:spcBef>
              <a:spcPct val="0"/>
            </a:spcBef>
            <a:spcAft>
              <a:spcPct val="15000"/>
            </a:spcAft>
            <a:buFont typeface="Arial" panose="020B0604020202020204" pitchFamily="34" charset="0"/>
            <a:buNone/>
          </a:pPr>
          <a:endParaRPr lang="fr-FR" sz="1600" kern="1200" dirty="0">
            <a:solidFill>
              <a:srgbClr val="002060"/>
            </a:solidFill>
          </a:endParaRPr>
        </a:p>
      </dgm:t>
    </dgm:pt>
    <dgm:pt modelId="{AD015E7A-6F14-487C-912F-5648B3AE7593}" type="parTrans" cxnId="{D73A6FFC-D418-4ABD-A18F-735C6457BDCB}">
      <dgm:prSet/>
      <dgm:spPr/>
    </dgm:pt>
    <dgm:pt modelId="{0F256F8B-36BD-4F97-A4A4-5D03F4607FF0}" type="sibTrans" cxnId="{D73A6FFC-D418-4ABD-A18F-735C6457BDCB}">
      <dgm:prSet/>
      <dgm:spPr/>
    </dgm:pt>
    <dgm:pt modelId="{536FB0BF-F38E-4A2D-BDC7-16B8C1F232B4}">
      <dgm:prSet custT="1"/>
      <dgm:spPr>
        <a:solidFill>
          <a:srgbClr val="BBCEE5"/>
        </a:solidFill>
      </dgm:spPr>
      <dgm:t>
        <a:bodyPr/>
        <a:lstStyle/>
        <a:p>
          <a:pPr marL="114300" indent="0" algn="l">
            <a:buFont typeface="Wingdings" panose="05000000000000000000" pitchFamily="2" charset="2"/>
            <a:buNone/>
          </a:pPr>
          <a:endParaRPr lang="fr-FR" sz="1500" dirty="0">
            <a:solidFill>
              <a:srgbClr val="002060"/>
            </a:solidFill>
          </a:endParaRPr>
        </a:p>
      </dgm:t>
    </dgm:pt>
    <dgm:pt modelId="{CF5CB330-E9B5-4D12-B39A-0CF3CEEA06C5}" type="parTrans" cxnId="{0FA0B439-155F-46A8-ADE2-B3BD2C86EC1D}">
      <dgm:prSet/>
      <dgm:spPr/>
    </dgm:pt>
    <dgm:pt modelId="{B172A3A5-45DE-4C05-8641-406EDF131A7E}" type="sibTrans" cxnId="{0FA0B439-155F-46A8-ADE2-B3BD2C86EC1D}">
      <dgm:prSet/>
      <dgm:spPr/>
    </dgm:pt>
    <dgm:pt modelId="{A0A2E9CD-57C3-4876-897E-C5D2E877D37A}">
      <dgm:prSet custT="1"/>
      <dgm:spPr>
        <a:solidFill>
          <a:srgbClr val="BBCEE5"/>
        </a:solidFill>
      </dgm:spPr>
      <dgm:t>
        <a:bodyPr/>
        <a:lstStyle/>
        <a:p>
          <a:pPr marL="273050" indent="-273050" algn="l">
            <a:buFont typeface="Wingdings" panose="05000000000000000000" pitchFamily="2" charset="2"/>
            <a:buChar char="q"/>
          </a:pPr>
          <a:r>
            <a:rPr lang="fr-FR" sz="1500" dirty="0">
              <a:solidFill>
                <a:srgbClr val="002060"/>
              </a:solidFill>
            </a:rPr>
            <a:t>La période de prolongation peut être prise en compte au titre de la surcote</a:t>
          </a:r>
        </a:p>
      </dgm:t>
    </dgm:pt>
    <dgm:pt modelId="{50F8D020-754E-47FD-9B95-CEB2F065108F}" type="parTrans" cxnId="{77EB2553-8798-4823-9B89-44E1FC2BBDB5}">
      <dgm:prSet/>
      <dgm:spPr/>
    </dgm:pt>
    <dgm:pt modelId="{FD6578FE-42D2-45E2-86AF-9E51EDEDD113}" type="sibTrans" cxnId="{77EB2553-8798-4823-9B89-44E1FC2BBDB5}">
      <dgm:prSet/>
      <dgm:spPr/>
    </dgm:pt>
    <dgm:pt modelId="{9D44CB83-3645-4F72-A5BF-98A6DE3053DE}">
      <dgm:prSet custT="1"/>
      <dgm:spPr>
        <a:solidFill>
          <a:srgbClr val="BBCEE5"/>
        </a:solidFill>
      </dgm:spPr>
      <dgm:t>
        <a:bodyPr/>
        <a:lstStyle/>
        <a:p>
          <a:pPr marL="114300" indent="0" algn="l">
            <a:buFont typeface="Wingdings" panose="05000000000000000000" pitchFamily="2" charset="2"/>
            <a:buChar char="q"/>
          </a:pPr>
          <a:endParaRPr lang="fr-FR" sz="1500" dirty="0">
            <a:solidFill>
              <a:srgbClr val="002060"/>
            </a:solidFill>
          </a:endParaRPr>
        </a:p>
      </dgm:t>
    </dgm:pt>
    <dgm:pt modelId="{F3579948-E0E7-491F-B1D0-F870E0A55ACA}" type="parTrans" cxnId="{6D230197-49C5-434F-830B-C28FFB178F4A}">
      <dgm:prSet/>
      <dgm:spPr/>
    </dgm:pt>
    <dgm:pt modelId="{511989D4-AF45-4210-AA4A-35EB5CBB6161}" type="sibTrans" cxnId="{6D230197-49C5-434F-830B-C28FFB178F4A}">
      <dgm:prSet/>
      <dgm:spPr/>
    </dgm:pt>
    <dgm:pt modelId="{28C8103C-D65B-431E-8D29-D25FBB669123}" type="pres">
      <dgm:prSet presAssocID="{550592A1-CDDB-46C9-AC30-9164AEDBECFC}" presName="diagram" presStyleCnt="0">
        <dgm:presLayoutVars>
          <dgm:dir/>
          <dgm:resizeHandles val="exact"/>
        </dgm:presLayoutVars>
      </dgm:prSet>
      <dgm:spPr/>
    </dgm:pt>
    <dgm:pt modelId="{B78C540B-2199-4B1A-94CD-E8CDBD4FEE2B}" type="pres">
      <dgm:prSet presAssocID="{AE26C3E4-D439-456A-8E51-C9D551D86D84}" presName="node" presStyleLbl="node1" presStyleIdx="0" presStyleCnt="2" custScaleX="114184" custScaleY="160077" custLinFactNeighborX="1420" custLinFactNeighborY="-12009">
        <dgm:presLayoutVars>
          <dgm:bulletEnabled val="1"/>
        </dgm:presLayoutVars>
      </dgm:prSet>
      <dgm:spPr>
        <a:prstGeom prst="flowChartAlternateProcess">
          <a:avLst/>
        </a:prstGeom>
      </dgm:spPr>
    </dgm:pt>
    <dgm:pt modelId="{B3778FC4-B9A3-4544-8A96-E6CB71294C2D}" type="pres">
      <dgm:prSet presAssocID="{3D65972D-22B0-4539-ACCC-B19FA89F286A}" presName="sibTrans" presStyleCnt="0"/>
      <dgm:spPr/>
    </dgm:pt>
    <dgm:pt modelId="{88DF0D52-5F66-40D7-804C-7BF2C1C6B5B5}" type="pres">
      <dgm:prSet presAssocID="{07612DCD-AB72-4CCB-8813-1737C5701EF4}" presName="node" presStyleLbl="node1" presStyleIdx="1" presStyleCnt="2" custScaleX="99770" custScaleY="155835" custLinFactNeighborX="-3459" custLinFactNeighborY="-10236">
        <dgm:presLayoutVars>
          <dgm:bulletEnabled val="1"/>
        </dgm:presLayoutVars>
      </dgm:prSet>
      <dgm:spPr>
        <a:prstGeom prst="flowChartAlternateProcess">
          <a:avLst/>
        </a:prstGeom>
      </dgm:spPr>
    </dgm:pt>
  </dgm:ptLst>
  <dgm:cxnLst>
    <dgm:cxn modelId="{3FC3D607-80EC-4B91-9E96-CAA3CE31F029}" type="presOf" srcId="{1E3C3D14-4B9B-4D45-A483-E4D3645A88F8}" destId="{88DF0D52-5F66-40D7-804C-7BF2C1C6B5B5}" srcOrd="0" destOrd="7" presId="urn:microsoft.com/office/officeart/2005/8/layout/default"/>
    <dgm:cxn modelId="{01105E0B-F4A8-41A7-8D10-797C442FD54C}" srcId="{AE26C3E4-D439-456A-8E51-C9D551D86D84}" destId="{96F3FE9A-F7C0-47DE-BF9C-AA4EAB31EFCC}" srcOrd="4" destOrd="0" parTransId="{E456BF15-F33E-4106-93BA-DD53075F4390}" sibTransId="{E73EB854-71CB-4ED4-81E0-C7B53E9EDD4B}"/>
    <dgm:cxn modelId="{31DF8D0D-8125-4DDF-8D10-64B5E5E92DC8}" srcId="{AE26C3E4-D439-456A-8E51-C9D551D86D84}" destId="{A90DD8AF-C526-408B-84C9-1AAE409FC02A}" srcOrd="1" destOrd="0" parTransId="{5D57A07B-F9FD-4A2B-83BC-BF3D20CB9AA6}" sibTransId="{EDF550AA-0A3C-48BC-9396-D0A66418B196}"/>
    <dgm:cxn modelId="{88A1301F-C806-4846-BFB7-589CFC7E5EB8}" srcId="{A90DD8AF-C526-408B-84C9-1AAE409FC02A}" destId="{F2A508C7-26B0-4A2F-9F88-DC31C49B4A3C}" srcOrd="1" destOrd="0" parTransId="{35CC6ECD-FC56-45EE-9A8C-D71959A65570}" sibTransId="{B0959977-AEB9-4B7B-A348-1904D4F4354F}"/>
    <dgm:cxn modelId="{DBB2D122-40A3-4813-A46C-C342EC36983F}" type="presOf" srcId="{4E055470-CF0C-40BD-828D-D254C9D78FF4}" destId="{B78C540B-2199-4B1A-94CD-E8CDBD4FEE2B}" srcOrd="0" destOrd="3" presId="urn:microsoft.com/office/officeart/2005/8/layout/default"/>
    <dgm:cxn modelId="{37B6A031-11E5-4217-B8AE-5B72E849D785}" type="presOf" srcId="{04AAD200-085F-45A7-815D-5F2BC7DAF5E0}" destId="{B78C540B-2199-4B1A-94CD-E8CDBD4FEE2B}" srcOrd="0" destOrd="5" presId="urn:microsoft.com/office/officeart/2005/8/layout/default"/>
    <dgm:cxn modelId="{E6E31237-0AD2-4EF0-80F2-95441303FB75}" srcId="{C447662E-EAED-47EC-89DB-CD2D2E6AFBBA}" destId="{E3BF9DB2-34FE-400E-B6ED-8256382027ED}" srcOrd="0" destOrd="0" parTransId="{3CA25A90-0EE5-4A80-BD94-451A936FDDB0}" sibTransId="{D2A7F6C1-0C21-4F87-B217-4F426C30B1F9}"/>
    <dgm:cxn modelId="{03D36D39-8D4D-484F-B7DB-29AEA8A68565}" type="presOf" srcId="{DE6C74EA-88B2-49BF-888F-EDFE498E4824}" destId="{88DF0D52-5F66-40D7-804C-7BF2C1C6B5B5}" srcOrd="0" destOrd="5" presId="urn:microsoft.com/office/officeart/2005/8/layout/default"/>
    <dgm:cxn modelId="{0FA0B439-155F-46A8-ADE2-B3BD2C86EC1D}" srcId="{07612DCD-AB72-4CCB-8813-1737C5701EF4}" destId="{536FB0BF-F38E-4A2D-BDC7-16B8C1F232B4}" srcOrd="5" destOrd="0" parTransId="{CF5CB330-E9B5-4D12-B39A-0CF3CEEA06C5}" sibTransId="{B172A3A5-45DE-4C05-8641-406EDF131A7E}"/>
    <dgm:cxn modelId="{49CE2A40-7503-4A40-BAE8-CA56DA67993E}" srcId="{07612DCD-AB72-4CCB-8813-1737C5701EF4}" destId="{DE6C74EA-88B2-49BF-888F-EDFE498E4824}" srcOrd="4" destOrd="0" parTransId="{CC556DA7-1334-4895-970C-633B37C6F9A0}" sibTransId="{911570D4-89AE-4F6C-B3F1-59EF5B81344E}"/>
    <dgm:cxn modelId="{AA206162-C4E1-4574-9345-8314B774ADF5}" type="presOf" srcId="{AE26C3E4-D439-456A-8E51-C9D551D86D84}" destId="{B78C540B-2199-4B1A-94CD-E8CDBD4FEE2B}" srcOrd="0" destOrd="0" presId="urn:microsoft.com/office/officeart/2005/8/layout/default"/>
    <dgm:cxn modelId="{17D6186E-1BD3-482A-82C8-BD6943DEADEF}" type="presOf" srcId="{C447662E-EAED-47EC-89DB-CD2D2E6AFBBA}" destId="{B78C540B-2199-4B1A-94CD-E8CDBD4FEE2B}" srcOrd="0" destOrd="6" presId="urn:microsoft.com/office/officeart/2005/8/layout/default"/>
    <dgm:cxn modelId="{77EB2553-8798-4823-9B89-44E1FC2BBDB5}" srcId="{07612DCD-AB72-4CCB-8813-1737C5701EF4}" destId="{A0A2E9CD-57C3-4876-897E-C5D2E877D37A}" srcOrd="2" destOrd="0" parTransId="{50F8D020-754E-47FD-9B95-CEB2F065108F}" sibTransId="{FD6578FE-42D2-45E2-86AF-9E51EDEDD113}"/>
    <dgm:cxn modelId="{80C11576-6EC2-4186-9532-C3FBE37FFE63}" srcId="{AE26C3E4-D439-456A-8E51-C9D551D86D84}" destId="{E3CB5C5B-C0BD-425F-A267-87D4DD4B6987}" srcOrd="3" destOrd="0" parTransId="{8529DCEC-C783-43EB-964A-1CC71F259ABF}" sibTransId="{D5B57F80-4D79-486F-A9E8-098402CCF81E}"/>
    <dgm:cxn modelId="{20954677-DBD9-4007-92FE-3AF011DE39CB}" type="presOf" srcId="{AFA4F4D7-A192-40A1-8049-73DCCFE6F522}" destId="{88DF0D52-5F66-40D7-804C-7BF2C1C6B5B5}" srcOrd="0" destOrd="4" presId="urn:microsoft.com/office/officeart/2005/8/layout/default"/>
    <dgm:cxn modelId="{27E5CB7E-25EA-46AE-BD6E-F6EFF752A3AE}" type="presOf" srcId="{550592A1-CDDB-46C9-AC30-9164AEDBECFC}" destId="{28C8103C-D65B-431E-8D29-D25FBB669123}" srcOrd="0" destOrd="0" presId="urn:microsoft.com/office/officeart/2005/8/layout/default"/>
    <dgm:cxn modelId="{DD5B2C83-DB07-400B-9970-F79DE6AD10DB}" type="presOf" srcId="{E3CB5C5B-C0BD-425F-A267-87D4DD4B6987}" destId="{B78C540B-2199-4B1A-94CD-E8CDBD4FEE2B}" srcOrd="0" destOrd="8" presId="urn:microsoft.com/office/officeart/2005/8/layout/default"/>
    <dgm:cxn modelId="{F9FBF28D-1266-44E5-84B7-D47369E74905}" type="presOf" srcId="{07612DCD-AB72-4CCB-8813-1737C5701EF4}" destId="{88DF0D52-5F66-40D7-804C-7BF2C1C6B5B5}" srcOrd="0" destOrd="0" presId="urn:microsoft.com/office/officeart/2005/8/layout/default"/>
    <dgm:cxn modelId="{EAE14196-24EB-485E-A7B9-2252AD6AFE28}" srcId="{550592A1-CDDB-46C9-AC30-9164AEDBECFC}" destId="{AE26C3E4-D439-456A-8E51-C9D551D86D84}" srcOrd="0" destOrd="0" parTransId="{7FD76B3C-20A9-4972-8A27-CA92B8595F9F}" sibTransId="{3D65972D-22B0-4539-ACCC-B19FA89F286A}"/>
    <dgm:cxn modelId="{6D230197-49C5-434F-830B-C28FFB178F4A}" srcId="{07612DCD-AB72-4CCB-8813-1737C5701EF4}" destId="{9D44CB83-3645-4F72-A5BF-98A6DE3053DE}" srcOrd="1" destOrd="0" parTransId="{F3579948-E0E7-491F-B1D0-F870E0A55ACA}" sibTransId="{511989D4-AF45-4210-AA4A-35EB5CBB6161}"/>
    <dgm:cxn modelId="{90039AA0-E74D-460E-BC30-69E3B4A30E6A}" type="presOf" srcId="{38D0649C-1B71-40A6-AF46-2F535E6B7218}" destId="{88DF0D52-5F66-40D7-804C-7BF2C1C6B5B5}" srcOrd="0" destOrd="1" presId="urn:microsoft.com/office/officeart/2005/8/layout/default"/>
    <dgm:cxn modelId="{85EDA1A1-844F-4398-92F9-ABDEF67E38DC}" srcId="{07612DCD-AB72-4CCB-8813-1737C5701EF4}" destId="{38D0649C-1B71-40A6-AF46-2F535E6B7218}" srcOrd="0" destOrd="0" parTransId="{76E8FEBC-276E-4AE5-8AC8-64FF26C4D218}" sibTransId="{2E95B8E3-C2B5-49E2-A66D-BF508FC14A39}"/>
    <dgm:cxn modelId="{362DCDA5-7F03-48B9-A0E3-C3FAA1F8F7AE}" type="presOf" srcId="{96F3FE9A-F7C0-47DE-BF9C-AA4EAB31EFCC}" destId="{B78C540B-2199-4B1A-94CD-E8CDBD4FEE2B}" srcOrd="0" destOrd="10" presId="urn:microsoft.com/office/officeart/2005/8/layout/default"/>
    <dgm:cxn modelId="{99BC21A8-282D-461B-8D40-70BC49F397D2}" type="presOf" srcId="{2769AE4C-6566-4E6B-88FA-1AA46A4FFA38}" destId="{B78C540B-2199-4B1A-94CD-E8CDBD4FEE2B}" srcOrd="0" destOrd="9" presId="urn:microsoft.com/office/officeart/2005/8/layout/default"/>
    <dgm:cxn modelId="{BD4079A9-A8F3-4B39-ACFC-F9CDE9B3538D}" srcId="{07612DCD-AB72-4CCB-8813-1737C5701EF4}" destId="{1E3C3D14-4B9B-4D45-A483-E4D3645A88F8}" srcOrd="6" destOrd="0" parTransId="{0F5AF052-2C5D-43A6-B675-741261B8DD23}" sibTransId="{FAFF6D7E-0205-40F0-B525-3BAD729EA4FA}"/>
    <dgm:cxn modelId="{E01875AA-1D93-440F-BBEC-98C74ECB3A21}" type="presOf" srcId="{E3BF9DB2-34FE-400E-B6ED-8256382027ED}" destId="{B78C540B-2199-4B1A-94CD-E8CDBD4FEE2B}" srcOrd="0" destOrd="7" presId="urn:microsoft.com/office/officeart/2005/8/layout/default"/>
    <dgm:cxn modelId="{C310B3AD-4B00-46F4-B65D-1E464D7FAAFD}" srcId="{07612DCD-AB72-4CCB-8813-1737C5701EF4}" destId="{AFA4F4D7-A192-40A1-8049-73DCCFE6F522}" srcOrd="3" destOrd="0" parTransId="{34D07F3A-C3DD-44B4-BD2F-BF908ADA46B4}" sibTransId="{B077BA69-CB37-4B1D-A90E-2362F8E64B6E}"/>
    <dgm:cxn modelId="{D20466B8-A907-4AC4-AAAB-5CE97DEFF709}" srcId="{E3CB5C5B-C0BD-425F-A267-87D4DD4B6987}" destId="{2769AE4C-6566-4E6B-88FA-1AA46A4FFA38}" srcOrd="0" destOrd="0" parTransId="{62B01BE7-BA5D-4918-816B-C66F1984CD1C}" sibTransId="{55FDB6CE-3D32-4A18-B2BE-A46A1A0AA474}"/>
    <dgm:cxn modelId="{0A6131B9-290C-4DCD-8539-D54023248C01}" srcId="{AE26C3E4-D439-456A-8E51-C9D551D86D84}" destId="{B77339AF-A1B0-4B35-929C-E0562761462C}" srcOrd="0" destOrd="0" parTransId="{001653B6-C86E-4779-BCBE-3393B470CC4E}" sibTransId="{8E10CC3F-B585-42A1-8643-CC2B07874253}"/>
    <dgm:cxn modelId="{F03F23C0-F7EF-4F44-BD16-F12EFC932348}" srcId="{A90DD8AF-C526-408B-84C9-1AAE409FC02A}" destId="{04AAD200-085F-45A7-815D-5F2BC7DAF5E0}" srcOrd="2" destOrd="0" parTransId="{1E0FCD11-1AE1-43F5-BB7B-FB4F27AC0783}" sibTransId="{76F8C2CD-9DCA-4786-B075-4131553A5013}"/>
    <dgm:cxn modelId="{86049AC4-6C04-4626-98E7-5A577EE9BE60}" type="presOf" srcId="{9D44CB83-3645-4F72-A5BF-98A6DE3053DE}" destId="{88DF0D52-5F66-40D7-804C-7BF2C1C6B5B5}" srcOrd="0" destOrd="2" presId="urn:microsoft.com/office/officeart/2005/8/layout/default"/>
    <dgm:cxn modelId="{BC8DE0C4-359E-400A-8F06-12CBB924C996}" srcId="{A90DD8AF-C526-408B-84C9-1AAE409FC02A}" destId="{4E055470-CF0C-40BD-828D-D254C9D78FF4}" srcOrd="0" destOrd="0" parTransId="{DEED41BA-A81A-4C7A-A35B-733A5002F70C}" sibTransId="{AD1A1712-E361-480E-B6D5-08DA5CBA41A6}"/>
    <dgm:cxn modelId="{755480CC-A242-4874-BD28-DF45290EAC69}" type="presOf" srcId="{B77339AF-A1B0-4B35-929C-E0562761462C}" destId="{B78C540B-2199-4B1A-94CD-E8CDBD4FEE2B}" srcOrd="0" destOrd="1" presId="urn:microsoft.com/office/officeart/2005/8/layout/default"/>
    <dgm:cxn modelId="{302B17CF-8A90-40E1-A236-E0CC36BD7033}" type="presOf" srcId="{A90DD8AF-C526-408B-84C9-1AAE409FC02A}" destId="{B78C540B-2199-4B1A-94CD-E8CDBD4FEE2B}" srcOrd="0" destOrd="2" presId="urn:microsoft.com/office/officeart/2005/8/layout/default"/>
    <dgm:cxn modelId="{B9AF13D0-43C1-4864-BBAA-12FC44792E3D}" type="presOf" srcId="{F2A508C7-26B0-4A2F-9F88-DC31C49B4A3C}" destId="{B78C540B-2199-4B1A-94CD-E8CDBD4FEE2B}" srcOrd="0" destOrd="4" presId="urn:microsoft.com/office/officeart/2005/8/layout/default"/>
    <dgm:cxn modelId="{CCB93FD5-1698-4B09-A0B6-3DEBD3EF8B97}" type="presOf" srcId="{536FB0BF-F38E-4A2D-BDC7-16B8C1F232B4}" destId="{88DF0D52-5F66-40D7-804C-7BF2C1C6B5B5}" srcOrd="0" destOrd="6" presId="urn:microsoft.com/office/officeart/2005/8/layout/default"/>
    <dgm:cxn modelId="{701365D6-A98F-41C1-9053-2629E0848607}" type="presOf" srcId="{A6E77EE3-6C91-40BE-BD1F-44541E5873F0}" destId="{B78C540B-2199-4B1A-94CD-E8CDBD4FEE2B}" srcOrd="0" destOrd="11" presId="urn:microsoft.com/office/officeart/2005/8/layout/default"/>
    <dgm:cxn modelId="{A64736DE-8FC7-4D76-AADB-9C0CD8968D2F}" srcId="{550592A1-CDDB-46C9-AC30-9164AEDBECFC}" destId="{07612DCD-AB72-4CCB-8813-1737C5701EF4}" srcOrd="1" destOrd="0" parTransId="{F7E062BF-EDA2-443D-9613-9EE03DE7C790}" sibTransId="{3CFA4CC5-17C6-41C3-B0F2-3EAF0F52929D}"/>
    <dgm:cxn modelId="{A2065BEF-472F-496E-8631-FD20D34FF93D}" type="presOf" srcId="{A0A2E9CD-57C3-4876-897E-C5D2E877D37A}" destId="{88DF0D52-5F66-40D7-804C-7BF2C1C6B5B5}" srcOrd="0" destOrd="3" presId="urn:microsoft.com/office/officeart/2005/8/layout/default"/>
    <dgm:cxn modelId="{AAD99CF7-C3F2-4829-A1C6-0E083B9E50A8}" srcId="{AE26C3E4-D439-456A-8E51-C9D551D86D84}" destId="{A6E77EE3-6C91-40BE-BD1F-44541E5873F0}" srcOrd="5" destOrd="0" parTransId="{47AE755F-9885-4D42-88E0-B55AAA184A20}" sibTransId="{AFF98045-0063-4DFE-86BF-2EB2885608CE}"/>
    <dgm:cxn modelId="{D73A6FFC-D418-4ABD-A18F-735C6457BDCB}" srcId="{AE26C3E4-D439-456A-8E51-C9D551D86D84}" destId="{C447662E-EAED-47EC-89DB-CD2D2E6AFBBA}" srcOrd="2" destOrd="0" parTransId="{AD015E7A-6F14-487C-912F-5648B3AE7593}" sibTransId="{0F256F8B-36BD-4F97-A4A4-5D03F4607FF0}"/>
    <dgm:cxn modelId="{6B313646-668E-4D06-AB00-C093825F85AD}" type="presParOf" srcId="{28C8103C-D65B-431E-8D29-D25FBB669123}" destId="{B78C540B-2199-4B1A-94CD-E8CDBD4FEE2B}" srcOrd="0" destOrd="0" presId="urn:microsoft.com/office/officeart/2005/8/layout/default"/>
    <dgm:cxn modelId="{EB79057A-E196-4CF5-AE96-00F39369E4BE}" type="presParOf" srcId="{28C8103C-D65B-431E-8D29-D25FBB669123}" destId="{B3778FC4-B9A3-4544-8A96-E6CB71294C2D}" srcOrd="1" destOrd="0" presId="urn:microsoft.com/office/officeart/2005/8/layout/default"/>
    <dgm:cxn modelId="{3892F6D2-E8B2-4936-B83B-37011CBDB99D}" type="presParOf" srcId="{28C8103C-D65B-431E-8D29-D25FBB669123}" destId="{88DF0D52-5F66-40D7-804C-7BF2C1C6B5B5}"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FEB0527-24FB-4DF0-A621-78274DFC0797}"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fr-FR"/>
        </a:p>
      </dgm:t>
    </dgm:pt>
    <dgm:pt modelId="{3D521565-61EA-4E25-AD57-566D117E146F}">
      <dgm:prSet custT="1"/>
      <dgm:spPr>
        <a:solidFill>
          <a:srgbClr val="A8C46F"/>
        </a:solidFill>
      </dgm:spPr>
      <dgm:t>
        <a:bodyPr/>
        <a:lstStyle/>
        <a:p>
          <a:pPr algn="ctr"/>
          <a:r>
            <a:rPr lang="fr-FR" sz="2000" i="0" dirty="0">
              <a:solidFill>
                <a:srgbClr val="002060"/>
              </a:solidFill>
            </a:rPr>
            <a:t>Relèvement du nombre de trimestres nécessaire pour obtenir une pension à taux plein </a:t>
          </a:r>
        </a:p>
        <a:p>
          <a:pPr algn="ctr"/>
          <a:r>
            <a:rPr lang="fr-FR" sz="2000" i="0" dirty="0">
              <a:solidFill>
                <a:srgbClr val="002060"/>
              </a:solidFill>
            </a:rPr>
            <a:t>pour l’octroi du minimum garanti </a:t>
          </a:r>
        </a:p>
        <a:p>
          <a:pPr algn="ctr"/>
          <a:r>
            <a:rPr lang="fr-FR" sz="2000" i="0" dirty="0">
              <a:solidFill>
                <a:srgbClr val="002060"/>
              </a:solidFill>
            </a:rPr>
            <a:t>(voir relèvement de la durée d’assurance) </a:t>
          </a:r>
        </a:p>
      </dgm:t>
    </dgm:pt>
    <dgm:pt modelId="{DC9F2505-BF1D-438F-9BA2-BDF181F160DA}" type="parTrans" cxnId="{B01BDC60-EE46-46D8-98E6-12AB3DD2AB78}">
      <dgm:prSet/>
      <dgm:spPr/>
      <dgm:t>
        <a:bodyPr/>
        <a:lstStyle/>
        <a:p>
          <a:endParaRPr lang="fr-FR">
            <a:solidFill>
              <a:srgbClr val="002060"/>
            </a:solidFill>
          </a:endParaRPr>
        </a:p>
      </dgm:t>
    </dgm:pt>
    <dgm:pt modelId="{969C6BD3-B873-4E86-A0F8-60AF47A33F7A}" type="sibTrans" cxnId="{B01BDC60-EE46-46D8-98E6-12AB3DD2AB78}">
      <dgm:prSet/>
      <dgm:spPr/>
      <dgm:t>
        <a:bodyPr/>
        <a:lstStyle/>
        <a:p>
          <a:endParaRPr lang="fr-FR">
            <a:solidFill>
              <a:srgbClr val="002060"/>
            </a:solidFill>
          </a:endParaRPr>
        </a:p>
      </dgm:t>
    </dgm:pt>
    <dgm:pt modelId="{6E600F25-1593-48D0-AAA5-1E6F7F9640AC}" type="pres">
      <dgm:prSet presAssocID="{EFEB0527-24FB-4DF0-A621-78274DFC0797}" presName="linear" presStyleCnt="0">
        <dgm:presLayoutVars>
          <dgm:animLvl val="lvl"/>
          <dgm:resizeHandles val="exact"/>
        </dgm:presLayoutVars>
      </dgm:prSet>
      <dgm:spPr/>
    </dgm:pt>
    <dgm:pt modelId="{23535F7C-537A-478F-B19F-75120AB83093}" type="pres">
      <dgm:prSet presAssocID="{3D521565-61EA-4E25-AD57-566D117E146F}" presName="parentText" presStyleLbl="node1" presStyleIdx="0" presStyleCnt="1" custScaleY="289896" custLinFactNeighborX="0" custLinFactNeighborY="75462">
        <dgm:presLayoutVars>
          <dgm:chMax val="0"/>
          <dgm:bulletEnabled val="1"/>
        </dgm:presLayoutVars>
      </dgm:prSet>
      <dgm:spPr/>
    </dgm:pt>
  </dgm:ptLst>
  <dgm:cxnLst>
    <dgm:cxn modelId="{7A91A431-50E7-433F-A1D5-DFFEDA154A3A}" type="presOf" srcId="{EFEB0527-24FB-4DF0-A621-78274DFC0797}" destId="{6E600F25-1593-48D0-AAA5-1E6F7F9640AC}" srcOrd="0" destOrd="0" presId="urn:microsoft.com/office/officeart/2005/8/layout/vList2"/>
    <dgm:cxn modelId="{B01BDC60-EE46-46D8-98E6-12AB3DD2AB78}" srcId="{EFEB0527-24FB-4DF0-A621-78274DFC0797}" destId="{3D521565-61EA-4E25-AD57-566D117E146F}" srcOrd="0" destOrd="0" parTransId="{DC9F2505-BF1D-438F-9BA2-BDF181F160DA}" sibTransId="{969C6BD3-B873-4E86-A0F8-60AF47A33F7A}"/>
    <dgm:cxn modelId="{80B143C0-88E1-4933-9CD3-8966ADEABE7F}" type="presOf" srcId="{3D521565-61EA-4E25-AD57-566D117E146F}" destId="{23535F7C-537A-478F-B19F-75120AB83093}" srcOrd="0" destOrd="0" presId="urn:microsoft.com/office/officeart/2005/8/layout/vList2"/>
    <dgm:cxn modelId="{660E8F2E-BD1E-42D8-B11F-40096D05E5F0}" type="presParOf" srcId="{6E600F25-1593-48D0-AAA5-1E6F7F9640AC}" destId="{23535F7C-537A-478F-B19F-75120AB83093}"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78F493D-98CE-4B9B-9272-E2DBB7605AD6}" type="doc">
      <dgm:prSet loTypeId="urn:microsoft.com/office/officeart/2005/8/layout/vList2" loCatId="list" qsTypeId="urn:microsoft.com/office/officeart/2005/8/quickstyle/3d4" qsCatId="3D" csTypeId="urn:microsoft.com/office/officeart/2005/8/colors/accent1_2" csCatId="accent1" phldr="1"/>
      <dgm:spPr/>
      <dgm:t>
        <a:bodyPr/>
        <a:lstStyle/>
        <a:p>
          <a:endParaRPr lang="fr-FR"/>
        </a:p>
      </dgm:t>
    </dgm:pt>
    <dgm:pt modelId="{89DAFA4D-DF02-4F8E-AF07-87962B739F63}">
      <dgm:prSet custT="1">
        <dgm:style>
          <a:lnRef idx="0">
            <a:scrgbClr r="0" g="0" b="0"/>
          </a:lnRef>
          <a:fillRef idx="0">
            <a:scrgbClr r="0" g="0" b="0"/>
          </a:fillRef>
          <a:effectRef idx="0">
            <a:scrgbClr r="0" g="0" b="0"/>
          </a:effectRef>
          <a:fontRef idx="minor">
            <a:schemeClr val="accent1"/>
          </a:fontRef>
        </dgm:style>
      </dgm:prSet>
      <dgm:spPr>
        <a:solidFill>
          <a:srgbClr val="A8C46F"/>
        </a:solidFill>
        <a:ln>
          <a:noFill/>
        </a:ln>
      </dgm:spPr>
      <dgm:t>
        <a:bodyPr/>
        <a:lstStyle/>
        <a:p>
          <a:r>
            <a:rPr lang="fr-FR" sz="1600" b="1" dirty="0">
              <a:solidFill>
                <a:srgbClr val="002060"/>
              </a:solidFill>
            </a:rPr>
            <a:t>Dérogation à la condition d’éducation </a:t>
          </a:r>
        </a:p>
        <a:p>
          <a:r>
            <a:rPr lang="fr-FR" sz="1600" dirty="0">
              <a:solidFill>
                <a:srgbClr val="002060"/>
              </a:solidFill>
            </a:rPr>
            <a:t>La notion d’enfant décédé « par faits de guerre » est supprimée. </a:t>
          </a:r>
        </a:p>
        <a:p>
          <a:pPr rtl="0"/>
          <a:r>
            <a:rPr lang="fr-FR" sz="1600" dirty="0">
              <a:solidFill>
                <a:srgbClr val="002060"/>
              </a:solidFill>
            </a:rPr>
            <a:t>Désormais, la condition d’avoir élevé les enfants pendant au moins neuf ans n’est plus exigée pour tous les enfants décédés, </a:t>
          </a:r>
          <a:r>
            <a:rPr lang="fr-FR" sz="1600" b="1" dirty="0">
              <a:solidFill>
                <a:srgbClr val="002060"/>
              </a:solidFill>
            </a:rPr>
            <a:t>qu’elle que soit la cause du décès</a:t>
          </a:r>
          <a:r>
            <a:rPr lang="fr-FR" sz="1600" dirty="0">
              <a:solidFill>
                <a:srgbClr val="002060"/>
              </a:solidFill>
            </a:rPr>
            <a:t>.</a:t>
          </a:r>
        </a:p>
      </dgm:t>
    </dgm:pt>
    <dgm:pt modelId="{A338990A-4BCD-4F40-961B-D772C11607FC}" type="sibTrans" cxnId="{26CD61D3-27A0-4999-B89A-38A522628EC0}">
      <dgm:prSet/>
      <dgm:spPr/>
      <dgm:t>
        <a:bodyPr/>
        <a:lstStyle/>
        <a:p>
          <a:endParaRPr lang="fr-FR"/>
        </a:p>
      </dgm:t>
    </dgm:pt>
    <dgm:pt modelId="{BC612359-4D9F-4B38-B5E6-25A6894A1226}" type="parTrans" cxnId="{26CD61D3-27A0-4999-B89A-38A522628EC0}">
      <dgm:prSet/>
      <dgm:spPr/>
      <dgm:t>
        <a:bodyPr/>
        <a:lstStyle/>
        <a:p>
          <a:endParaRPr lang="fr-FR"/>
        </a:p>
      </dgm:t>
    </dgm:pt>
    <dgm:pt modelId="{4F0FE846-BC8D-4340-ABD9-D8F4BCA56B13}" type="pres">
      <dgm:prSet presAssocID="{C78F493D-98CE-4B9B-9272-E2DBB7605AD6}" presName="linear" presStyleCnt="0">
        <dgm:presLayoutVars>
          <dgm:animLvl val="lvl"/>
          <dgm:resizeHandles val="exact"/>
        </dgm:presLayoutVars>
      </dgm:prSet>
      <dgm:spPr/>
    </dgm:pt>
    <dgm:pt modelId="{BA6B4C19-09CF-4B61-801A-1E26CFA1C481}" type="pres">
      <dgm:prSet presAssocID="{89DAFA4D-DF02-4F8E-AF07-87962B739F63}" presName="parentText" presStyleLbl="node1" presStyleIdx="0" presStyleCnt="1">
        <dgm:presLayoutVars>
          <dgm:chMax val="0"/>
          <dgm:bulletEnabled val="1"/>
        </dgm:presLayoutVars>
      </dgm:prSet>
      <dgm:spPr/>
    </dgm:pt>
  </dgm:ptLst>
  <dgm:cxnLst>
    <dgm:cxn modelId="{D8BDEB17-B99D-46CB-AFC2-1266134A3FA1}" type="presOf" srcId="{C78F493D-98CE-4B9B-9272-E2DBB7605AD6}" destId="{4F0FE846-BC8D-4340-ABD9-D8F4BCA56B13}" srcOrd="0" destOrd="0" presId="urn:microsoft.com/office/officeart/2005/8/layout/vList2"/>
    <dgm:cxn modelId="{B2B81950-81AD-45D0-9CE3-50A9E9B3FD3A}" type="presOf" srcId="{89DAFA4D-DF02-4F8E-AF07-87962B739F63}" destId="{BA6B4C19-09CF-4B61-801A-1E26CFA1C481}" srcOrd="0" destOrd="0" presId="urn:microsoft.com/office/officeart/2005/8/layout/vList2"/>
    <dgm:cxn modelId="{26CD61D3-27A0-4999-B89A-38A522628EC0}" srcId="{C78F493D-98CE-4B9B-9272-E2DBB7605AD6}" destId="{89DAFA4D-DF02-4F8E-AF07-87962B739F63}" srcOrd="0" destOrd="0" parTransId="{BC612359-4D9F-4B38-B5E6-25A6894A1226}" sibTransId="{A338990A-4BCD-4F40-961B-D772C11607FC}"/>
    <dgm:cxn modelId="{E8EA4BFB-B347-41EF-9BEE-3731A68F66DC}" type="presParOf" srcId="{4F0FE846-BC8D-4340-ABD9-D8F4BCA56B13}" destId="{BA6B4C19-09CF-4B61-801A-1E26CFA1C481}" srcOrd="0" destOrd="0" presId="urn:microsoft.com/office/officeart/2005/8/layout/vList2"/>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5BF28D9-9D8A-44D8-A051-DD9610FADD93}"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fr-FR"/>
        </a:p>
      </dgm:t>
    </dgm:pt>
    <dgm:pt modelId="{A071E2B6-80EB-460A-B1D0-8D40ABF7A057}">
      <dgm:prSet custT="1"/>
      <dgm:spPr>
        <a:solidFill>
          <a:srgbClr val="B7CBE4"/>
        </a:solidFill>
      </dgm:spPr>
      <dgm:t>
        <a:bodyPr/>
        <a:lstStyle/>
        <a:p>
          <a:pPr marL="0" lvl="0" algn="l" defTabSz="666750">
            <a:buNone/>
          </a:pPr>
          <a:endParaRPr lang="fr-FR" sz="1500" kern="1200" dirty="0"/>
        </a:p>
        <a:p>
          <a:pPr marL="0" lvl="0" algn="l" defTabSz="666750">
            <a:buNone/>
          </a:pPr>
          <a:r>
            <a:rPr lang="fr-FR" sz="1600" b="1" kern="1200" dirty="0">
              <a:solidFill>
                <a:srgbClr val="002060"/>
              </a:solidFill>
            </a:rPr>
            <a:t>Suppression de la majoration pour enfants en cas de condamnation pour actes de violence ou de maltraitance sur enfants </a:t>
          </a:r>
          <a:r>
            <a:rPr lang="fr-FR" sz="1600" b="0" i="1" kern="1200" dirty="0">
              <a:solidFill>
                <a:srgbClr val="002060"/>
              </a:solidFill>
            </a:rPr>
            <a:t>(en attente de textes)</a:t>
          </a:r>
        </a:p>
        <a:p>
          <a:pPr marL="0" lvl="0" algn="l" defTabSz="666750">
            <a:buNone/>
          </a:pPr>
          <a:r>
            <a:rPr lang="fr-FR" sz="1600" b="1" kern="1200" dirty="0">
              <a:solidFill>
                <a:srgbClr val="002060"/>
              </a:solidFill>
            </a:rPr>
            <a:t>Sur décision du juge pénal, </a:t>
          </a:r>
          <a:r>
            <a:rPr lang="fr-FR" sz="1600" kern="1200" dirty="0">
              <a:solidFill>
                <a:srgbClr val="002060"/>
              </a:solidFill>
            </a:rPr>
            <a:t>le bénéfice de la majoration pour enfant est supprimé lorsque le parent est déchu de l’autorité parentale ou priver de son exercice,</a:t>
          </a:r>
        </a:p>
        <a:p>
          <a:pPr marL="591750" lvl="3" indent="-285750" algn="l" defTabSz="914400" rtl="0" eaLnBrk="1" latinLnBrk="0" hangingPunct="1">
            <a:buFont typeface="Wingdings" panose="05000000000000000000" pitchFamily="2" charset="2"/>
            <a:buChar char="Ø"/>
          </a:pPr>
          <a:r>
            <a:rPr lang="fr-FR" sz="1600" kern="1200" dirty="0">
              <a:solidFill>
                <a:srgbClr val="002060"/>
              </a:solidFill>
            </a:rPr>
            <a:t>- </a:t>
          </a:r>
          <a:r>
            <a:rPr lang="fr-FR" sz="1600" kern="1200" dirty="0">
              <a:solidFill>
                <a:srgbClr val="002060"/>
              </a:solidFill>
              <a:latin typeface="+mn-lt"/>
              <a:ea typeface="+mn-ea"/>
              <a:cs typeface="+mn-cs"/>
            </a:rPr>
            <a:t>pour avoir commis à l’encontre d’un de ses enfants, un crime ou un délit (meurtre, assassinat, tortures, actes de barbarie, violences ayant entraîné la mort sans intention de la donner, violence ayant entraîné mutilation ou infirmité permanente ou incapacité totale)</a:t>
          </a:r>
        </a:p>
        <a:p>
          <a:pPr marL="591750" lvl="3" indent="-285750" algn="l" defTabSz="914400" rtl="0" eaLnBrk="1" latinLnBrk="0" hangingPunct="1">
            <a:buFont typeface="Wingdings" panose="05000000000000000000" pitchFamily="2" charset="2"/>
            <a:buChar char="Ø"/>
          </a:pPr>
          <a:r>
            <a:rPr lang="fr-FR" sz="1600" kern="1200" dirty="0">
              <a:solidFill>
                <a:srgbClr val="002060"/>
              </a:solidFill>
              <a:latin typeface="+mn-lt"/>
              <a:ea typeface="+mn-ea"/>
              <a:cs typeface="+mn-cs"/>
            </a:rPr>
            <a:t>- ou résultant d’agressions sexuelles (viol ou autres agressions sexuelles). </a:t>
          </a:r>
        </a:p>
        <a:p>
          <a:pPr marL="0" lvl="0" algn="l" defTabSz="666750">
            <a:buNone/>
          </a:pPr>
          <a:endParaRPr lang="fr-FR" sz="1600" kern="1200" dirty="0">
            <a:solidFill>
              <a:srgbClr val="002060"/>
            </a:solidFill>
          </a:endParaRPr>
        </a:p>
        <a:p>
          <a:pPr marL="0" lvl="0" algn="l" defTabSz="666750">
            <a:buNone/>
          </a:pPr>
          <a:r>
            <a:rPr lang="fr-FR" sz="1600" b="1" kern="1200" dirty="0">
              <a:solidFill>
                <a:srgbClr val="002060"/>
              </a:solidFill>
            </a:rPr>
            <a:t>Remarque : </a:t>
          </a:r>
          <a:r>
            <a:rPr lang="fr-FR" sz="1600" kern="1200" dirty="0">
              <a:solidFill>
                <a:srgbClr val="002060"/>
              </a:solidFill>
            </a:rPr>
            <a:t>Cette mesure s’applique aux privations et aux retraits de l’exercice de l’autorité parentale prenant effet à compter du 1er septembre 2023</a:t>
          </a:r>
        </a:p>
        <a:p>
          <a:pPr marL="0" lvl="0" algn="l" defTabSz="666750">
            <a:buNone/>
          </a:pPr>
          <a:endParaRPr lang="fr-FR" sz="1300" kern="1200" dirty="0"/>
        </a:p>
      </dgm:t>
    </dgm:pt>
    <dgm:pt modelId="{C8B7C796-B43F-4A9D-B928-0EC0024AEB55}" type="parTrans" cxnId="{8FFBB76B-B9B2-4F4A-96FE-138D2102FA97}">
      <dgm:prSet/>
      <dgm:spPr/>
      <dgm:t>
        <a:bodyPr/>
        <a:lstStyle/>
        <a:p>
          <a:endParaRPr lang="fr-FR"/>
        </a:p>
      </dgm:t>
    </dgm:pt>
    <dgm:pt modelId="{D6B8D7A7-B0B2-4A6D-8B53-A63C0C3BC6BB}" type="sibTrans" cxnId="{8FFBB76B-B9B2-4F4A-96FE-138D2102FA97}">
      <dgm:prSet/>
      <dgm:spPr/>
      <dgm:t>
        <a:bodyPr/>
        <a:lstStyle/>
        <a:p>
          <a:endParaRPr lang="fr-FR"/>
        </a:p>
      </dgm:t>
    </dgm:pt>
    <dgm:pt modelId="{715789DD-AA9E-43C0-B56E-71ADBE27E862}" type="pres">
      <dgm:prSet presAssocID="{C5BF28D9-9D8A-44D8-A051-DD9610FADD93}" presName="linear" presStyleCnt="0">
        <dgm:presLayoutVars>
          <dgm:animLvl val="lvl"/>
          <dgm:resizeHandles val="exact"/>
        </dgm:presLayoutVars>
      </dgm:prSet>
      <dgm:spPr/>
    </dgm:pt>
    <dgm:pt modelId="{9EBF2F1D-E99E-4047-A1EC-73B0432853E3}" type="pres">
      <dgm:prSet presAssocID="{A071E2B6-80EB-460A-B1D0-8D40ABF7A057}" presName="parentText" presStyleLbl="node1" presStyleIdx="0" presStyleCnt="1" custScaleY="335156" custLinFactNeighborX="1246" custLinFactNeighborY="29144">
        <dgm:presLayoutVars>
          <dgm:chMax val="0"/>
          <dgm:bulletEnabled val="1"/>
        </dgm:presLayoutVars>
      </dgm:prSet>
      <dgm:spPr/>
    </dgm:pt>
  </dgm:ptLst>
  <dgm:cxnLst>
    <dgm:cxn modelId="{8FFBB76B-B9B2-4F4A-96FE-138D2102FA97}" srcId="{C5BF28D9-9D8A-44D8-A051-DD9610FADD93}" destId="{A071E2B6-80EB-460A-B1D0-8D40ABF7A057}" srcOrd="0" destOrd="0" parTransId="{C8B7C796-B43F-4A9D-B928-0EC0024AEB55}" sibTransId="{D6B8D7A7-B0B2-4A6D-8B53-A63C0C3BC6BB}"/>
    <dgm:cxn modelId="{6A902F78-61FE-46D3-B568-F4289C3E0F64}" type="presOf" srcId="{A071E2B6-80EB-460A-B1D0-8D40ABF7A057}" destId="{9EBF2F1D-E99E-4047-A1EC-73B0432853E3}" srcOrd="0" destOrd="0" presId="urn:microsoft.com/office/officeart/2005/8/layout/vList2"/>
    <dgm:cxn modelId="{7E9007C1-AA1E-46C5-8256-1028EAD4D596}" type="presOf" srcId="{C5BF28D9-9D8A-44D8-A051-DD9610FADD93}" destId="{715789DD-AA9E-43C0-B56E-71ADBE27E862}" srcOrd="0" destOrd="0" presId="urn:microsoft.com/office/officeart/2005/8/layout/vList2"/>
    <dgm:cxn modelId="{54661CE7-774F-4A01-AEFF-884AAC99CF84}" type="presParOf" srcId="{715789DD-AA9E-43C0-B56E-71ADBE27E862}" destId="{9EBF2F1D-E99E-4047-A1EC-73B0432853E3}"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098AD6D-39A9-471D-9F3A-5541D6F657A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B41C16A1-62D1-45E5-82A8-78C5AB484318}">
      <dgm:prSet custT="1"/>
      <dgm:spPr>
        <a:solidFill>
          <a:srgbClr val="A8C46F"/>
        </a:solidFill>
      </dgm:spPr>
      <dgm:t>
        <a:bodyPr/>
        <a:lstStyle/>
        <a:p>
          <a:pPr marL="0" algn="l" defTabSz="800100">
            <a:lnSpc>
              <a:spcPct val="90000"/>
            </a:lnSpc>
            <a:spcBef>
              <a:spcPct val="0"/>
            </a:spcBef>
            <a:buNone/>
          </a:pPr>
          <a:r>
            <a:rPr lang="fr-FR" sz="1800" i="0" kern="1200" dirty="0">
              <a:solidFill>
                <a:srgbClr val="002060"/>
              </a:solidFill>
            </a:rPr>
            <a:t>Maintien de l’envoi de l’information sur les dispositifs  </a:t>
          </a:r>
        </a:p>
        <a:p>
          <a:pPr marL="558800" indent="-285750" algn="l" defTabSz="914400" rtl="0" eaLnBrk="1" latinLnBrk="0" hangingPunct="1">
            <a:lnSpc>
              <a:spcPct val="100000"/>
            </a:lnSpc>
            <a:spcBef>
              <a:spcPts val="0"/>
            </a:spcBef>
            <a:buFont typeface="Wingdings" panose="05000000000000000000" pitchFamily="2" charset="2"/>
            <a:buChar char="Ø"/>
          </a:pPr>
          <a:r>
            <a:rPr lang="fr-FR" sz="1600" i="0" kern="1200" dirty="0">
              <a:solidFill>
                <a:srgbClr val="002060"/>
              </a:solidFill>
              <a:latin typeface="+mn-lt"/>
              <a:ea typeface="+mn-ea"/>
              <a:cs typeface="+mn-cs"/>
            </a:rPr>
            <a:t>de cumul emploi retraite, </a:t>
          </a:r>
        </a:p>
        <a:p>
          <a:pPr marL="558800" indent="-285750" algn="l" defTabSz="914400" rtl="0" eaLnBrk="1" latinLnBrk="0" hangingPunct="1">
            <a:lnSpc>
              <a:spcPct val="100000"/>
            </a:lnSpc>
            <a:spcBef>
              <a:spcPts val="0"/>
            </a:spcBef>
            <a:buFont typeface="Wingdings" panose="05000000000000000000" pitchFamily="2" charset="2"/>
            <a:buChar char="Ø"/>
          </a:pPr>
          <a:r>
            <a:rPr lang="fr-FR" sz="1600" i="0" kern="1200" dirty="0">
              <a:solidFill>
                <a:srgbClr val="002060"/>
              </a:solidFill>
              <a:latin typeface="+mn-lt"/>
              <a:ea typeface="+mn-ea"/>
              <a:cs typeface="+mn-cs"/>
            </a:rPr>
            <a:t>de retraite progressive </a:t>
          </a:r>
        </a:p>
        <a:p>
          <a:pPr marL="558800" indent="-285750" algn="l" defTabSz="914400" rtl="0" eaLnBrk="1" latinLnBrk="0" hangingPunct="1">
            <a:lnSpc>
              <a:spcPct val="100000"/>
            </a:lnSpc>
            <a:spcBef>
              <a:spcPts val="0"/>
            </a:spcBef>
            <a:buFont typeface="Wingdings" panose="05000000000000000000" pitchFamily="2" charset="2"/>
            <a:buChar char="Ø"/>
          </a:pPr>
          <a:r>
            <a:rPr lang="fr-FR" sz="1600" i="0" kern="1200" dirty="0">
              <a:solidFill>
                <a:srgbClr val="002060"/>
              </a:solidFill>
              <a:latin typeface="+mn-lt"/>
              <a:ea typeface="+mn-ea"/>
              <a:cs typeface="+mn-cs"/>
            </a:rPr>
            <a:t>et de </a:t>
          </a:r>
          <a:r>
            <a:rPr lang="fr-FR" sz="1600" i="0" kern="1200" dirty="0" err="1">
              <a:solidFill>
                <a:srgbClr val="002060"/>
              </a:solidFill>
              <a:latin typeface="+mn-lt"/>
              <a:ea typeface="+mn-ea"/>
              <a:cs typeface="+mn-cs"/>
            </a:rPr>
            <a:t>surcotisation</a:t>
          </a:r>
          <a:r>
            <a:rPr lang="fr-FR" sz="1600" i="0" kern="1200" dirty="0">
              <a:solidFill>
                <a:srgbClr val="002060"/>
              </a:solidFill>
              <a:latin typeface="+mn-lt"/>
              <a:ea typeface="+mn-ea"/>
              <a:cs typeface="+mn-cs"/>
            </a:rPr>
            <a:t> en cas de temps partiel</a:t>
          </a:r>
        </a:p>
      </dgm:t>
    </dgm:pt>
    <dgm:pt modelId="{297C14F2-B691-4CAD-80F3-5CCA80ED0A04}" type="parTrans" cxnId="{7FCC6D6F-E998-4534-955D-2E30F6786F6F}">
      <dgm:prSet/>
      <dgm:spPr/>
      <dgm:t>
        <a:bodyPr/>
        <a:lstStyle/>
        <a:p>
          <a:endParaRPr lang="fr-FR"/>
        </a:p>
      </dgm:t>
    </dgm:pt>
    <dgm:pt modelId="{40BA5D3D-358D-4320-824B-BDF6F3ABAF7A}" type="sibTrans" cxnId="{7FCC6D6F-E998-4534-955D-2E30F6786F6F}">
      <dgm:prSet/>
      <dgm:spPr/>
      <dgm:t>
        <a:bodyPr/>
        <a:lstStyle/>
        <a:p>
          <a:endParaRPr lang="fr-FR"/>
        </a:p>
      </dgm:t>
    </dgm:pt>
    <dgm:pt modelId="{53043C05-62EC-4C10-A17F-161690BD238E}">
      <dgm:prSet custT="1"/>
      <dgm:spPr>
        <a:solidFill>
          <a:srgbClr val="B7CBE4"/>
        </a:solidFill>
      </dgm:spPr>
      <dgm:t>
        <a:bodyPr/>
        <a:lstStyle/>
        <a:p>
          <a:r>
            <a:rPr lang="fr-FR" sz="1800" i="0" dirty="0">
              <a:solidFill>
                <a:srgbClr val="002060"/>
              </a:solidFill>
            </a:rPr>
            <a:t>Ajout de l’envoi d’une simulation de liquidation partielle dans le cadre du dispositif de retraite progressive</a:t>
          </a:r>
        </a:p>
      </dgm:t>
    </dgm:pt>
    <dgm:pt modelId="{392FF3D8-4699-48D1-BE86-8E0398FDA837}" type="parTrans" cxnId="{F2E94DDB-98F8-4B0B-900D-F19C4A88C0CC}">
      <dgm:prSet/>
      <dgm:spPr/>
      <dgm:t>
        <a:bodyPr/>
        <a:lstStyle/>
        <a:p>
          <a:endParaRPr lang="fr-FR"/>
        </a:p>
      </dgm:t>
    </dgm:pt>
    <dgm:pt modelId="{19CBE11A-1564-45DB-9BEE-E7459A4440F8}" type="sibTrans" cxnId="{F2E94DDB-98F8-4B0B-900D-F19C4A88C0CC}">
      <dgm:prSet/>
      <dgm:spPr/>
      <dgm:t>
        <a:bodyPr/>
        <a:lstStyle/>
        <a:p>
          <a:endParaRPr lang="fr-FR"/>
        </a:p>
      </dgm:t>
    </dgm:pt>
    <dgm:pt modelId="{2EF3A4EB-F3F4-4CF7-AF98-0FF08393328D}" type="pres">
      <dgm:prSet presAssocID="{A098AD6D-39A9-471D-9F3A-5541D6F657A2}" presName="linear" presStyleCnt="0">
        <dgm:presLayoutVars>
          <dgm:animLvl val="lvl"/>
          <dgm:resizeHandles val="exact"/>
        </dgm:presLayoutVars>
      </dgm:prSet>
      <dgm:spPr/>
    </dgm:pt>
    <dgm:pt modelId="{40D2F600-58A4-46CB-A0DF-59E91D5E864D}" type="pres">
      <dgm:prSet presAssocID="{B41C16A1-62D1-45E5-82A8-78C5AB484318}" presName="parentText" presStyleLbl="node1" presStyleIdx="0" presStyleCnt="2">
        <dgm:presLayoutVars>
          <dgm:chMax val="0"/>
          <dgm:bulletEnabled val="1"/>
        </dgm:presLayoutVars>
      </dgm:prSet>
      <dgm:spPr/>
    </dgm:pt>
    <dgm:pt modelId="{E9C42C5C-52A0-4E0A-9973-DAE13399D8EA}" type="pres">
      <dgm:prSet presAssocID="{40BA5D3D-358D-4320-824B-BDF6F3ABAF7A}" presName="spacer" presStyleCnt="0"/>
      <dgm:spPr/>
    </dgm:pt>
    <dgm:pt modelId="{60C4C212-7F91-491E-981C-0C293DFE712F}" type="pres">
      <dgm:prSet presAssocID="{53043C05-62EC-4C10-A17F-161690BD238E}" presName="parentText" presStyleLbl="node1" presStyleIdx="1" presStyleCnt="2">
        <dgm:presLayoutVars>
          <dgm:chMax val="0"/>
          <dgm:bulletEnabled val="1"/>
        </dgm:presLayoutVars>
      </dgm:prSet>
      <dgm:spPr/>
    </dgm:pt>
  </dgm:ptLst>
  <dgm:cxnLst>
    <dgm:cxn modelId="{FC41B61D-1481-4B47-97B5-C12504F2AAE1}" type="presOf" srcId="{53043C05-62EC-4C10-A17F-161690BD238E}" destId="{60C4C212-7F91-491E-981C-0C293DFE712F}" srcOrd="0" destOrd="0" presId="urn:microsoft.com/office/officeart/2005/8/layout/vList2"/>
    <dgm:cxn modelId="{7FCC6D6F-E998-4534-955D-2E30F6786F6F}" srcId="{A098AD6D-39A9-471D-9F3A-5541D6F657A2}" destId="{B41C16A1-62D1-45E5-82A8-78C5AB484318}" srcOrd="0" destOrd="0" parTransId="{297C14F2-B691-4CAD-80F3-5CCA80ED0A04}" sibTransId="{40BA5D3D-358D-4320-824B-BDF6F3ABAF7A}"/>
    <dgm:cxn modelId="{221B177E-8B25-436A-A616-359ED00D03DD}" type="presOf" srcId="{A098AD6D-39A9-471D-9F3A-5541D6F657A2}" destId="{2EF3A4EB-F3F4-4CF7-AF98-0FF08393328D}" srcOrd="0" destOrd="0" presId="urn:microsoft.com/office/officeart/2005/8/layout/vList2"/>
    <dgm:cxn modelId="{658A0F87-DB20-488B-8D7C-76024AACBD1F}" type="presOf" srcId="{B41C16A1-62D1-45E5-82A8-78C5AB484318}" destId="{40D2F600-58A4-46CB-A0DF-59E91D5E864D}" srcOrd="0" destOrd="0" presId="urn:microsoft.com/office/officeart/2005/8/layout/vList2"/>
    <dgm:cxn modelId="{F2E94DDB-98F8-4B0B-900D-F19C4A88C0CC}" srcId="{A098AD6D-39A9-471D-9F3A-5541D6F657A2}" destId="{53043C05-62EC-4C10-A17F-161690BD238E}" srcOrd="1" destOrd="0" parTransId="{392FF3D8-4699-48D1-BE86-8E0398FDA837}" sibTransId="{19CBE11A-1564-45DB-9BEE-E7459A4440F8}"/>
    <dgm:cxn modelId="{C3F0A8C1-FDBA-49AF-8FB3-DDB800EF1390}" type="presParOf" srcId="{2EF3A4EB-F3F4-4CF7-AF98-0FF08393328D}" destId="{40D2F600-58A4-46CB-A0DF-59E91D5E864D}" srcOrd="0" destOrd="0" presId="urn:microsoft.com/office/officeart/2005/8/layout/vList2"/>
    <dgm:cxn modelId="{02DA8FD7-0A25-4ACC-A07E-3B6FF30CAF02}" type="presParOf" srcId="{2EF3A4EB-F3F4-4CF7-AF98-0FF08393328D}" destId="{E9C42C5C-52A0-4E0A-9973-DAE13399D8EA}" srcOrd="1" destOrd="0" presId="urn:microsoft.com/office/officeart/2005/8/layout/vList2"/>
    <dgm:cxn modelId="{F85101D4-870E-42BA-B59E-15D81D7C61BF}" type="presParOf" srcId="{2EF3A4EB-F3F4-4CF7-AF98-0FF08393328D}" destId="{60C4C212-7F91-491E-981C-0C293DFE712F}"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58FDC74-264B-4DC8-A7CF-BFC53107F77B}"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fr-FR"/>
        </a:p>
      </dgm:t>
    </dgm:pt>
    <dgm:pt modelId="{3E95A1AC-B61F-43D2-B7FF-73E1F282B273}">
      <dgm:prSet custT="1"/>
      <dgm:spPr>
        <a:solidFill>
          <a:srgbClr val="A8C46F"/>
        </a:solidFill>
      </dgm:spPr>
      <dgm:t>
        <a:bodyPr/>
        <a:lstStyle/>
        <a:p>
          <a:r>
            <a:rPr lang="fr-FR" sz="2000" i="0" dirty="0"/>
            <a:t>Maintien du principe de non-acquisition de nouveaux droits à pension (article L161-22-1du CSS)</a:t>
          </a:r>
        </a:p>
      </dgm:t>
    </dgm:pt>
    <dgm:pt modelId="{B523FBBF-FF49-4B21-80D5-EA370C09C04B}" type="parTrans" cxnId="{DE8FAF6B-B5B7-4BF0-89B0-8A955360BD00}">
      <dgm:prSet/>
      <dgm:spPr/>
      <dgm:t>
        <a:bodyPr/>
        <a:lstStyle/>
        <a:p>
          <a:endParaRPr lang="fr-FR"/>
        </a:p>
      </dgm:t>
    </dgm:pt>
    <dgm:pt modelId="{52771719-BD0A-4D4B-A67C-35DA3F85DE81}" type="sibTrans" cxnId="{DE8FAF6B-B5B7-4BF0-89B0-8A955360BD00}">
      <dgm:prSet/>
      <dgm:spPr/>
      <dgm:t>
        <a:bodyPr/>
        <a:lstStyle/>
        <a:p>
          <a:endParaRPr lang="fr-FR"/>
        </a:p>
      </dgm:t>
    </dgm:pt>
    <dgm:pt modelId="{00A09222-03DE-401D-9CBD-C9087D47F04C}" type="pres">
      <dgm:prSet presAssocID="{158FDC74-264B-4DC8-A7CF-BFC53107F77B}" presName="linear" presStyleCnt="0">
        <dgm:presLayoutVars>
          <dgm:animLvl val="lvl"/>
          <dgm:resizeHandles val="exact"/>
        </dgm:presLayoutVars>
      </dgm:prSet>
      <dgm:spPr/>
    </dgm:pt>
    <dgm:pt modelId="{9649E9D2-E7C0-4BAA-914B-DA5E3E0474D2}" type="pres">
      <dgm:prSet presAssocID="{3E95A1AC-B61F-43D2-B7FF-73E1F282B273}" presName="parentText" presStyleLbl="node1" presStyleIdx="0" presStyleCnt="1" custScaleY="80701" custLinFactNeighborY="-22906">
        <dgm:presLayoutVars>
          <dgm:chMax val="0"/>
          <dgm:bulletEnabled val="1"/>
        </dgm:presLayoutVars>
      </dgm:prSet>
      <dgm:spPr/>
    </dgm:pt>
  </dgm:ptLst>
  <dgm:cxnLst>
    <dgm:cxn modelId="{DE8FAF6B-B5B7-4BF0-89B0-8A955360BD00}" srcId="{158FDC74-264B-4DC8-A7CF-BFC53107F77B}" destId="{3E95A1AC-B61F-43D2-B7FF-73E1F282B273}" srcOrd="0" destOrd="0" parTransId="{B523FBBF-FF49-4B21-80D5-EA370C09C04B}" sibTransId="{52771719-BD0A-4D4B-A67C-35DA3F85DE81}"/>
    <dgm:cxn modelId="{EF2A31C7-4D79-4682-8B96-E61737D679E7}" type="presOf" srcId="{3E95A1AC-B61F-43D2-B7FF-73E1F282B273}" destId="{9649E9D2-E7C0-4BAA-914B-DA5E3E0474D2}" srcOrd="0" destOrd="0" presId="urn:microsoft.com/office/officeart/2005/8/layout/vList2"/>
    <dgm:cxn modelId="{16B0D4D3-5E05-4CC0-8C0A-300C87BC15E7}" type="presOf" srcId="{158FDC74-264B-4DC8-A7CF-BFC53107F77B}" destId="{00A09222-03DE-401D-9CBD-C9087D47F04C}" srcOrd="0" destOrd="0" presId="urn:microsoft.com/office/officeart/2005/8/layout/vList2"/>
    <dgm:cxn modelId="{4071BE1D-DE9E-4119-B592-96E76AC42DE4}" type="presParOf" srcId="{00A09222-03DE-401D-9CBD-C9087D47F04C}" destId="{9649E9D2-E7C0-4BAA-914B-DA5E3E0474D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771AE06-8FF2-46C9-9CE7-808C281B750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8C2EEF21-C1CA-4E1D-84C4-FBA6437F8D67}">
      <dgm:prSet custT="1"/>
      <dgm:spPr>
        <a:solidFill>
          <a:srgbClr val="D9E5C1"/>
        </a:solidFill>
      </dgm:spPr>
      <dgm:t>
        <a:bodyPr/>
        <a:lstStyle/>
        <a:p>
          <a:r>
            <a:rPr lang="fr-FR" sz="2000" i="0" dirty="0">
              <a:solidFill>
                <a:srgbClr val="002060"/>
              </a:solidFill>
            </a:rPr>
            <a:t>Insertion de 2 dérogations à ce principe</a:t>
          </a:r>
          <a:endParaRPr lang="fr-FR" sz="2000" dirty="0">
            <a:solidFill>
              <a:srgbClr val="002060"/>
            </a:solidFill>
          </a:endParaRPr>
        </a:p>
      </dgm:t>
    </dgm:pt>
    <dgm:pt modelId="{E827CE87-697C-47A4-973C-BA8B677B89CC}" type="parTrans" cxnId="{20C803D9-1B87-4751-8062-247FA3CD05D8}">
      <dgm:prSet/>
      <dgm:spPr/>
      <dgm:t>
        <a:bodyPr/>
        <a:lstStyle/>
        <a:p>
          <a:endParaRPr lang="fr-FR"/>
        </a:p>
      </dgm:t>
    </dgm:pt>
    <dgm:pt modelId="{065C9186-824E-4C27-A5D0-699FFCFA0F3B}" type="sibTrans" cxnId="{20C803D9-1B87-4751-8062-247FA3CD05D8}">
      <dgm:prSet/>
      <dgm:spPr/>
      <dgm:t>
        <a:bodyPr/>
        <a:lstStyle/>
        <a:p>
          <a:endParaRPr lang="fr-FR"/>
        </a:p>
      </dgm:t>
    </dgm:pt>
    <dgm:pt modelId="{BCCEBA3A-0877-450F-B61E-C5C7917F0E2C}" type="pres">
      <dgm:prSet presAssocID="{6771AE06-8FF2-46C9-9CE7-808C281B750F}" presName="linear" presStyleCnt="0">
        <dgm:presLayoutVars>
          <dgm:animLvl val="lvl"/>
          <dgm:resizeHandles val="exact"/>
        </dgm:presLayoutVars>
      </dgm:prSet>
      <dgm:spPr/>
    </dgm:pt>
    <dgm:pt modelId="{A2151771-AC13-4358-BC0D-B349C117A3B5}" type="pres">
      <dgm:prSet presAssocID="{8C2EEF21-C1CA-4E1D-84C4-FBA6437F8D67}" presName="parentText" presStyleLbl="node1" presStyleIdx="0" presStyleCnt="1">
        <dgm:presLayoutVars>
          <dgm:chMax val="0"/>
          <dgm:bulletEnabled val="1"/>
        </dgm:presLayoutVars>
      </dgm:prSet>
      <dgm:spPr/>
    </dgm:pt>
  </dgm:ptLst>
  <dgm:cxnLst>
    <dgm:cxn modelId="{A3615B21-C40A-4F64-BA5C-6573C5915E0F}" type="presOf" srcId="{8C2EEF21-C1CA-4E1D-84C4-FBA6437F8D67}" destId="{A2151771-AC13-4358-BC0D-B349C117A3B5}" srcOrd="0" destOrd="0" presId="urn:microsoft.com/office/officeart/2005/8/layout/vList2"/>
    <dgm:cxn modelId="{3838D339-1193-4FA7-850B-D73F1FC02F89}" type="presOf" srcId="{6771AE06-8FF2-46C9-9CE7-808C281B750F}" destId="{BCCEBA3A-0877-450F-B61E-C5C7917F0E2C}" srcOrd="0" destOrd="0" presId="urn:microsoft.com/office/officeart/2005/8/layout/vList2"/>
    <dgm:cxn modelId="{20C803D9-1B87-4751-8062-247FA3CD05D8}" srcId="{6771AE06-8FF2-46C9-9CE7-808C281B750F}" destId="{8C2EEF21-C1CA-4E1D-84C4-FBA6437F8D67}" srcOrd="0" destOrd="0" parTransId="{E827CE87-697C-47A4-973C-BA8B677B89CC}" sibTransId="{065C9186-824E-4C27-A5D0-699FFCFA0F3B}"/>
    <dgm:cxn modelId="{0BCB2B8B-D50E-4B54-847C-F99CE4D87C69}" type="presParOf" srcId="{BCCEBA3A-0877-450F-B61E-C5C7917F0E2C}" destId="{A2151771-AC13-4358-BC0D-B349C117A3B5}"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3BCFFA-270A-4CAB-AF13-04B4F114B1D0}"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fr-FR"/>
        </a:p>
      </dgm:t>
    </dgm:pt>
    <dgm:pt modelId="{2794466C-4595-4BE8-9F82-FF56630D79C8}">
      <dgm:prSet custT="1"/>
      <dgm:spPr>
        <a:solidFill>
          <a:srgbClr val="A8C46F"/>
        </a:solidFill>
        <a:ln>
          <a:noFill/>
        </a:ln>
      </dgm:spPr>
      <dgm:t>
        <a:bodyPr/>
        <a:lstStyle/>
        <a:p>
          <a:r>
            <a:rPr kumimoji="0" lang="fr-FR" sz="1600" b="1" i="0" u="none" strike="noStrike" kern="0" cap="none" spc="0" normalizeH="0" baseline="0" dirty="0">
              <a:ln>
                <a:noFill/>
              </a:ln>
              <a:solidFill>
                <a:prstClr val="white"/>
              </a:solidFill>
              <a:effectLst/>
              <a:uLnTx/>
              <a:uFillTx/>
              <a:latin typeface="+mn-lt"/>
              <a:ea typeface="+mn-ea"/>
              <a:cs typeface="+mn-cs"/>
            </a:rPr>
            <a:t>Pour ceux ayant un droit ouvert </a:t>
          </a:r>
        </a:p>
        <a:p>
          <a:r>
            <a:rPr kumimoji="0" lang="fr-FR" sz="1600" b="1" i="0" u="none" strike="noStrike" kern="0" cap="none" spc="0" normalizeH="0" baseline="0" dirty="0">
              <a:ln>
                <a:noFill/>
              </a:ln>
              <a:solidFill>
                <a:srgbClr val="002060"/>
              </a:solidFill>
              <a:effectLst/>
              <a:uLnTx/>
              <a:uFillTx/>
              <a:latin typeface="+mn-lt"/>
              <a:ea typeface="+mn-ea"/>
              <a:cs typeface="+mn-cs"/>
            </a:rPr>
            <a:t>avant le 1er septembre 2023 *</a:t>
          </a:r>
        </a:p>
      </dgm:t>
    </dgm:pt>
    <dgm:pt modelId="{37A7EE53-D67B-43CF-A790-BD8B741815FE}" type="parTrans" cxnId="{779D89E8-2C25-498E-BFDF-E06020113FA3}">
      <dgm:prSet/>
      <dgm:spPr/>
      <dgm:t>
        <a:bodyPr/>
        <a:lstStyle/>
        <a:p>
          <a:endParaRPr lang="fr-FR"/>
        </a:p>
      </dgm:t>
    </dgm:pt>
    <dgm:pt modelId="{5BD3E836-8840-48DC-AE4A-0F27EB35D0B6}" type="sibTrans" cxnId="{779D89E8-2C25-498E-BFDF-E06020113FA3}">
      <dgm:prSet/>
      <dgm:spPr/>
      <dgm:t>
        <a:bodyPr/>
        <a:lstStyle/>
        <a:p>
          <a:endParaRPr lang="fr-FR"/>
        </a:p>
      </dgm:t>
    </dgm:pt>
    <dgm:pt modelId="{C918BB07-F4C3-472C-A8FD-BFBE8AC89DCC}">
      <dgm:prSet custT="1"/>
      <dgm:spPr>
        <a:solidFill>
          <a:srgbClr val="A8C46F"/>
        </a:solidFill>
        <a:ln>
          <a:noFill/>
        </a:ln>
      </dgm:spPr>
      <dgm:t>
        <a:bodyPr/>
        <a:lstStyle/>
        <a:p>
          <a:r>
            <a:rPr lang="fr-FR" sz="1600" b="1" i="0" dirty="0"/>
            <a:t>Pour ceux pouvant liquider leur pension </a:t>
          </a:r>
        </a:p>
        <a:p>
          <a:r>
            <a:rPr lang="fr-FR" sz="1600" b="1" i="0" dirty="0">
              <a:solidFill>
                <a:srgbClr val="002060"/>
              </a:solidFill>
            </a:rPr>
            <a:t>à compter du 1er septembre 2023</a:t>
          </a:r>
          <a:endParaRPr lang="fr-FR" sz="1600" dirty="0">
            <a:solidFill>
              <a:srgbClr val="002060"/>
            </a:solidFill>
          </a:endParaRPr>
        </a:p>
      </dgm:t>
    </dgm:pt>
    <dgm:pt modelId="{8C04B96C-C0B8-4072-A2DF-CE227DE66951}" type="parTrans" cxnId="{3222072F-3F92-4725-84A9-A3415C90E7F0}">
      <dgm:prSet/>
      <dgm:spPr/>
      <dgm:t>
        <a:bodyPr/>
        <a:lstStyle/>
        <a:p>
          <a:endParaRPr lang="fr-FR"/>
        </a:p>
      </dgm:t>
    </dgm:pt>
    <dgm:pt modelId="{F5182A05-228F-4464-9A7C-6B4F189804AE}" type="sibTrans" cxnId="{3222072F-3F92-4725-84A9-A3415C90E7F0}">
      <dgm:prSet/>
      <dgm:spPr/>
      <dgm:t>
        <a:bodyPr/>
        <a:lstStyle/>
        <a:p>
          <a:endParaRPr lang="fr-FR"/>
        </a:p>
      </dgm:t>
    </dgm:pt>
    <dgm:pt modelId="{250E99C6-CD7D-468A-9691-2B8620E62E60}">
      <dgm:prSet custT="1"/>
      <dgm:spPr>
        <a:solidFill>
          <a:srgbClr val="D9E5C1">
            <a:alpha val="90000"/>
          </a:srgbClr>
        </a:solidFill>
      </dgm:spPr>
      <dgm:t>
        <a:bodyPr/>
        <a:lstStyle/>
        <a:p>
          <a:pPr algn="ctr">
            <a:buNone/>
          </a:pPr>
          <a:r>
            <a:rPr lang="fr-FR" sz="1600" b="0" i="0" kern="1200" dirty="0">
              <a:solidFill>
                <a:schemeClr val="accent4">
                  <a:lumMod val="50000"/>
                </a:schemeClr>
              </a:solidFill>
            </a:rPr>
            <a:t>La règle applicable reste celle de la loi en vigueur avant le 1</a:t>
          </a:r>
          <a:r>
            <a:rPr lang="fr-FR" sz="1600" b="0" i="0" kern="1200" baseline="30000" dirty="0">
              <a:solidFill>
                <a:schemeClr val="accent4">
                  <a:lumMod val="50000"/>
                </a:schemeClr>
              </a:solidFill>
            </a:rPr>
            <a:t>er</a:t>
          </a:r>
          <a:r>
            <a:rPr lang="fr-FR" sz="1600" b="0" i="0" kern="1200" dirty="0">
              <a:solidFill>
                <a:schemeClr val="accent4">
                  <a:lumMod val="50000"/>
                </a:schemeClr>
              </a:solidFill>
            </a:rPr>
            <a:t> septembre 2023 </a:t>
          </a:r>
          <a:r>
            <a:rPr lang="fr-FR" sz="1600" b="0" i="0" kern="1200" dirty="0">
              <a:solidFill>
                <a:srgbClr val="00AAFA">
                  <a:lumMod val="50000"/>
                </a:srgbClr>
              </a:solidFill>
              <a:latin typeface="Arial" panose="020B0604020202020204"/>
              <a:ea typeface="+mn-ea"/>
              <a:cs typeface="+mn-cs"/>
            </a:rPr>
            <a:t>(nombre de trimestres applicables aux ouvriers qui ont 60 ans l’année d’ouverture du droit)   </a:t>
          </a:r>
        </a:p>
      </dgm:t>
    </dgm:pt>
    <dgm:pt modelId="{26228335-A74B-45F1-B3E6-64D014E1C903}" type="parTrans" cxnId="{494DA845-CB18-4AEA-AD18-33C95C04220A}">
      <dgm:prSet/>
      <dgm:spPr/>
      <dgm:t>
        <a:bodyPr/>
        <a:lstStyle/>
        <a:p>
          <a:endParaRPr lang="fr-FR"/>
        </a:p>
      </dgm:t>
    </dgm:pt>
    <dgm:pt modelId="{9349AC2C-9E33-4238-841B-7D0BE1AF4D88}" type="sibTrans" cxnId="{494DA845-CB18-4AEA-AD18-33C95C04220A}">
      <dgm:prSet/>
      <dgm:spPr/>
      <dgm:t>
        <a:bodyPr/>
        <a:lstStyle/>
        <a:p>
          <a:endParaRPr lang="fr-FR"/>
        </a:p>
      </dgm:t>
    </dgm:pt>
    <dgm:pt modelId="{43CA7C2B-F45A-4BC6-905C-2180FFC0D675}">
      <dgm:prSet custT="1"/>
      <dgm:spPr>
        <a:solidFill>
          <a:srgbClr val="D9E5C1">
            <a:alpha val="90000"/>
          </a:srgbClr>
        </a:solidFill>
      </dgm:spPr>
      <dgm:t>
        <a:bodyPr/>
        <a:lstStyle/>
        <a:p>
          <a:pPr marL="171450" lvl="1" indent="-171450" algn="ctr" defTabSz="711200">
            <a:lnSpc>
              <a:spcPct val="90000"/>
            </a:lnSpc>
            <a:spcBef>
              <a:spcPct val="0"/>
            </a:spcBef>
            <a:spcAft>
              <a:spcPct val="15000"/>
            </a:spcAft>
            <a:buNone/>
          </a:pPr>
          <a:r>
            <a:rPr lang="fr-FR" sz="1600" b="0" i="0" kern="1200" dirty="0">
              <a:solidFill>
                <a:srgbClr val="00AAFA">
                  <a:lumMod val="50000"/>
                </a:srgbClr>
              </a:solidFill>
              <a:latin typeface="Arial" panose="020B0604020202020204"/>
              <a:ea typeface="+mn-ea"/>
              <a:cs typeface="+mn-cs"/>
            </a:rPr>
            <a:t>Le nombre de trimestres nécessaire pour bénéficier d‘une pension à taux plein est déterminé en fonction de la date d’ouverture du droit</a:t>
          </a:r>
        </a:p>
      </dgm:t>
    </dgm:pt>
    <dgm:pt modelId="{952602A7-DA42-41AF-A126-3D46F20E5BAD}" type="parTrans" cxnId="{F83ADE35-ABCE-4029-8DD6-B678354B0F02}">
      <dgm:prSet/>
      <dgm:spPr/>
      <dgm:t>
        <a:bodyPr/>
        <a:lstStyle/>
        <a:p>
          <a:endParaRPr lang="fr-FR"/>
        </a:p>
      </dgm:t>
    </dgm:pt>
    <dgm:pt modelId="{3A2D8858-B9E0-40A1-BC6B-8E32178DCCCA}" type="sibTrans" cxnId="{F83ADE35-ABCE-4029-8DD6-B678354B0F02}">
      <dgm:prSet/>
      <dgm:spPr/>
      <dgm:t>
        <a:bodyPr/>
        <a:lstStyle/>
        <a:p>
          <a:endParaRPr lang="fr-FR"/>
        </a:p>
      </dgm:t>
    </dgm:pt>
    <dgm:pt modelId="{BBEBC864-8DC3-434F-978D-5477BC149CBA}" type="pres">
      <dgm:prSet presAssocID="{4F3BCFFA-270A-4CAB-AF13-04B4F114B1D0}" presName="Name0" presStyleCnt="0">
        <dgm:presLayoutVars>
          <dgm:dir/>
          <dgm:animLvl val="lvl"/>
          <dgm:resizeHandles val="exact"/>
        </dgm:presLayoutVars>
      </dgm:prSet>
      <dgm:spPr/>
    </dgm:pt>
    <dgm:pt modelId="{9BA2619D-BD76-4775-9523-99105C704707}" type="pres">
      <dgm:prSet presAssocID="{2794466C-4595-4BE8-9F82-FF56630D79C8}" presName="composite" presStyleCnt="0"/>
      <dgm:spPr/>
    </dgm:pt>
    <dgm:pt modelId="{B69F409B-7BF5-4A29-90BE-C43A3E80B6DB}" type="pres">
      <dgm:prSet presAssocID="{2794466C-4595-4BE8-9F82-FF56630D79C8}" presName="parTx" presStyleLbl="alignNode1" presStyleIdx="0" presStyleCnt="2">
        <dgm:presLayoutVars>
          <dgm:chMax val="0"/>
          <dgm:chPref val="0"/>
          <dgm:bulletEnabled val="1"/>
        </dgm:presLayoutVars>
      </dgm:prSet>
      <dgm:spPr/>
    </dgm:pt>
    <dgm:pt modelId="{5BD0CE6C-2948-43E2-A721-237D8A53CFEF}" type="pres">
      <dgm:prSet presAssocID="{2794466C-4595-4BE8-9F82-FF56630D79C8}" presName="desTx" presStyleLbl="alignAccFollowNode1" presStyleIdx="0" presStyleCnt="2" custLinFactNeighborX="-1" custLinFactNeighborY="241">
        <dgm:presLayoutVars>
          <dgm:bulletEnabled val="1"/>
        </dgm:presLayoutVars>
      </dgm:prSet>
      <dgm:spPr/>
    </dgm:pt>
    <dgm:pt modelId="{04217303-47FC-465D-BCA2-C1EC7DBC16A1}" type="pres">
      <dgm:prSet presAssocID="{5BD3E836-8840-48DC-AE4A-0F27EB35D0B6}" presName="space" presStyleCnt="0"/>
      <dgm:spPr/>
    </dgm:pt>
    <dgm:pt modelId="{9AEABD20-8FF7-48B4-B06D-BF1BA706E9D2}" type="pres">
      <dgm:prSet presAssocID="{C918BB07-F4C3-472C-A8FD-BFBE8AC89DCC}" presName="composite" presStyleCnt="0"/>
      <dgm:spPr/>
    </dgm:pt>
    <dgm:pt modelId="{2C035DE4-E5EA-4987-92BB-DEE38B210EA1}" type="pres">
      <dgm:prSet presAssocID="{C918BB07-F4C3-472C-A8FD-BFBE8AC89DCC}" presName="parTx" presStyleLbl="alignNode1" presStyleIdx="1" presStyleCnt="2" custLinFactNeighborX="1" custLinFactNeighborY="1130">
        <dgm:presLayoutVars>
          <dgm:chMax val="0"/>
          <dgm:chPref val="0"/>
          <dgm:bulletEnabled val="1"/>
        </dgm:presLayoutVars>
      </dgm:prSet>
      <dgm:spPr/>
    </dgm:pt>
    <dgm:pt modelId="{3BF66569-DD44-4157-BDB5-411E0B89156E}" type="pres">
      <dgm:prSet presAssocID="{C918BB07-F4C3-472C-A8FD-BFBE8AC89DCC}" presName="desTx" presStyleLbl="alignAccFollowNode1" presStyleIdx="1" presStyleCnt="2">
        <dgm:presLayoutVars>
          <dgm:bulletEnabled val="1"/>
        </dgm:presLayoutVars>
      </dgm:prSet>
      <dgm:spPr/>
    </dgm:pt>
  </dgm:ptLst>
  <dgm:cxnLst>
    <dgm:cxn modelId="{3222072F-3F92-4725-84A9-A3415C90E7F0}" srcId="{4F3BCFFA-270A-4CAB-AF13-04B4F114B1D0}" destId="{C918BB07-F4C3-472C-A8FD-BFBE8AC89DCC}" srcOrd="1" destOrd="0" parTransId="{8C04B96C-C0B8-4072-A2DF-CE227DE66951}" sibTransId="{F5182A05-228F-4464-9A7C-6B4F189804AE}"/>
    <dgm:cxn modelId="{F83ADE35-ABCE-4029-8DD6-B678354B0F02}" srcId="{C918BB07-F4C3-472C-A8FD-BFBE8AC89DCC}" destId="{43CA7C2B-F45A-4BC6-905C-2180FFC0D675}" srcOrd="0" destOrd="0" parTransId="{952602A7-DA42-41AF-A126-3D46F20E5BAD}" sibTransId="{3A2D8858-B9E0-40A1-BC6B-8E32178DCCCA}"/>
    <dgm:cxn modelId="{DC042E3C-2C32-498B-B7D5-03CD047E6FF1}" type="presOf" srcId="{250E99C6-CD7D-468A-9691-2B8620E62E60}" destId="{5BD0CE6C-2948-43E2-A721-237D8A53CFEF}" srcOrd="0" destOrd="0" presId="urn:microsoft.com/office/officeart/2005/8/layout/hList1"/>
    <dgm:cxn modelId="{58AE5341-3904-4A67-AD18-C01CE114D0DA}" type="presOf" srcId="{2794466C-4595-4BE8-9F82-FF56630D79C8}" destId="{B69F409B-7BF5-4A29-90BE-C43A3E80B6DB}" srcOrd="0" destOrd="0" presId="urn:microsoft.com/office/officeart/2005/8/layout/hList1"/>
    <dgm:cxn modelId="{494DA845-CB18-4AEA-AD18-33C95C04220A}" srcId="{2794466C-4595-4BE8-9F82-FF56630D79C8}" destId="{250E99C6-CD7D-468A-9691-2B8620E62E60}" srcOrd="0" destOrd="0" parTransId="{26228335-A74B-45F1-B3E6-64D014E1C903}" sibTransId="{9349AC2C-9E33-4238-841B-7D0BE1AF4D88}"/>
    <dgm:cxn modelId="{A188414B-3EE2-4EC0-A6C4-BFEF56C5396E}" type="presOf" srcId="{43CA7C2B-F45A-4BC6-905C-2180FFC0D675}" destId="{3BF66569-DD44-4157-BDB5-411E0B89156E}" srcOrd="0" destOrd="0" presId="urn:microsoft.com/office/officeart/2005/8/layout/hList1"/>
    <dgm:cxn modelId="{C89B3E6F-FF2A-4130-9637-F2A6D2383249}" type="presOf" srcId="{4F3BCFFA-270A-4CAB-AF13-04B4F114B1D0}" destId="{BBEBC864-8DC3-434F-978D-5477BC149CBA}" srcOrd="0" destOrd="0" presId="urn:microsoft.com/office/officeart/2005/8/layout/hList1"/>
    <dgm:cxn modelId="{52342D78-CC72-4841-B92A-42C6EEA5BD6A}" type="presOf" srcId="{C918BB07-F4C3-472C-A8FD-BFBE8AC89DCC}" destId="{2C035DE4-E5EA-4987-92BB-DEE38B210EA1}" srcOrd="0" destOrd="0" presId="urn:microsoft.com/office/officeart/2005/8/layout/hList1"/>
    <dgm:cxn modelId="{779D89E8-2C25-498E-BFDF-E06020113FA3}" srcId="{4F3BCFFA-270A-4CAB-AF13-04B4F114B1D0}" destId="{2794466C-4595-4BE8-9F82-FF56630D79C8}" srcOrd="0" destOrd="0" parTransId="{37A7EE53-D67B-43CF-A790-BD8B741815FE}" sibTransId="{5BD3E836-8840-48DC-AE4A-0F27EB35D0B6}"/>
    <dgm:cxn modelId="{FFF2167B-632C-454C-AED1-1FC5509ED9A9}" type="presParOf" srcId="{BBEBC864-8DC3-434F-978D-5477BC149CBA}" destId="{9BA2619D-BD76-4775-9523-99105C704707}" srcOrd="0" destOrd="0" presId="urn:microsoft.com/office/officeart/2005/8/layout/hList1"/>
    <dgm:cxn modelId="{7EA1D8C6-A59D-42B1-B339-3471EC9265D5}" type="presParOf" srcId="{9BA2619D-BD76-4775-9523-99105C704707}" destId="{B69F409B-7BF5-4A29-90BE-C43A3E80B6DB}" srcOrd="0" destOrd="0" presId="urn:microsoft.com/office/officeart/2005/8/layout/hList1"/>
    <dgm:cxn modelId="{B26ECB10-B829-43C3-AB6E-6F6942077CDB}" type="presParOf" srcId="{9BA2619D-BD76-4775-9523-99105C704707}" destId="{5BD0CE6C-2948-43E2-A721-237D8A53CFEF}" srcOrd="1" destOrd="0" presId="urn:microsoft.com/office/officeart/2005/8/layout/hList1"/>
    <dgm:cxn modelId="{4DCD44DB-EBB3-4EAB-9CBA-DD802640A188}" type="presParOf" srcId="{BBEBC864-8DC3-434F-978D-5477BC149CBA}" destId="{04217303-47FC-465D-BCA2-C1EC7DBC16A1}" srcOrd="1" destOrd="0" presId="urn:microsoft.com/office/officeart/2005/8/layout/hList1"/>
    <dgm:cxn modelId="{A080D2A4-29E6-47E0-8C0C-D28ADEB54875}" type="presParOf" srcId="{BBEBC864-8DC3-434F-978D-5477BC149CBA}" destId="{9AEABD20-8FF7-48B4-B06D-BF1BA706E9D2}" srcOrd="2" destOrd="0" presId="urn:microsoft.com/office/officeart/2005/8/layout/hList1"/>
    <dgm:cxn modelId="{25FEE4C0-C1F8-4DE8-8D6E-92BF638D6D79}" type="presParOf" srcId="{9AEABD20-8FF7-48B4-B06D-BF1BA706E9D2}" destId="{2C035DE4-E5EA-4987-92BB-DEE38B210EA1}" srcOrd="0" destOrd="0" presId="urn:microsoft.com/office/officeart/2005/8/layout/hList1"/>
    <dgm:cxn modelId="{E845A074-1C7E-437A-8B6E-B26E4E612235}" type="presParOf" srcId="{9AEABD20-8FF7-48B4-B06D-BF1BA706E9D2}" destId="{3BF66569-DD44-4157-BDB5-411E0B89156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A3D72B-F8B3-4A44-BA8D-F9EEA539CA4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59FC6C39-B76B-4B6E-99FB-49D64CB382A7}">
      <dgm:prSet custT="1"/>
      <dgm:spPr>
        <a:solidFill>
          <a:srgbClr val="A1B4D2"/>
        </a:solidFill>
      </dgm:spPr>
      <dgm:t>
        <a:bodyPr/>
        <a:lstStyle/>
        <a:p>
          <a:r>
            <a:rPr lang="fr-FR" sz="1600" b="1" i="0" kern="1200" dirty="0">
              <a:solidFill>
                <a:srgbClr val="002060"/>
              </a:solidFill>
              <a:latin typeface="+mn-lt"/>
            </a:rPr>
            <a:t>Pour qui ?</a:t>
          </a:r>
        </a:p>
        <a:p>
          <a:r>
            <a:rPr lang="fr-FR" sz="1600" b="0" i="0" kern="1200" dirty="0">
              <a:solidFill>
                <a:srgbClr val="002060"/>
              </a:solidFill>
              <a:latin typeface="+mn-lt"/>
            </a:rPr>
            <a:t>Les ouvriers qui, </a:t>
          </a:r>
          <a:r>
            <a:rPr kumimoji="0" lang="fr-FR" sz="1600" b="1" i="0" u="none" strike="noStrike" kern="0" cap="none" spc="0" normalizeH="0" baseline="0" dirty="0">
              <a:ln>
                <a:noFill/>
              </a:ln>
              <a:solidFill>
                <a:srgbClr val="002060"/>
              </a:solidFill>
              <a:effectLst/>
              <a:uLnTx/>
              <a:uFillTx/>
              <a:latin typeface="+mn-lt"/>
              <a:ea typeface="+mn-ea"/>
              <a:cs typeface="+mn-cs"/>
            </a:rPr>
            <a:t>avant</a:t>
          </a:r>
          <a:r>
            <a:rPr lang="fr-FR" sz="1600" b="1" i="0" kern="1200" dirty="0">
              <a:solidFill>
                <a:srgbClr val="002060"/>
              </a:solidFill>
              <a:latin typeface="+mn-lt"/>
            </a:rPr>
            <a:t> leur 60 ans </a:t>
          </a:r>
          <a:r>
            <a:rPr lang="fr-FR" sz="1600" b="0" i="0" kern="1200" dirty="0">
              <a:solidFill>
                <a:srgbClr val="002060"/>
              </a:solidFill>
              <a:latin typeface="+mn-lt"/>
            </a:rPr>
            <a:t>(ou avant l’âge du départ anticipé au titre des travaux insalubres), remplissent les conditions de départ au titre de : l’invalidité, carrière longue, ouvrier handicapé, enfant invalide, agent invalide et conjoint invalide, parents de 3 enfants</a:t>
          </a:r>
          <a:endParaRPr lang="fr-FR" sz="1600" b="0" kern="1200" dirty="0">
            <a:solidFill>
              <a:srgbClr val="002060"/>
            </a:solidFill>
            <a:latin typeface="+mn-lt"/>
          </a:endParaRPr>
        </a:p>
      </dgm:t>
    </dgm:pt>
    <dgm:pt modelId="{1FA02D68-D512-4463-B8B6-1D5E5C4D36CA}" type="parTrans" cxnId="{301123A0-A61D-400B-89F7-6DEE7461C3C6}">
      <dgm:prSet/>
      <dgm:spPr/>
      <dgm:t>
        <a:bodyPr/>
        <a:lstStyle/>
        <a:p>
          <a:endParaRPr lang="fr-FR"/>
        </a:p>
      </dgm:t>
    </dgm:pt>
    <dgm:pt modelId="{5773EDDB-6E6E-4DB5-B533-9200FD34E917}" type="sibTrans" cxnId="{301123A0-A61D-400B-89F7-6DEE7461C3C6}">
      <dgm:prSet/>
      <dgm:spPr/>
      <dgm:t>
        <a:bodyPr/>
        <a:lstStyle/>
        <a:p>
          <a:endParaRPr lang="fr-FR"/>
        </a:p>
      </dgm:t>
    </dgm:pt>
    <dgm:pt modelId="{6DFECC85-A227-4692-94DA-D7C6C7B148A2}" type="pres">
      <dgm:prSet presAssocID="{CDA3D72B-F8B3-4A44-BA8D-F9EEA539CA45}" presName="linear" presStyleCnt="0">
        <dgm:presLayoutVars>
          <dgm:animLvl val="lvl"/>
          <dgm:resizeHandles val="exact"/>
        </dgm:presLayoutVars>
      </dgm:prSet>
      <dgm:spPr/>
    </dgm:pt>
    <dgm:pt modelId="{25E60170-6692-4A7B-992A-A221777361A8}" type="pres">
      <dgm:prSet presAssocID="{59FC6C39-B76B-4B6E-99FB-49D64CB382A7}" presName="parentText" presStyleLbl="node1" presStyleIdx="0" presStyleCnt="1">
        <dgm:presLayoutVars>
          <dgm:chMax val="0"/>
          <dgm:bulletEnabled val="1"/>
        </dgm:presLayoutVars>
      </dgm:prSet>
      <dgm:spPr/>
    </dgm:pt>
  </dgm:ptLst>
  <dgm:cxnLst>
    <dgm:cxn modelId="{8222205D-BDA5-44DC-B03E-DF4C705C1DED}" type="presOf" srcId="{59FC6C39-B76B-4B6E-99FB-49D64CB382A7}" destId="{25E60170-6692-4A7B-992A-A221777361A8}" srcOrd="0" destOrd="0" presId="urn:microsoft.com/office/officeart/2005/8/layout/vList2"/>
    <dgm:cxn modelId="{301123A0-A61D-400B-89F7-6DEE7461C3C6}" srcId="{CDA3D72B-F8B3-4A44-BA8D-F9EEA539CA45}" destId="{59FC6C39-B76B-4B6E-99FB-49D64CB382A7}" srcOrd="0" destOrd="0" parTransId="{1FA02D68-D512-4463-B8B6-1D5E5C4D36CA}" sibTransId="{5773EDDB-6E6E-4DB5-B533-9200FD34E917}"/>
    <dgm:cxn modelId="{E7DE6AE0-82A5-4819-A3A3-5BCAC94EEDB1}" type="presOf" srcId="{CDA3D72B-F8B3-4A44-BA8D-F9EEA539CA45}" destId="{6DFECC85-A227-4692-94DA-D7C6C7B148A2}" srcOrd="0" destOrd="0" presId="urn:microsoft.com/office/officeart/2005/8/layout/vList2"/>
    <dgm:cxn modelId="{FF2F8505-7F82-42B9-9A9B-3AB78B4A4ACF}" type="presParOf" srcId="{6DFECC85-A227-4692-94DA-D7C6C7B148A2}" destId="{25E60170-6692-4A7B-992A-A221777361A8}"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E1C47E3-88CD-4A87-AB75-6780C3858B10}" type="doc">
      <dgm:prSet loTypeId="urn:microsoft.com/office/officeart/2005/8/layout/process1" loCatId="process" qsTypeId="urn:microsoft.com/office/officeart/2005/8/quickstyle/3d3" qsCatId="3D" csTypeId="urn:microsoft.com/office/officeart/2005/8/colors/accent1_4" csCatId="accent1" phldr="1"/>
      <dgm:spPr/>
      <dgm:t>
        <a:bodyPr/>
        <a:lstStyle/>
        <a:p>
          <a:endParaRPr lang="fr-FR"/>
        </a:p>
      </dgm:t>
    </dgm:pt>
    <dgm:pt modelId="{C2BE1857-D69D-4FA3-A7CA-F24C7BB7819C}">
      <dgm:prSet custT="1">
        <dgm:style>
          <a:lnRef idx="0">
            <a:scrgbClr r="0" g="0" b="0"/>
          </a:lnRef>
          <a:fillRef idx="0">
            <a:scrgbClr r="0" g="0" b="0"/>
          </a:fillRef>
          <a:effectRef idx="0">
            <a:scrgbClr r="0" g="0" b="0"/>
          </a:effectRef>
          <a:fontRef idx="minor">
            <a:schemeClr val="accent1"/>
          </a:fontRef>
        </dgm:style>
      </dgm:prSet>
      <dgm:spPr>
        <a:solidFill>
          <a:srgbClr val="A8C46F"/>
        </a:solidFill>
        <a:ln>
          <a:noFill/>
        </a:ln>
      </dgm:spPr>
      <dgm:t>
        <a:bodyPr/>
        <a:lstStyle/>
        <a:p>
          <a:r>
            <a:rPr lang="fr-FR" sz="1800" b="1" i="0" dirty="0">
              <a:solidFill>
                <a:srgbClr val="002060"/>
              </a:solidFill>
            </a:rPr>
            <a:t>Actuellement, </a:t>
          </a:r>
        </a:p>
        <a:p>
          <a:r>
            <a:rPr lang="fr-FR" sz="1800" i="0" dirty="0">
              <a:solidFill>
                <a:srgbClr val="002060"/>
              </a:solidFill>
            </a:rPr>
            <a:t>l’âge d’annulation de la décote est défini par référence à la limite d’âge de l’emploi détenu par l’ouvrier au moment de la RDC. </a:t>
          </a:r>
        </a:p>
      </dgm:t>
    </dgm:pt>
    <dgm:pt modelId="{E0D62B26-9975-49BE-AC30-688250074C68}" type="parTrans" cxnId="{316378D7-957A-4941-9AFB-6DE01EA7394A}">
      <dgm:prSet/>
      <dgm:spPr/>
      <dgm:t>
        <a:bodyPr/>
        <a:lstStyle/>
        <a:p>
          <a:endParaRPr lang="fr-FR"/>
        </a:p>
      </dgm:t>
    </dgm:pt>
    <dgm:pt modelId="{6E80B7AA-9D11-4A37-84E9-4554F246D7FD}" type="sibTrans" cxnId="{316378D7-957A-4941-9AFB-6DE01EA7394A}">
      <dgm:prSet>
        <dgm:style>
          <a:lnRef idx="0">
            <a:scrgbClr r="0" g="0" b="0"/>
          </a:lnRef>
          <a:fillRef idx="0">
            <a:scrgbClr r="0" g="0" b="0"/>
          </a:fillRef>
          <a:effectRef idx="0">
            <a:scrgbClr r="0" g="0" b="0"/>
          </a:effectRef>
          <a:fontRef idx="minor">
            <a:schemeClr val="accent1"/>
          </a:fontRef>
        </dgm:style>
      </dgm:prSet>
      <dgm:spPr>
        <a:solidFill>
          <a:srgbClr val="A8C46F"/>
        </a:solidFill>
        <a:ln>
          <a:noFill/>
        </a:ln>
      </dgm:spPr>
      <dgm:t>
        <a:bodyPr/>
        <a:lstStyle/>
        <a:p>
          <a:endParaRPr lang="fr-FR"/>
        </a:p>
      </dgm:t>
    </dgm:pt>
    <dgm:pt modelId="{1E5BCB98-015D-4C13-BCE8-C4C52CC6587B}">
      <dgm:prSet custT="1">
        <dgm:style>
          <a:lnRef idx="0">
            <a:scrgbClr r="0" g="0" b="0"/>
          </a:lnRef>
          <a:fillRef idx="0">
            <a:scrgbClr r="0" g="0" b="0"/>
          </a:fillRef>
          <a:effectRef idx="0">
            <a:scrgbClr r="0" g="0" b="0"/>
          </a:effectRef>
          <a:fontRef idx="minor">
            <a:schemeClr val="accent1"/>
          </a:fontRef>
        </dgm:style>
      </dgm:prSet>
      <dgm:spPr>
        <a:solidFill>
          <a:srgbClr val="BBCEE5"/>
        </a:solidFill>
        <a:ln>
          <a:noFill/>
        </a:ln>
      </dgm:spPr>
      <dgm:t>
        <a:bodyPr/>
        <a:lstStyle/>
        <a:p>
          <a:r>
            <a:rPr lang="fr-FR" sz="1800" b="1" i="0" dirty="0">
              <a:solidFill>
                <a:srgbClr val="002060"/>
              </a:solidFill>
            </a:rPr>
            <a:t>Dorénavant, </a:t>
          </a:r>
        </a:p>
        <a:p>
          <a:r>
            <a:rPr lang="fr-FR" sz="1800" i="0" dirty="0">
              <a:solidFill>
                <a:srgbClr val="C00000"/>
              </a:solidFill>
            </a:rPr>
            <a:t>il sera décorrélé de la limite d’âge de l’ouvrier pour être lié au motif de départ. </a:t>
          </a:r>
        </a:p>
        <a:p>
          <a:endParaRPr lang="fr-FR" sz="1800" i="0" dirty="0">
            <a:solidFill>
              <a:srgbClr val="C00000"/>
            </a:solidFill>
          </a:endParaRPr>
        </a:p>
        <a:p>
          <a:r>
            <a:rPr lang="fr-FR" sz="1800" i="0" dirty="0">
              <a:solidFill>
                <a:srgbClr val="002060"/>
              </a:solidFill>
            </a:rPr>
            <a:t>Ainsi, un ouvrier remplissant les conditions pour bénéficier d’un départ au titre des travaux insalubres aura un âge d’annulation de la décote à 62 ans.</a:t>
          </a:r>
        </a:p>
        <a:p>
          <a:r>
            <a:rPr lang="fr-FR" sz="1800" i="0" strike="noStrike" dirty="0">
              <a:solidFill>
                <a:srgbClr val="002060"/>
              </a:solidFill>
            </a:rPr>
            <a:t>Il en va de même d’un ouvrier remplissant les conditions d’un départ au titre de la catégorie active acquis au titre des services accomplis en tant que fonctionnaire antérieurement à son affiliation au FSPOEIE (même si sa limite d’âge est de 67 ans)</a:t>
          </a:r>
          <a:endParaRPr lang="fr-FR" sz="1800" strike="noStrike" dirty="0">
            <a:solidFill>
              <a:srgbClr val="00B050"/>
            </a:solidFill>
          </a:endParaRPr>
        </a:p>
      </dgm:t>
    </dgm:pt>
    <dgm:pt modelId="{53958F8E-79E7-4439-9420-78D4469880DA}" type="parTrans" cxnId="{EE3869FA-0C97-48EE-8F05-6A2DD0C7A85C}">
      <dgm:prSet/>
      <dgm:spPr/>
      <dgm:t>
        <a:bodyPr/>
        <a:lstStyle/>
        <a:p>
          <a:endParaRPr lang="fr-FR"/>
        </a:p>
      </dgm:t>
    </dgm:pt>
    <dgm:pt modelId="{9ED9B5C2-A2F3-49C6-B94F-696CA03D57B1}" type="sibTrans" cxnId="{EE3869FA-0C97-48EE-8F05-6A2DD0C7A85C}">
      <dgm:prSet/>
      <dgm:spPr/>
      <dgm:t>
        <a:bodyPr/>
        <a:lstStyle/>
        <a:p>
          <a:endParaRPr lang="fr-FR"/>
        </a:p>
      </dgm:t>
    </dgm:pt>
    <dgm:pt modelId="{FCEABB93-B934-45CC-928D-CD64CD47C9AA}" type="pres">
      <dgm:prSet presAssocID="{CE1C47E3-88CD-4A87-AB75-6780C3858B10}" presName="Name0" presStyleCnt="0">
        <dgm:presLayoutVars>
          <dgm:dir/>
          <dgm:resizeHandles val="exact"/>
        </dgm:presLayoutVars>
      </dgm:prSet>
      <dgm:spPr/>
    </dgm:pt>
    <dgm:pt modelId="{5502B5BA-A3A7-4DF1-A5A0-39F73B2FF9FF}" type="pres">
      <dgm:prSet presAssocID="{C2BE1857-D69D-4FA3-A7CA-F24C7BB7819C}" presName="node" presStyleLbl="node1" presStyleIdx="0" presStyleCnt="2" custScaleX="122933" custLinFactNeighborX="16233" custLinFactNeighborY="-990">
        <dgm:presLayoutVars>
          <dgm:bulletEnabled val="1"/>
        </dgm:presLayoutVars>
      </dgm:prSet>
      <dgm:spPr/>
    </dgm:pt>
    <dgm:pt modelId="{1D8CAD43-43CA-4039-B51A-98E05D24F640}" type="pres">
      <dgm:prSet presAssocID="{6E80B7AA-9D11-4A37-84E9-4554F246D7FD}" presName="sibTrans" presStyleLbl="sibTrans2D1" presStyleIdx="0" presStyleCnt="1" custScaleX="163524" custLinFactNeighborX="-1589" custLinFactNeighborY="3273"/>
      <dgm:spPr/>
    </dgm:pt>
    <dgm:pt modelId="{F66B2FA9-AF47-4043-A1B7-95CEE4D71208}" type="pres">
      <dgm:prSet presAssocID="{6E80B7AA-9D11-4A37-84E9-4554F246D7FD}" presName="connectorText" presStyleLbl="sibTrans2D1" presStyleIdx="0" presStyleCnt="1"/>
      <dgm:spPr/>
    </dgm:pt>
    <dgm:pt modelId="{673B98D1-6839-4261-928E-2A1271988EBD}" type="pres">
      <dgm:prSet presAssocID="{1E5BCB98-015D-4C13-BCE8-C4C52CC6587B}" presName="node" presStyleLbl="node1" presStyleIdx="1" presStyleCnt="2" custScaleX="204549" custLinFactNeighborX="3561" custLinFactNeighborY="899">
        <dgm:presLayoutVars>
          <dgm:bulletEnabled val="1"/>
        </dgm:presLayoutVars>
      </dgm:prSet>
      <dgm:spPr/>
    </dgm:pt>
  </dgm:ptLst>
  <dgm:cxnLst>
    <dgm:cxn modelId="{B423781E-8685-4D04-8EA2-EC2FE14C9D31}" type="presOf" srcId="{6E80B7AA-9D11-4A37-84E9-4554F246D7FD}" destId="{F66B2FA9-AF47-4043-A1B7-95CEE4D71208}" srcOrd="1" destOrd="0" presId="urn:microsoft.com/office/officeart/2005/8/layout/process1"/>
    <dgm:cxn modelId="{5A8C2C56-D900-4379-8CC7-09EB4A9CC4A4}" type="presOf" srcId="{1E5BCB98-015D-4C13-BCE8-C4C52CC6587B}" destId="{673B98D1-6839-4261-928E-2A1271988EBD}" srcOrd="0" destOrd="0" presId="urn:microsoft.com/office/officeart/2005/8/layout/process1"/>
    <dgm:cxn modelId="{641FAA79-A00E-4FFC-BC06-0FFA0BCCC140}" type="presOf" srcId="{CE1C47E3-88CD-4A87-AB75-6780C3858B10}" destId="{FCEABB93-B934-45CC-928D-CD64CD47C9AA}" srcOrd="0" destOrd="0" presId="urn:microsoft.com/office/officeart/2005/8/layout/process1"/>
    <dgm:cxn modelId="{A99D1F81-ED42-4882-8BC9-4516F23777F3}" type="presOf" srcId="{6E80B7AA-9D11-4A37-84E9-4554F246D7FD}" destId="{1D8CAD43-43CA-4039-B51A-98E05D24F640}" srcOrd="0" destOrd="0" presId="urn:microsoft.com/office/officeart/2005/8/layout/process1"/>
    <dgm:cxn modelId="{C4F94DD5-29D8-4E13-89E3-F9C08A78255B}" type="presOf" srcId="{C2BE1857-D69D-4FA3-A7CA-F24C7BB7819C}" destId="{5502B5BA-A3A7-4DF1-A5A0-39F73B2FF9FF}" srcOrd="0" destOrd="0" presId="urn:microsoft.com/office/officeart/2005/8/layout/process1"/>
    <dgm:cxn modelId="{316378D7-957A-4941-9AFB-6DE01EA7394A}" srcId="{CE1C47E3-88CD-4A87-AB75-6780C3858B10}" destId="{C2BE1857-D69D-4FA3-A7CA-F24C7BB7819C}" srcOrd="0" destOrd="0" parTransId="{E0D62B26-9975-49BE-AC30-688250074C68}" sibTransId="{6E80B7AA-9D11-4A37-84E9-4554F246D7FD}"/>
    <dgm:cxn modelId="{EE3869FA-0C97-48EE-8F05-6A2DD0C7A85C}" srcId="{CE1C47E3-88CD-4A87-AB75-6780C3858B10}" destId="{1E5BCB98-015D-4C13-BCE8-C4C52CC6587B}" srcOrd="1" destOrd="0" parTransId="{53958F8E-79E7-4439-9420-78D4469880DA}" sibTransId="{9ED9B5C2-A2F3-49C6-B94F-696CA03D57B1}"/>
    <dgm:cxn modelId="{15D55BAC-F491-4E21-9CBD-9750041E31A1}" type="presParOf" srcId="{FCEABB93-B934-45CC-928D-CD64CD47C9AA}" destId="{5502B5BA-A3A7-4DF1-A5A0-39F73B2FF9FF}" srcOrd="0" destOrd="0" presId="urn:microsoft.com/office/officeart/2005/8/layout/process1"/>
    <dgm:cxn modelId="{3671B852-C0E4-4AF2-B9FC-88E662860D28}" type="presParOf" srcId="{FCEABB93-B934-45CC-928D-CD64CD47C9AA}" destId="{1D8CAD43-43CA-4039-B51A-98E05D24F640}" srcOrd="1" destOrd="0" presId="urn:microsoft.com/office/officeart/2005/8/layout/process1"/>
    <dgm:cxn modelId="{007D530B-4043-4AD7-984F-602556293A8F}" type="presParOf" srcId="{1D8CAD43-43CA-4039-B51A-98E05D24F640}" destId="{F66B2FA9-AF47-4043-A1B7-95CEE4D71208}" srcOrd="0" destOrd="0" presId="urn:microsoft.com/office/officeart/2005/8/layout/process1"/>
    <dgm:cxn modelId="{499C809F-48D7-4823-91E8-5053E2999722}" type="presParOf" srcId="{FCEABB93-B934-45CC-928D-CD64CD47C9AA}" destId="{673B98D1-6839-4261-928E-2A1271988EBD}" srcOrd="2"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13FE08-8780-4350-8B96-1B4F022564C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4D2FDEA9-85FF-4769-9468-616EEF6FC681}">
      <dgm:prSet custT="1"/>
      <dgm:spPr>
        <a:solidFill>
          <a:srgbClr val="A8C46F"/>
        </a:solidFill>
      </dgm:spPr>
      <dgm:t>
        <a:bodyPr/>
        <a:lstStyle/>
        <a:p>
          <a:r>
            <a:rPr lang="fr-FR" sz="1600" i="0" dirty="0">
              <a:solidFill>
                <a:srgbClr val="002060"/>
              </a:solidFill>
            </a:rPr>
            <a:t>d’au moins un trimestre de majoration de durée d’assurance ou de bonification </a:t>
          </a:r>
        </a:p>
        <a:p>
          <a:r>
            <a:rPr lang="fr-FR" sz="1600" i="0" dirty="0">
              <a:solidFill>
                <a:srgbClr val="002060"/>
              </a:solidFill>
            </a:rPr>
            <a:t>pour enfant au titre de : </a:t>
          </a:r>
          <a:endParaRPr lang="fr-FR" sz="1600" dirty="0">
            <a:solidFill>
              <a:srgbClr val="002060"/>
            </a:solidFill>
          </a:endParaRPr>
        </a:p>
      </dgm:t>
    </dgm:pt>
    <dgm:pt modelId="{1B20333F-D5A5-4A0C-AAFB-BBDA89AE8C9F}" type="parTrans" cxnId="{F5B3B224-C758-42A1-9E08-57AC97B84FE0}">
      <dgm:prSet/>
      <dgm:spPr/>
      <dgm:t>
        <a:bodyPr/>
        <a:lstStyle/>
        <a:p>
          <a:endParaRPr lang="fr-FR" sz="1600"/>
        </a:p>
      </dgm:t>
    </dgm:pt>
    <dgm:pt modelId="{92279D2E-4016-4409-8D15-5B22D3E5E063}" type="sibTrans" cxnId="{F5B3B224-C758-42A1-9E08-57AC97B84FE0}">
      <dgm:prSet/>
      <dgm:spPr/>
      <dgm:t>
        <a:bodyPr/>
        <a:lstStyle/>
        <a:p>
          <a:endParaRPr lang="fr-FR" sz="1600"/>
        </a:p>
      </dgm:t>
    </dgm:pt>
    <dgm:pt modelId="{11BCD9D3-4E00-4125-9696-EC834484AC6E}">
      <dgm:prSet custT="1"/>
      <dgm:spPr/>
      <dgm:t>
        <a:bodyPr/>
        <a:lstStyle/>
        <a:p>
          <a:r>
            <a:rPr lang="fr-FR" sz="1600" i="0" dirty="0">
              <a:solidFill>
                <a:schemeClr val="tx2"/>
              </a:solidFill>
            </a:rPr>
            <a:t>la </a:t>
          </a:r>
          <a:r>
            <a:rPr lang="fr-FR" sz="1600" i="0" dirty="0">
              <a:solidFill>
                <a:srgbClr val="002060"/>
              </a:solidFill>
            </a:rPr>
            <a:t>majoration de durée d’assurance pour les enfants nés à compter du 1er janvier 2004 </a:t>
          </a:r>
          <a:endParaRPr lang="fr-FR" sz="1600" dirty="0">
            <a:solidFill>
              <a:srgbClr val="002060"/>
            </a:solidFill>
          </a:endParaRPr>
        </a:p>
      </dgm:t>
    </dgm:pt>
    <dgm:pt modelId="{A7846393-1DB0-4D20-88D9-94B01F33F413}" type="parTrans" cxnId="{7DA6C5BB-E1E8-4F1D-899C-C7CDA3121541}">
      <dgm:prSet/>
      <dgm:spPr/>
      <dgm:t>
        <a:bodyPr/>
        <a:lstStyle/>
        <a:p>
          <a:endParaRPr lang="fr-FR" sz="1600"/>
        </a:p>
      </dgm:t>
    </dgm:pt>
    <dgm:pt modelId="{C2F66CB2-0861-45B2-9934-BE050AB27C25}" type="sibTrans" cxnId="{7DA6C5BB-E1E8-4F1D-899C-C7CDA3121541}">
      <dgm:prSet/>
      <dgm:spPr/>
      <dgm:t>
        <a:bodyPr/>
        <a:lstStyle/>
        <a:p>
          <a:endParaRPr lang="fr-FR" sz="1600"/>
        </a:p>
      </dgm:t>
    </dgm:pt>
    <dgm:pt modelId="{C34659A5-0C1A-4CCD-B42C-EC6BED7B85E4}">
      <dgm:prSet custT="1"/>
      <dgm:spPr/>
      <dgm:t>
        <a:bodyPr/>
        <a:lstStyle/>
        <a:p>
          <a:r>
            <a:rPr lang="fr-FR" sz="1600" i="0" dirty="0">
              <a:solidFill>
                <a:srgbClr val="002060"/>
              </a:solidFill>
            </a:rPr>
            <a:t>la majoration de durée d’assurance pour enfant handicapé </a:t>
          </a:r>
          <a:endParaRPr lang="fr-FR" sz="1600" dirty="0">
            <a:solidFill>
              <a:srgbClr val="002060"/>
            </a:solidFill>
          </a:endParaRPr>
        </a:p>
      </dgm:t>
    </dgm:pt>
    <dgm:pt modelId="{B3988A48-60FB-40E1-9BB4-0BBA356F5FDE}" type="parTrans" cxnId="{71C8505A-4F66-43AE-B7D6-CF56B7AC4830}">
      <dgm:prSet/>
      <dgm:spPr/>
      <dgm:t>
        <a:bodyPr/>
        <a:lstStyle/>
        <a:p>
          <a:endParaRPr lang="fr-FR" sz="1600"/>
        </a:p>
      </dgm:t>
    </dgm:pt>
    <dgm:pt modelId="{615D8A5C-A8E7-4067-9435-21703D16B818}" type="sibTrans" cxnId="{71C8505A-4F66-43AE-B7D6-CF56B7AC4830}">
      <dgm:prSet/>
      <dgm:spPr/>
      <dgm:t>
        <a:bodyPr/>
        <a:lstStyle/>
        <a:p>
          <a:endParaRPr lang="fr-FR" sz="1600"/>
        </a:p>
      </dgm:t>
    </dgm:pt>
    <dgm:pt modelId="{D42FDF55-5916-42FA-9234-CEC834B81CB9}">
      <dgm:prSet custT="1"/>
      <dgm:spPr/>
      <dgm:t>
        <a:bodyPr/>
        <a:lstStyle/>
        <a:p>
          <a:r>
            <a:rPr lang="fr-FR" sz="1600" i="0" dirty="0">
              <a:solidFill>
                <a:srgbClr val="002060"/>
              </a:solidFill>
            </a:rPr>
            <a:t>la bonification pour enfant</a:t>
          </a:r>
          <a:endParaRPr lang="fr-FR" sz="1600" dirty="0">
            <a:solidFill>
              <a:srgbClr val="002060"/>
            </a:solidFill>
          </a:endParaRPr>
        </a:p>
      </dgm:t>
    </dgm:pt>
    <dgm:pt modelId="{7F7985DD-C239-4834-AC25-0BAE28FB8E95}" type="parTrans" cxnId="{0E70B7A1-C956-4C79-8F2B-F4C46477EFE0}">
      <dgm:prSet/>
      <dgm:spPr/>
      <dgm:t>
        <a:bodyPr/>
        <a:lstStyle/>
        <a:p>
          <a:endParaRPr lang="fr-FR" sz="1600"/>
        </a:p>
      </dgm:t>
    </dgm:pt>
    <dgm:pt modelId="{39227F3E-F83B-4333-9FC2-B9D5578AEAAB}" type="sibTrans" cxnId="{0E70B7A1-C956-4C79-8F2B-F4C46477EFE0}">
      <dgm:prSet/>
      <dgm:spPr/>
      <dgm:t>
        <a:bodyPr/>
        <a:lstStyle/>
        <a:p>
          <a:endParaRPr lang="fr-FR" sz="1600"/>
        </a:p>
      </dgm:t>
    </dgm:pt>
    <dgm:pt modelId="{A7883B8A-FD6B-4643-A4DB-13CA3DE55429}">
      <dgm:prSet custT="1"/>
      <dgm:spPr>
        <a:solidFill>
          <a:srgbClr val="B7CBE4"/>
        </a:solidFill>
      </dgm:spPr>
      <dgm:t>
        <a:bodyPr/>
        <a:lstStyle/>
        <a:p>
          <a:r>
            <a:rPr lang="fr-FR" sz="1600" i="0" dirty="0">
              <a:solidFill>
                <a:srgbClr val="002060"/>
              </a:solidFill>
            </a:rPr>
            <a:t>et du nombre de trimestres nécessaire pour bénéficier d’une pension à taux plein</a:t>
          </a:r>
          <a:endParaRPr lang="fr-FR" sz="1600" dirty="0">
            <a:solidFill>
              <a:srgbClr val="002060"/>
            </a:solidFill>
          </a:endParaRPr>
        </a:p>
      </dgm:t>
    </dgm:pt>
    <dgm:pt modelId="{80AFE014-8F9B-4AB2-A4D0-DE111298BC9A}" type="parTrans" cxnId="{F881202D-68B3-41A6-846F-5EDB9950451A}">
      <dgm:prSet/>
      <dgm:spPr/>
      <dgm:t>
        <a:bodyPr/>
        <a:lstStyle/>
        <a:p>
          <a:endParaRPr lang="fr-FR" sz="1600"/>
        </a:p>
      </dgm:t>
    </dgm:pt>
    <dgm:pt modelId="{087707E4-7DBA-4985-BB9F-018DE5FE41BD}" type="sibTrans" cxnId="{F881202D-68B3-41A6-846F-5EDB9950451A}">
      <dgm:prSet/>
      <dgm:spPr/>
      <dgm:t>
        <a:bodyPr/>
        <a:lstStyle/>
        <a:p>
          <a:endParaRPr lang="fr-FR" sz="1600"/>
        </a:p>
      </dgm:t>
    </dgm:pt>
    <dgm:pt modelId="{B7466B67-7B73-4623-A7B0-BD503504DE97}">
      <dgm:prSet custT="1"/>
      <dgm:spPr/>
      <dgm:t>
        <a:bodyPr/>
        <a:lstStyle/>
        <a:p>
          <a:pPr>
            <a:buFontTx/>
            <a:buNone/>
          </a:pPr>
          <a:r>
            <a:rPr lang="fr-FR" sz="1600" i="1" dirty="0">
              <a:solidFill>
                <a:srgbClr val="002060"/>
              </a:solidFill>
            </a:rPr>
            <a:t>NB : ouvrent également droit au dispositif dérogatoire de surcote les majorations de durée d’assurance et les bonifications de même nature acquises au titre d’un autre régime de retraite</a:t>
          </a:r>
        </a:p>
      </dgm:t>
    </dgm:pt>
    <dgm:pt modelId="{E155FD83-A61F-4058-8B56-522CCA6D9DCD}" type="parTrans" cxnId="{3F75D71F-81D3-4225-A98B-728D35E709AD}">
      <dgm:prSet/>
      <dgm:spPr/>
      <dgm:t>
        <a:bodyPr/>
        <a:lstStyle/>
        <a:p>
          <a:endParaRPr lang="fr-FR"/>
        </a:p>
      </dgm:t>
    </dgm:pt>
    <dgm:pt modelId="{0B8E392C-1860-496E-8166-59BE089BF814}" type="sibTrans" cxnId="{3F75D71F-81D3-4225-A98B-728D35E709AD}">
      <dgm:prSet/>
      <dgm:spPr/>
      <dgm:t>
        <a:bodyPr/>
        <a:lstStyle/>
        <a:p>
          <a:endParaRPr lang="fr-FR"/>
        </a:p>
      </dgm:t>
    </dgm:pt>
    <dgm:pt modelId="{38AFB129-DDE3-4632-9A79-303188808A91}" type="pres">
      <dgm:prSet presAssocID="{7A13FE08-8780-4350-8B96-1B4F022564CC}" presName="linear" presStyleCnt="0">
        <dgm:presLayoutVars>
          <dgm:animLvl val="lvl"/>
          <dgm:resizeHandles val="exact"/>
        </dgm:presLayoutVars>
      </dgm:prSet>
      <dgm:spPr/>
    </dgm:pt>
    <dgm:pt modelId="{5B06A7A1-1604-40A7-83E8-4438D6400B23}" type="pres">
      <dgm:prSet presAssocID="{4D2FDEA9-85FF-4769-9468-616EEF6FC681}" presName="parentText" presStyleLbl="node1" presStyleIdx="0" presStyleCnt="2" custScaleY="100306" custLinFactNeighborX="458" custLinFactNeighborY="-75887">
        <dgm:presLayoutVars>
          <dgm:chMax val="0"/>
          <dgm:bulletEnabled val="1"/>
        </dgm:presLayoutVars>
      </dgm:prSet>
      <dgm:spPr/>
    </dgm:pt>
    <dgm:pt modelId="{573C93F2-07BD-4058-BC63-F13227DEF3DC}" type="pres">
      <dgm:prSet presAssocID="{4D2FDEA9-85FF-4769-9468-616EEF6FC681}" presName="childText" presStyleLbl="revTx" presStyleIdx="0" presStyleCnt="1" custScaleY="109658" custLinFactNeighborX="-32" custLinFactNeighborY="13272">
        <dgm:presLayoutVars>
          <dgm:bulletEnabled val="1"/>
        </dgm:presLayoutVars>
      </dgm:prSet>
      <dgm:spPr/>
    </dgm:pt>
    <dgm:pt modelId="{23AD1B10-BB65-4D5E-838D-FDED779F6919}" type="pres">
      <dgm:prSet presAssocID="{A7883B8A-FD6B-4643-A4DB-13CA3DE55429}" presName="parentText" presStyleLbl="node1" presStyleIdx="1" presStyleCnt="2" custScaleY="66496" custLinFactNeighborX="458" custLinFactNeighborY="12076">
        <dgm:presLayoutVars>
          <dgm:chMax val="0"/>
          <dgm:bulletEnabled val="1"/>
        </dgm:presLayoutVars>
      </dgm:prSet>
      <dgm:spPr/>
    </dgm:pt>
  </dgm:ptLst>
  <dgm:cxnLst>
    <dgm:cxn modelId="{FEE8941B-783E-4C48-9590-707AB1F6BDBD}" type="presOf" srcId="{7A13FE08-8780-4350-8B96-1B4F022564CC}" destId="{38AFB129-DDE3-4632-9A79-303188808A91}" srcOrd="0" destOrd="0" presId="urn:microsoft.com/office/officeart/2005/8/layout/vList2"/>
    <dgm:cxn modelId="{B873031D-8620-497F-8AA4-70244F09D91F}" type="presOf" srcId="{C34659A5-0C1A-4CCD-B42C-EC6BED7B85E4}" destId="{573C93F2-07BD-4058-BC63-F13227DEF3DC}" srcOrd="0" destOrd="1" presId="urn:microsoft.com/office/officeart/2005/8/layout/vList2"/>
    <dgm:cxn modelId="{3F75D71F-81D3-4225-A98B-728D35E709AD}" srcId="{4D2FDEA9-85FF-4769-9468-616EEF6FC681}" destId="{B7466B67-7B73-4623-A7B0-BD503504DE97}" srcOrd="3" destOrd="0" parTransId="{E155FD83-A61F-4058-8B56-522CCA6D9DCD}" sibTransId="{0B8E392C-1860-496E-8166-59BE089BF814}"/>
    <dgm:cxn modelId="{5C0FDF21-34C1-4DBF-8702-E7F2B28371D3}" type="presOf" srcId="{11BCD9D3-4E00-4125-9696-EC834484AC6E}" destId="{573C93F2-07BD-4058-BC63-F13227DEF3DC}" srcOrd="0" destOrd="0" presId="urn:microsoft.com/office/officeart/2005/8/layout/vList2"/>
    <dgm:cxn modelId="{F5B3B224-C758-42A1-9E08-57AC97B84FE0}" srcId="{7A13FE08-8780-4350-8B96-1B4F022564CC}" destId="{4D2FDEA9-85FF-4769-9468-616EEF6FC681}" srcOrd="0" destOrd="0" parTransId="{1B20333F-D5A5-4A0C-AAFB-BBDA89AE8C9F}" sibTransId="{92279D2E-4016-4409-8D15-5B22D3E5E063}"/>
    <dgm:cxn modelId="{F881202D-68B3-41A6-846F-5EDB9950451A}" srcId="{7A13FE08-8780-4350-8B96-1B4F022564CC}" destId="{A7883B8A-FD6B-4643-A4DB-13CA3DE55429}" srcOrd="1" destOrd="0" parTransId="{80AFE014-8F9B-4AB2-A4D0-DE111298BC9A}" sibTransId="{087707E4-7DBA-4985-BB9F-018DE5FE41BD}"/>
    <dgm:cxn modelId="{0F5A0435-285F-4E51-A2B5-3EC12528BB0F}" type="presOf" srcId="{B7466B67-7B73-4623-A7B0-BD503504DE97}" destId="{573C93F2-07BD-4058-BC63-F13227DEF3DC}" srcOrd="0" destOrd="3" presId="urn:microsoft.com/office/officeart/2005/8/layout/vList2"/>
    <dgm:cxn modelId="{4483E836-161C-4851-BB5F-A44DE232EC01}" type="presOf" srcId="{4D2FDEA9-85FF-4769-9468-616EEF6FC681}" destId="{5B06A7A1-1604-40A7-83E8-4438D6400B23}" srcOrd="0" destOrd="0" presId="urn:microsoft.com/office/officeart/2005/8/layout/vList2"/>
    <dgm:cxn modelId="{71C8505A-4F66-43AE-B7D6-CF56B7AC4830}" srcId="{4D2FDEA9-85FF-4769-9468-616EEF6FC681}" destId="{C34659A5-0C1A-4CCD-B42C-EC6BED7B85E4}" srcOrd="1" destOrd="0" parTransId="{B3988A48-60FB-40E1-9BB4-0BBA356F5FDE}" sibTransId="{615D8A5C-A8E7-4067-9435-21703D16B818}"/>
    <dgm:cxn modelId="{28B5D495-683E-4D8C-B26D-670ACE2E7A03}" type="presOf" srcId="{A7883B8A-FD6B-4643-A4DB-13CA3DE55429}" destId="{23AD1B10-BB65-4D5E-838D-FDED779F6919}" srcOrd="0" destOrd="0" presId="urn:microsoft.com/office/officeart/2005/8/layout/vList2"/>
    <dgm:cxn modelId="{0E70B7A1-C956-4C79-8F2B-F4C46477EFE0}" srcId="{4D2FDEA9-85FF-4769-9468-616EEF6FC681}" destId="{D42FDF55-5916-42FA-9234-CEC834B81CB9}" srcOrd="2" destOrd="0" parTransId="{7F7985DD-C239-4834-AC25-0BAE28FB8E95}" sibTransId="{39227F3E-F83B-4333-9FC2-B9D5578AEAAB}"/>
    <dgm:cxn modelId="{7DA6C5BB-E1E8-4F1D-899C-C7CDA3121541}" srcId="{4D2FDEA9-85FF-4769-9468-616EEF6FC681}" destId="{11BCD9D3-4E00-4125-9696-EC834484AC6E}" srcOrd="0" destOrd="0" parTransId="{A7846393-1DB0-4D20-88D9-94B01F33F413}" sibTransId="{C2F66CB2-0861-45B2-9934-BE050AB27C25}"/>
    <dgm:cxn modelId="{EBCEEBBF-B70D-4598-A31C-9D924D500672}" type="presOf" srcId="{D42FDF55-5916-42FA-9234-CEC834B81CB9}" destId="{573C93F2-07BD-4058-BC63-F13227DEF3DC}" srcOrd="0" destOrd="2" presId="urn:microsoft.com/office/officeart/2005/8/layout/vList2"/>
    <dgm:cxn modelId="{AAA2309F-471C-4185-8FD1-2ED72F74B7FB}" type="presParOf" srcId="{38AFB129-DDE3-4632-9A79-303188808A91}" destId="{5B06A7A1-1604-40A7-83E8-4438D6400B23}" srcOrd="0" destOrd="0" presId="urn:microsoft.com/office/officeart/2005/8/layout/vList2"/>
    <dgm:cxn modelId="{EEACA3DC-9E7E-4A8E-9045-A68B726A41B0}" type="presParOf" srcId="{38AFB129-DDE3-4632-9A79-303188808A91}" destId="{573C93F2-07BD-4058-BC63-F13227DEF3DC}" srcOrd="1" destOrd="0" presId="urn:microsoft.com/office/officeart/2005/8/layout/vList2"/>
    <dgm:cxn modelId="{0F73028C-FF6C-4A0E-8FA8-FF35B4C2FAE5}" type="presParOf" srcId="{38AFB129-DDE3-4632-9A79-303188808A91}" destId="{23AD1B10-BB65-4D5E-838D-FDED779F6919}"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68B5C40-89F8-4714-BAB2-0DF432D3C7E2}"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FDA4D856-0432-4855-B10C-7D4EF4555D6D}">
      <dgm:prSet phldrT="[Texte]" custT="1">
        <dgm:style>
          <a:lnRef idx="2">
            <a:schemeClr val="accent3">
              <a:shade val="50000"/>
            </a:schemeClr>
          </a:lnRef>
          <a:fillRef idx="1">
            <a:schemeClr val="accent3"/>
          </a:fillRef>
          <a:effectRef idx="0">
            <a:schemeClr val="accent3"/>
          </a:effectRef>
          <a:fontRef idx="minor">
            <a:schemeClr val="lt1"/>
          </a:fontRef>
        </dgm:style>
      </dgm:prSet>
      <dgm:spPr>
        <a:solidFill>
          <a:srgbClr val="A8C46F"/>
        </a:solidFill>
        <a:ln>
          <a:solidFill>
            <a:srgbClr val="A8C46F"/>
          </a:solidFill>
        </a:ln>
      </dgm:spPr>
      <dgm:t>
        <a:bodyPr/>
        <a:lstStyle/>
        <a:p>
          <a:pPr marL="0" lvl="0" indent="0" algn="ctr" defTabSz="533400" rtl="0" eaLnBrk="1" latinLnBrk="0" hangingPunct="1">
            <a:lnSpc>
              <a:spcPct val="90000"/>
            </a:lnSpc>
            <a:spcBef>
              <a:spcPct val="0"/>
            </a:spcBef>
            <a:spcAft>
              <a:spcPts val="0"/>
            </a:spcAft>
            <a:buFont typeface="Wingdings" panose="05000000000000000000" pitchFamily="2" charset="2"/>
            <a:buNone/>
          </a:pPr>
          <a:r>
            <a:rPr lang="fr-FR" sz="1200" b="0" i="0" kern="1200" dirty="0">
              <a:solidFill>
                <a:srgbClr val="002060"/>
              </a:solidFill>
              <a:latin typeface="+mn-lt"/>
              <a:ea typeface="+mn-ea"/>
              <a:cs typeface="+mn-cs"/>
            </a:rPr>
            <a:t>Je suis un ouvrier né en janvier 1966,  17 ans de travaux insalubres en janvier 2024. </a:t>
          </a:r>
        </a:p>
        <a:p>
          <a:pPr marL="0" lvl="0" indent="0" algn="ctr" defTabSz="533400" rtl="0" eaLnBrk="1" latinLnBrk="0" hangingPunct="1">
            <a:lnSpc>
              <a:spcPct val="90000"/>
            </a:lnSpc>
            <a:spcBef>
              <a:spcPct val="0"/>
            </a:spcBef>
            <a:spcAft>
              <a:spcPts val="0"/>
            </a:spcAft>
            <a:buFont typeface="Wingdings" panose="05000000000000000000" pitchFamily="2" charset="2"/>
            <a:buNone/>
          </a:pPr>
          <a:endParaRPr lang="fr-FR" sz="1200" b="0" i="0" kern="1200" dirty="0">
            <a:solidFill>
              <a:srgbClr val="002060"/>
            </a:solidFill>
            <a:latin typeface="+mn-lt"/>
            <a:ea typeface="+mn-ea"/>
            <a:cs typeface="+mn-cs"/>
          </a:endParaRPr>
        </a:p>
        <a:p>
          <a:pPr marL="0" lvl="0" indent="0" algn="ctr" defTabSz="533400" rtl="0" eaLnBrk="1" latinLnBrk="0" hangingPunct="1">
            <a:lnSpc>
              <a:spcPct val="90000"/>
            </a:lnSpc>
            <a:spcBef>
              <a:spcPct val="0"/>
            </a:spcBef>
            <a:spcAft>
              <a:spcPct val="35000"/>
            </a:spcAft>
            <a:buFont typeface="Wingdings" panose="05000000000000000000" pitchFamily="2" charset="2"/>
            <a:buNone/>
          </a:pPr>
          <a:r>
            <a:rPr lang="fr-FR" sz="1200" b="0" i="0" kern="1200" dirty="0">
              <a:solidFill>
                <a:srgbClr val="002060"/>
              </a:solidFill>
              <a:latin typeface="+mn-lt"/>
              <a:ea typeface="+mn-ea"/>
              <a:cs typeface="+mn-cs"/>
            </a:rPr>
            <a:t>Quand puis je partir au plus tôt ? Combien me faut-il de trimestres pour obtenir une pension à taux plein ? Quelle est mon âge d’annulation de la décote ? </a:t>
          </a:r>
        </a:p>
      </dgm:t>
    </dgm:pt>
    <dgm:pt modelId="{B919358B-9E73-452E-BD90-27107C9F9753}" type="parTrans" cxnId="{15A1703E-307C-4E1F-AB28-C9D8CB1BD043}">
      <dgm:prSet/>
      <dgm:spPr/>
      <dgm:t>
        <a:bodyPr/>
        <a:lstStyle/>
        <a:p>
          <a:endParaRPr lang="fr-FR" sz="1200"/>
        </a:p>
      </dgm:t>
    </dgm:pt>
    <dgm:pt modelId="{97A389DD-E73D-4B5C-A344-E46D7FDF8408}" type="sibTrans" cxnId="{15A1703E-307C-4E1F-AB28-C9D8CB1BD043}">
      <dgm:prSet/>
      <dgm:spPr/>
      <dgm:t>
        <a:bodyPr/>
        <a:lstStyle/>
        <a:p>
          <a:endParaRPr lang="fr-FR" sz="1200"/>
        </a:p>
      </dgm:t>
    </dgm:pt>
    <dgm:pt modelId="{8C2777BF-344A-4768-8E84-EF34098DDACF}">
      <dgm:prSet phldrT="[Texte]" custT="1">
        <dgm:style>
          <a:lnRef idx="3">
            <a:schemeClr val="lt1"/>
          </a:lnRef>
          <a:fillRef idx="1">
            <a:schemeClr val="accent2"/>
          </a:fillRef>
          <a:effectRef idx="1">
            <a:schemeClr val="accent2"/>
          </a:effectRef>
          <a:fontRef idx="minor">
            <a:schemeClr val="lt1"/>
          </a:fontRef>
        </dgm:style>
      </dgm:prSet>
      <dgm:spPr>
        <a:solidFill>
          <a:srgbClr val="D9E5C1"/>
        </a:solidFill>
        <a:ln>
          <a:solidFill>
            <a:srgbClr val="D9E5C1"/>
          </a:solidFill>
        </a:ln>
      </dgm:spPr>
      <dgm:t>
        <a:bodyPr/>
        <a:lstStyle/>
        <a:p>
          <a:pPr marL="0" lvl="0" indent="0" algn="ctr" defTabSz="533400" rtl="0" eaLnBrk="1" latinLnBrk="0" hangingPunct="1">
            <a:lnSpc>
              <a:spcPct val="90000"/>
            </a:lnSpc>
            <a:spcBef>
              <a:spcPct val="0"/>
            </a:spcBef>
            <a:spcAft>
              <a:spcPts val="0"/>
            </a:spcAft>
            <a:buFont typeface="Wingdings" panose="05000000000000000000" pitchFamily="2" charset="2"/>
            <a:buNone/>
          </a:pPr>
          <a:r>
            <a:rPr lang="fr-FR" sz="1200" b="0" i="0" kern="1200" dirty="0">
              <a:solidFill>
                <a:srgbClr val="002060"/>
              </a:solidFill>
              <a:latin typeface="+mn-lt"/>
              <a:ea typeface="+mn-ea"/>
              <a:cs typeface="+mn-cs"/>
            </a:rPr>
            <a:t>Je suis un ouvrier né en janvier 1967, 17 ans de travaux insalubres à l’âge légal.</a:t>
          </a:r>
        </a:p>
        <a:p>
          <a:pPr marL="0" lvl="0" indent="0" algn="ctr" defTabSz="533400" rtl="0" eaLnBrk="1" latinLnBrk="0" hangingPunct="1">
            <a:lnSpc>
              <a:spcPct val="90000"/>
            </a:lnSpc>
            <a:spcBef>
              <a:spcPct val="0"/>
            </a:spcBef>
            <a:spcAft>
              <a:spcPts val="0"/>
            </a:spcAft>
            <a:buFont typeface="Wingdings" panose="05000000000000000000" pitchFamily="2" charset="2"/>
            <a:buNone/>
          </a:pPr>
          <a:endParaRPr lang="fr-FR" sz="1200" b="0" i="0" kern="1200" dirty="0">
            <a:solidFill>
              <a:srgbClr val="002060"/>
            </a:solidFill>
            <a:latin typeface="+mn-lt"/>
            <a:ea typeface="+mn-ea"/>
            <a:cs typeface="+mn-cs"/>
          </a:endParaRPr>
        </a:p>
        <a:p>
          <a:pPr marL="0" lvl="0" indent="0" algn="ctr" defTabSz="533400" rtl="0" eaLnBrk="1" latinLnBrk="0" hangingPunct="1">
            <a:lnSpc>
              <a:spcPct val="90000"/>
            </a:lnSpc>
            <a:spcBef>
              <a:spcPct val="0"/>
            </a:spcBef>
            <a:spcAft>
              <a:spcPct val="35000"/>
            </a:spcAft>
            <a:buFont typeface="Wingdings" panose="05000000000000000000" pitchFamily="2" charset="2"/>
            <a:buNone/>
          </a:pPr>
          <a:r>
            <a:rPr lang="fr-FR" sz="1200" b="0" i="0" kern="1200" dirty="0">
              <a:solidFill>
                <a:srgbClr val="002060"/>
              </a:solidFill>
              <a:latin typeface="+mn-lt"/>
              <a:ea typeface="+mn-ea"/>
              <a:cs typeface="+mn-cs"/>
            </a:rPr>
            <a:t> Quand puis je partir au plus tôt ? Combien me faut-il de trimestres pour obtenir une pension à taux plein ? Quelle est mon âge d’annulation de la décote ? </a:t>
          </a:r>
        </a:p>
      </dgm:t>
    </dgm:pt>
    <dgm:pt modelId="{AD96EC7D-84FD-48B4-8D3F-D1F9A4E26565}" type="parTrans" cxnId="{DD79308A-0684-43B1-B673-7AB5C6BDCE48}">
      <dgm:prSet/>
      <dgm:spPr/>
      <dgm:t>
        <a:bodyPr/>
        <a:lstStyle/>
        <a:p>
          <a:endParaRPr lang="fr-FR" sz="1200"/>
        </a:p>
      </dgm:t>
    </dgm:pt>
    <dgm:pt modelId="{FDAC4A5A-6F5C-4E35-B3B6-D991DD965C66}" type="sibTrans" cxnId="{DD79308A-0684-43B1-B673-7AB5C6BDCE48}">
      <dgm:prSet/>
      <dgm:spPr/>
      <dgm:t>
        <a:bodyPr/>
        <a:lstStyle/>
        <a:p>
          <a:endParaRPr lang="fr-FR" sz="1200"/>
        </a:p>
      </dgm:t>
    </dgm:pt>
    <dgm:pt modelId="{1936B08E-3E1C-4818-A90C-2B4E53A2A33A}">
      <dgm:prSet custT="1"/>
      <dgm:spPr>
        <a:solidFill>
          <a:srgbClr val="B7CBE4">
            <a:alpha val="90000"/>
          </a:srgbClr>
        </a:solidFill>
      </dgm:spPr>
      <dgm:t>
        <a:bodyPr anchor="ctr" anchorCtr="0"/>
        <a:lstStyle/>
        <a:p>
          <a:pPr marL="90488" lvl="1" indent="-1588" algn="l" defTabSz="533400">
            <a:lnSpc>
              <a:spcPct val="90000"/>
            </a:lnSpc>
            <a:spcBef>
              <a:spcPct val="0"/>
            </a:spcBef>
            <a:spcAft>
              <a:spcPct val="15000"/>
            </a:spcAft>
            <a:buFont typeface="Wingdings" panose="05000000000000000000" pitchFamily="2" charset="2"/>
            <a:buNone/>
          </a:pPr>
          <a:r>
            <a:rPr lang="fr-FR" sz="1200" b="0" i="0" kern="1200" dirty="0"/>
            <a:t> </a:t>
          </a:r>
          <a:r>
            <a:rPr lang="en-US" sz="1200" b="0" i="0" kern="1200" dirty="0"/>
            <a:t>​</a:t>
          </a:r>
          <a:r>
            <a:rPr lang="fr-FR" sz="1200" b="0" i="0" dirty="0">
              <a:solidFill>
                <a:srgbClr val="002060"/>
              </a:solidFill>
            </a:rPr>
            <a:t>Je ne suis pas concerné par la réforme (car né avant le 01/09/1966). Je peux partir dès janvier 2024 lorsque je remplis la condition de durée de services en insalubrité</a:t>
          </a:r>
          <a:endParaRPr lang="fr-FR" sz="1200" b="0" i="0" kern="1200" dirty="0">
            <a:solidFill>
              <a:srgbClr val="002060"/>
            </a:solidFill>
            <a:latin typeface="Arial" panose="020B0604020202020204"/>
            <a:ea typeface="+mn-ea"/>
            <a:cs typeface="+mn-cs"/>
          </a:endParaRPr>
        </a:p>
      </dgm:t>
    </dgm:pt>
    <dgm:pt modelId="{D47A8D04-504C-4EF1-B881-7BA8E6C641FF}" type="parTrans" cxnId="{CE9D5FDD-561F-4BFF-8DB2-A041B8CF9EAA}">
      <dgm:prSet/>
      <dgm:spPr/>
      <dgm:t>
        <a:bodyPr/>
        <a:lstStyle/>
        <a:p>
          <a:endParaRPr lang="fr-FR" sz="1200"/>
        </a:p>
      </dgm:t>
    </dgm:pt>
    <dgm:pt modelId="{E3868847-CA65-4716-A78C-6AB31F00DFC8}" type="sibTrans" cxnId="{CE9D5FDD-561F-4BFF-8DB2-A041B8CF9EAA}">
      <dgm:prSet/>
      <dgm:spPr/>
      <dgm:t>
        <a:bodyPr/>
        <a:lstStyle/>
        <a:p>
          <a:endParaRPr lang="fr-FR" sz="1200"/>
        </a:p>
      </dgm:t>
    </dgm:pt>
    <dgm:pt modelId="{FF2811A7-AAB3-4290-9A4C-0ADDBC566A7B}">
      <dgm:prSet custT="1"/>
      <dgm:spPr>
        <a:solidFill>
          <a:srgbClr val="B7CBE4">
            <a:alpha val="90000"/>
          </a:srgbClr>
        </a:solidFill>
        <a:ln w="12700" cap="flat" cmpd="sng" algn="ctr">
          <a:solidFill>
            <a:srgbClr val="82D2FA">
              <a:alpha val="90000"/>
              <a:tint val="40000"/>
              <a:hueOff val="0"/>
              <a:satOff val="0"/>
              <a:lumOff val="0"/>
              <a:alphaOff val="0"/>
            </a:srgbClr>
          </a:solidFill>
          <a:prstDash val="solid"/>
          <a:miter lim="800000"/>
        </a:ln>
        <a:effectLst/>
      </dgm:spPr>
      <dgm:t>
        <a:bodyPr spcFirstLastPara="0" vert="horz" wrap="square" lIns="8890" tIns="8890" rIns="8890" bIns="8890" numCol="1" spcCol="1270" anchor="ctr" anchorCtr="0"/>
        <a:lstStyle/>
        <a:p>
          <a:pPr marL="271463" lvl="1" indent="-182563" algn="l" defTabSz="533400">
            <a:lnSpc>
              <a:spcPct val="90000"/>
            </a:lnSpc>
            <a:spcBef>
              <a:spcPct val="0"/>
            </a:spcBef>
            <a:spcAft>
              <a:spcPct val="15000"/>
            </a:spcAft>
            <a:buFont typeface="Wingdings" panose="05000000000000000000" pitchFamily="2" charset="2"/>
            <a:buChar char="Ø"/>
          </a:pPr>
          <a:endParaRPr lang="fr-FR" sz="1200" b="0" i="0" kern="1200" dirty="0">
            <a:solidFill>
              <a:srgbClr val="00AAFA">
                <a:lumMod val="50000"/>
              </a:srgbClr>
            </a:solidFill>
            <a:latin typeface="Arial" panose="020B0604020202020204"/>
            <a:ea typeface="+mn-ea"/>
            <a:cs typeface="+mn-cs"/>
          </a:endParaRPr>
        </a:p>
      </dgm:t>
    </dgm:pt>
    <dgm:pt modelId="{111799D8-9C98-4001-8294-0D86D51F38FA}" type="parTrans" cxnId="{6BEE9270-CFF4-45D7-80F1-6037FFD6BC83}">
      <dgm:prSet/>
      <dgm:spPr/>
      <dgm:t>
        <a:bodyPr/>
        <a:lstStyle/>
        <a:p>
          <a:endParaRPr lang="fr-FR" sz="1200"/>
        </a:p>
      </dgm:t>
    </dgm:pt>
    <dgm:pt modelId="{2A1544F7-DF25-422B-90F5-4AC8C11B9925}" type="sibTrans" cxnId="{6BEE9270-CFF4-45D7-80F1-6037FFD6BC83}">
      <dgm:prSet/>
      <dgm:spPr/>
      <dgm:t>
        <a:bodyPr/>
        <a:lstStyle/>
        <a:p>
          <a:endParaRPr lang="fr-FR" sz="1200"/>
        </a:p>
      </dgm:t>
    </dgm:pt>
    <dgm:pt modelId="{39D5BFA2-66FC-45A2-B911-5EDFB8449C8B}">
      <dgm:prSet custT="1"/>
      <dgm:spPr>
        <a:solidFill>
          <a:srgbClr val="B7CBE4">
            <a:alpha val="90000"/>
          </a:srgbClr>
        </a:solidFill>
        <a:ln w="12700" cap="flat" cmpd="sng" algn="ctr">
          <a:solidFill>
            <a:srgbClr val="82D2FA">
              <a:alpha val="90000"/>
              <a:tint val="40000"/>
              <a:hueOff val="0"/>
              <a:satOff val="0"/>
              <a:lumOff val="0"/>
              <a:alphaOff val="0"/>
            </a:srgbClr>
          </a:solidFill>
          <a:prstDash val="solid"/>
          <a:miter lim="800000"/>
        </a:ln>
        <a:effectLst/>
      </dgm:spPr>
      <dgm:t>
        <a:bodyPr spcFirstLastPara="0" vert="horz" wrap="square" lIns="8890" tIns="8890" rIns="8890" bIns="8890" numCol="1" spcCol="1270" anchor="ctr" anchorCtr="0"/>
        <a:lstStyle/>
        <a:p>
          <a:pPr marL="114300" lvl="1" indent="-114300" algn="l" defTabSz="577850">
            <a:lnSpc>
              <a:spcPct val="90000"/>
            </a:lnSpc>
            <a:spcBef>
              <a:spcPct val="0"/>
            </a:spcBef>
            <a:spcAft>
              <a:spcPct val="15000"/>
            </a:spcAft>
            <a:buFont typeface="Arial" panose="020B0604020202020204" pitchFamily="34" charset="0"/>
            <a:buChar char="•"/>
          </a:pPr>
          <a:r>
            <a:rPr lang="fr-FR" sz="1200" b="0" i="0" kern="1200" dirty="0">
              <a:solidFill>
                <a:srgbClr val="002060"/>
              </a:solidFill>
              <a:latin typeface="Arial" panose="020B0604020202020204"/>
              <a:ea typeface="+mn-ea"/>
              <a:cs typeface="+mn-cs"/>
            </a:rPr>
            <a:t>Je suis né en janvier 1967 et remplit les conditions du départ anticipé au titre des travaux insalubres, je suis donc concerné par la réforme</a:t>
          </a:r>
          <a:r>
            <a:rPr lang="en-US" sz="1200" b="0" i="0" kern="1200" dirty="0">
              <a:solidFill>
                <a:srgbClr val="002060"/>
              </a:solidFill>
              <a:latin typeface="Arial" panose="020B0604020202020204"/>
              <a:ea typeface="+mn-ea"/>
              <a:cs typeface="+mn-cs"/>
            </a:rPr>
            <a:t>​</a:t>
          </a:r>
          <a:endParaRPr lang="fr-FR" sz="1200" b="0" i="0" kern="1200" dirty="0">
            <a:solidFill>
              <a:srgbClr val="002060"/>
            </a:solidFill>
            <a:latin typeface="Arial" panose="020B0604020202020204"/>
            <a:ea typeface="+mn-ea"/>
            <a:cs typeface="+mn-cs"/>
          </a:endParaRPr>
        </a:p>
      </dgm:t>
    </dgm:pt>
    <dgm:pt modelId="{6092F214-BBEF-41C7-A629-D69AAD9709DD}" type="parTrans" cxnId="{A2629A9E-945F-4440-AFCA-037C67AB70D0}">
      <dgm:prSet/>
      <dgm:spPr/>
      <dgm:t>
        <a:bodyPr/>
        <a:lstStyle/>
        <a:p>
          <a:endParaRPr lang="fr-FR" sz="1200"/>
        </a:p>
      </dgm:t>
    </dgm:pt>
    <dgm:pt modelId="{AAC35017-235A-4C72-9409-78EBD76CEDD5}" type="sibTrans" cxnId="{A2629A9E-945F-4440-AFCA-037C67AB70D0}">
      <dgm:prSet/>
      <dgm:spPr/>
      <dgm:t>
        <a:bodyPr/>
        <a:lstStyle/>
        <a:p>
          <a:endParaRPr lang="fr-FR" sz="1200"/>
        </a:p>
      </dgm:t>
    </dgm:pt>
    <dgm:pt modelId="{DB00EEDD-D746-4672-AC71-E29A40FA3F4A}">
      <dgm:prSet custT="1"/>
      <dgm:spPr/>
      <dgm:t>
        <a:bodyPr/>
        <a:lstStyle/>
        <a:p>
          <a:pPr marL="114300" indent="0" algn="l">
            <a:buFont typeface="Arial" panose="020B0604020202020204" pitchFamily="34" charset="0"/>
            <a:buChar char="•"/>
          </a:pPr>
          <a:r>
            <a:rPr lang="fr-FR" sz="1200" b="0" i="0" dirty="0">
              <a:solidFill>
                <a:srgbClr val="002060"/>
              </a:solidFill>
            </a:rPr>
            <a:t> Comme je ne suis pas concerné par la réforme, ma DA est déterminée selon l’ancienne règlementation cad nb de trimestre applicable aux assuré ayant 60 ans l’année d’ouverture de mon droit (2024) soit 169 T (droit ouvert avant 60 ans)</a:t>
          </a:r>
          <a:r>
            <a:rPr lang="en-US" sz="1200" b="0" i="0" dirty="0">
              <a:solidFill>
                <a:srgbClr val="002060"/>
              </a:solidFill>
            </a:rPr>
            <a:t>​</a:t>
          </a:r>
        </a:p>
      </dgm:t>
    </dgm:pt>
    <dgm:pt modelId="{ECAB9C79-2AE1-44DB-9D66-8D2971187D2E}" type="parTrans" cxnId="{2DD51C6E-EEF9-4B6D-8338-A4F62F03669B}">
      <dgm:prSet/>
      <dgm:spPr/>
      <dgm:t>
        <a:bodyPr/>
        <a:lstStyle/>
        <a:p>
          <a:endParaRPr lang="fr-FR" sz="1200"/>
        </a:p>
      </dgm:t>
    </dgm:pt>
    <dgm:pt modelId="{78EE3C40-4AE3-488E-9EE7-5A1CDF32BAB4}" type="sibTrans" cxnId="{2DD51C6E-EEF9-4B6D-8338-A4F62F03669B}">
      <dgm:prSet/>
      <dgm:spPr/>
      <dgm:t>
        <a:bodyPr/>
        <a:lstStyle/>
        <a:p>
          <a:endParaRPr lang="fr-FR" sz="1200"/>
        </a:p>
      </dgm:t>
    </dgm:pt>
    <dgm:pt modelId="{2EDB1143-BF9C-4B6B-ACC1-9DF38B174535}">
      <dgm:prSet custT="1"/>
      <dgm:spPr/>
      <dgm:t>
        <a:bodyPr/>
        <a:lstStyle/>
        <a:p>
          <a:pPr marL="114300" indent="0" algn="l">
            <a:buFont typeface="Arial" panose="020B0604020202020204" pitchFamily="34" charset="0"/>
            <a:buChar char="•"/>
          </a:pPr>
          <a:r>
            <a:rPr lang="fr-FR" sz="1200" b="0" i="0" dirty="0">
              <a:solidFill>
                <a:srgbClr val="002060"/>
              </a:solidFill>
            </a:rPr>
            <a:t> Je liquide ma pension après le 01/09/2023 et remplit les conditions pour une départ travaux insalubre, mon âge annulation de la décote sera donc 62 ans car lié à mon motif de départ</a:t>
          </a:r>
          <a:endParaRPr lang="en-US" sz="1200" b="0" i="0" dirty="0">
            <a:solidFill>
              <a:srgbClr val="002060"/>
            </a:solidFill>
          </a:endParaRPr>
        </a:p>
      </dgm:t>
    </dgm:pt>
    <dgm:pt modelId="{3EF31558-4C80-4870-886E-6D2CFCB01E0C}" type="parTrans" cxnId="{975F3B92-38BC-453C-99E5-BADA8960A3DB}">
      <dgm:prSet/>
      <dgm:spPr/>
      <dgm:t>
        <a:bodyPr/>
        <a:lstStyle/>
        <a:p>
          <a:endParaRPr lang="fr-FR" sz="1200"/>
        </a:p>
      </dgm:t>
    </dgm:pt>
    <dgm:pt modelId="{F9A6134A-F462-4D5A-BAB3-7DA14B4457D0}" type="sibTrans" cxnId="{975F3B92-38BC-453C-99E5-BADA8960A3DB}">
      <dgm:prSet/>
      <dgm:spPr/>
      <dgm:t>
        <a:bodyPr/>
        <a:lstStyle/>
        <a:p>
          <a:endParaRPr lang="fr-FR" sz="1200"/>
        </a:p>
      </dgm:t>
    </dgm:pt>
    <dgm:pt modelId="{4B2E5DD1-BC7A-4498-844C-80101052C55F}">
      <dgm:prSet custT="1"/>
      <dgm:spPr>
        <a:solidFill>
          <a:srgbClr val="B7CBE4">
            <a:alpha val="90000"/>
          </a:srgbClr>
        </a:solidFill>
        <a:ln w="12700" cap="flat" cmpd="sng" algn="ctr">
          <a:solidFill>
            <a:srgbClr val="82D2FA">
              <a:alpha val="90000"/>
              <a:tint val="40000"/>
              <a:hueOff val="0"/>
              <a:satOff val="0"/>
              <a:lumOff val="0"/>
              <a:alphaOff val="0"/>
            </a:srgbClr>
          </a:solidFill>
          <a:prstDash val="solid"/>
          <a:miter lim="800000"/>
        </a:ln>
        <a:effectLst/>
      </dgm:spPr>
      <dgm:t>
        <a:bodyPr/>
        <a:lstStyle/>
        <a:p>
          <a:pPr marL="114300" lvl="1" indent="-114300" algn="l" defTabSz="577850">
            <a:lnSpc>
              <a:spcPct val="90000"/>
            </a:lnSpc>
            <a:spcBef>
              <a:spcPct val="0"/>
            </a:spcBef>
            <a:spcAft>
              <a:spcPct val="15000"/>
            </a:spcAft>
            <a:buFont typeface="Arial" panose="020B0604020202020204" pitchFamily="34" charset="0"/>
            <a:buChar char="•"/>
          </a:pPr>
          <a:r>
            <a:rPr lang="fr-FR" sz="1200" b="0" i="0" kern="1200" dirty="0">
              <a:solidFill>
                <a:srgbClr val="002060"/>
              </a:solidFill>
              <a:latin typeface="Arial" panose="020B0604020202020204"/>
              <a:ea typeface="+mn-ea"/>
              <a:cs typeface="+mn-cs"/>
            </a:rPr>
            <a:t>Je peux donc partir dès 57 ans et 6 mois </a:t>
          </a:r>
          <a:r>
            <a:rPr lang="en-US" sz="1200" b="0" i="0" kern="1200" dirty="0">
              <a:solidFill>
                <a:srgbClr val="002060"/>
              </a:solidFill>
              <a:latin typeface="Arial" panose="020B0604020202020204"/>
              <a:ea typeface="+mn-ea"/>
              <a:cs typeface="+mn-cs"/>
            </a:rPr>
            <a:t>​</a:t>
          </a:r>
        </a:p>
      </dgm:t>
    </dgm:pt>
    <dgm:pt modelId="{78A68AF0-4D5D-4B44-AE27-23FDB17E813F}" type="parTrans" cxnId="{0D0DCACD-F8C2-4D82-8CC9-EB6184702149}">
      <dgm:prSet/>
      <dgm:spPr/>
      <dgm:t>
        <a:bodyPr/>
        <a:lstStyle/>
        <a:p>
          <a:endParaRPr lang="fr-FR" sz="1200"/>
        </a:p>
      </dgm:t>
    </dgm:pt>
    <dgm:pt modelId="{76B5638F-2010-4DBD-824E-1591F6176C8D}" type="sibTrans" cxnId="{0D0DCACD-F8C2-4D82-8CC9-EB6184702149}">
      <dgm:prSet/>
      <dgm:spPr/>
      <dgm:t>
        <a:bodyPr/>
        <a:lstStyle/>
        <a:p>
          <a:endParaRPr lang="fr-FR" sz="1200"/>
        </a:p>
      </dgm:t>
    </dgm:pt>
    <dgm:pt modelId="{98AF86D2-C7FA-4A4C-973B-7FA5ACC3CAF4}">
      <dgm:prSet custT="1"/>
      <dgm:spPr>
        <a:solidFill>
          <a:srgbClr val="B7CBE4">
            <a:alpha val="90000"/>
          </a:srgbClr>
        </a:solidFill>
        <a:ln w="12700" cap="flat" cmpd="sng" algn="ctr">
          <a:solidFill>
            <a:srgbClr val="82D2FA">
              <a:alpha val="90000"/>
              <a:tint val="40000"/>
              <a:hueOff val="0"/>
              <a:satOff val="0"/>
              <a:lumOff val="0"/>
              <a:alphaOff val="0"/>
            </a:srgbClr>
          </a:solidFill>
          <a:prstDash val="solid"/>
          <a:miter lim="800000"/>
        </a:ln>
        <a:effectLst/>
      </dgm:spPr>
      <dgm:t>
        <a:bodyPr/>
        <a:lstStyle/>
        <a:p>
          <a:pPr marL="114300" lvl="1" indent="-114300" algn="l" defTabSz="577850">
            <a:lnSpc>
              <a:spcPct val="90000"/>
            </a:lnSpc>
            <a:spcBef>
              <a:spcPct val="0"/>
            </a:spcBef>
            <a:spcAft>
              <a:spcPct val="15000"/>
            </a:spcAft>
            <a:buFont typeface="Arial" panose="020B0604020202020204" pitchFamily="34" charset="0"/>
            <a:buChar char="•"/>
          </a:pPr>
          <a:r>
            <a:rPr lang="fr-FR" sz="1200" b="0" i="0" kern="1200" dirty="0">
              <a:solidFill>
                <a:srgbClr val="002060"/>
              </a:solidFill>
              <a:latin typeface="Arial" panose="020B0604020202020204"/>
              <a:ea typeface="+mn-ea"/>
              <a:cs typeface="+mn-cs"/>
            </a:rPr>
            <a:t>Mon nombre de trimestre est celui applicable aux ouvriers de la génération 1967 bénéficiant d’un départ anticipé au titre des travaux insalubres soit 169 T (nouvelle règlementation)</a:t>
          </a:r>
          <a:r>
            <a:rPr lang="en-US" sz="1200" b="0" i="0" kern="1200" dirty="0">
              <a:solidFill>
                <a:srgbClr val="002060"/>
              </a:solidFill>
              <a:latin typeface="Arial" panose="020B0604020202020204"/>
              <a:ea typeface="+mn-ea"/>
              <a:cs typeface="+mn-cs"/>
            </a:rPr>
            <a:t>​</a:t>
          </a:r>
        </a:p>
      </dgm:t>
    </dgm:pt>
    <dgm:pt modelId="{D149617E-4C07-44D7-A3EA-2A44F8C956E9}" type="parTrans" cxnId="{6FF0EFDD-F355-450D-984B-58D3BF7CFA29}">
      <dgm:prSet/>
      <dgm:spPr/>
      <dgm:t>
        <a:bodyPr/>
        <a:lstStyle/>
        <a:p>
          <a:endParaRPr lang="fr-FR" sz="1200"/>
        </a:p>
      </dgm:t>
    </dgm:pt>
    <dgm:pt modelId="{16CB60C3-DD8D-4998-BEEF-061703ABA9D0}" type="sibTrans" cxnId="{6FF0EFDD-F355-450D-984B-58D3BF7CFA29}">
      <dgm:prSet/>
      <dgm:spPr/>
      <dgm:t>
        <a:bodyPr/>
        <a:lstStyle/>
        <a:p>
          <a:endParaRPr lang="fr-FR" sz="1200"/>
        </a:p>
      </dgm:t>
    </dgm:pt>
    <dgm:pt modelId="{BAB3C7C5-F2AB-4719-A194-6CF6397D37DB}">
      <dgm:prSet custT="1"/>
      <dgm:spPr>
        <a:solidFill>
          <a:srgbClr val="B7CBE4">
            <a:alpha val="90000"/>
          </a:srgbClr>
        </a:solidFill>
        <a:ln w="12700" cap="flat" cmpd="sng" algn="ctr">
          <a:solidFill>
            <a:srgbClr val="82D2FA">
              <a:alpha val="90000"/>
              <a:tint val="40000"/>
              <a:hueOff val="0"/>
              <a:satOff val="0"/>
              <a:lumOff val="0"/>
              <a:alphaOff val="0"/>
            </a:srgbClr>
          </a:solidFill>
          <a:prstDash val="solid"/>
          <a:miter lim="800000"/>
        </a:ln>
        <a:effectLst/>
      </dgm:spPr>
      <dgm:t>
        <a:bodyPr/>
        <a:lstStyle/>
        <a:p>
          <a:pPr marL="114300" lvl="1" indent="-114300" algn="l" defTabSz="577850">
            <a:lnSpc>
              <a:spcPct val="90000"/>
            </a:lnSpc>
            <a:spcBef>
              <a:spcPct val="0"/>
            </a:spcBef>
            <a:spcAft>
              <a:spcPct val="15000"/>
            </a:spcAft>
            <a:buFont typeface="Arial" panose="020B0604020202020204" pitchFamily="34" charset="0"/>
            <a:buChar char="•"/>
          </a:pPr>
          <a:r>
            <a:rPr lang="fr-FR" sz="1200" b="0" i="0" kern="1200" dirty="0">
              <a:solidFill>
                <a:srgbClr val="002060"/>
              </a:solidFill>
              <a:latin typeface="Arial" panose="020B0604020202020204"/>
              <a:ea typeface="+mn-ea"/>
              <a:cs typeface="+mn-cs"/>
            </a:rPr>
            <a:t>Mon âge d’annulation de la décote est lié à mon motif de départ cad départ au titre des travaux insalubres soit 62 ans  </a:t>
          </a:r>
          <a:r>
            <a:rPr lang="en-US" sz="1200" b="0" i="0" kern="1200" dirty="0">
              <a:solidFill>
                <a:srgbClr val="002060"/>
              </a:solidFill>
              <a:latin typeface="Arial" panose="020B0604020202020204"/>
              <a:ea typeface="+mn-ea"/>
              <a:cs typeface="+mn-cs"/>
            </a:rPr>
            <a:t>​</a:t>
          </a:r>
        </a:p>
      </dgm:t>
    </dgm:pt>
    <dgm:pt modelId="{AF764A54-5F45-4D7F-810E-0AF8AB9EF356}" type="parTrans" cxnId="{FDB14808-EB1D-4A19-94A5-59DAF4FCFB8E}">
      <dgm:prSet/>
      <dgm:spPr/>
      <dgm:t>
        <a:bodyPr/>
        <a:lstStyle/>
        <a:p>
          <a:endParaRPr lang="fr-FR" sz="1200"/>
        </a:p>
      </dgm:t>
    </dgm:pt>
    <dgm:pt modelId="{23DF8062-2E4B-49E8-AC81-ACDCE39D087F}" type="sibTrans" cxnId="{FDB14808-EB1D-4A19-94A5-59DAF4FCFB8E}">
      <dgm:prSet/>
      <dgm:spPr/>
      <dgm:t>
        <a:bodyPr/>
        <a:lstStyle/>
        <a:p>
          <a:endParaRPr lang="fr-FR" sz="1200"/>
        </a:p>
      </dgm:t>
    </dgm:pt>
    <dgm:pt modelId="{A9203411-7DA2-4658-808A-873C48092709}">
      <dgm:prSet custT="1"/>
      <dgm:spPr>
        <a:solidFill>
          <a:srgbClr val="B7CBE4">
            <a:alpha val="90000"/>
          </a:srgbClr>
        </a:solidFill>
        <a:ln w="12700" cap="flat" cmpd="sng" algn="ctr">
          <a:solidFill>
            <a:srgbClr val="82D2FA">
              <a:alpha val="90000"/>
              <a:tint val="40000"/>
              <a:hueOff val="0"/>
              <a:satOff val="0"/>
              <a:lumOff val="0"/>
              <a:alphaOff val="0"/>
            </a:srgbClr>
          </a:solidFill>
          <a:prstDash val="solid"/>
          <a:miter lim="800000"/>
        </a:ln>
        <a:effectLst/>
      </dgm:spPr>
      <dgm:t>
        <a:bodyPr spcFirstLastPara="0" vert="horz" wrap="square" lIns="8890" tIns="8890" rIns="8890" bIns="8890" numCol="1" spcCol="1270" anchor="ctr" anchorCtr="0"/>
        <a:lstStyle/>
        <a:p>
          <a:pPr marL="271463" lvl="1" indent="-182563" algn="l" defTabSz="533400">
            <a:lnSpc>
              <a:spcPct val="90000"/>
            </a:lnSpc>
            <a:spcBef>
              <a:spcPct val="0"/>
            </a:spcBef>
            <a:spcAft>
              <a:spcPct val="15000"/>
            </a:spcAft>
            <a:buFont typeface="Wingdings" panose="05000000000000000000" pitchFamily="2" charset="2"/>
            <a:buNone/>
          </a:pPr>
          <a:r>
            <a:rPr lang="fr-FR" sz="1200" b="0" i="0" kern="1200">
              <a:solidFill>
                <a:srgbClr val="00AAFA">
                  <a:lumMod val="50000"/>
                </a:srgbClr>
              </a:solidFill>
              <a:latin typeface="Arial" panose="020B0604020202020204"/>
              <a:ea typeface="+mn-ea"/>
              <a:cs typeface="+mn-cs"/>
            </a:rPr>
            <a:t> </a:t>
          </a:r>
          <a:endParaRPr lang="fr-FR" sz="1200" b="0" i="0" kern="1200" dirty="0">
            <a:solidFill>
              <a:srgbClr val="00AAFA">
                <a:lumMod val="50000"/>
              </a:srgbClr>
            </a:solidFill>
            <a:latin typeface="Arial" panose="020B0604020202020204"/>
            <a:ea typeface="+mn-ea"/>
            <a:cs typeface="+mn-cs"/>
          </a:endParaRPr>
        </a:p>
      </dgm:t>
    </dgm:pt>
    <dgm:pt modelId="{EE14ADAA-65E0-4E18-94A4-C6F609F5AC47}" type="parTrans" cxnId="{2B574C8B-6981-4C87-9082-C5A6A84BA9B4}">
      <dgm:prSet/>
      <dgm:spPr/>
      <dgm:t>
        <a:bodyPr/>
        <a:lstStyle/>
        <a:p>
          <a:endParaRPr lang="fr-FR" sz="1200"/>
        </a:p>
      </dgm:t>
    </dgm:pt>
    <dgm:pt modelId="{2D1EDE43-02F1-495B-9E80-2552F5DC4A52}" type="sibTrans" cxnId="{2B574C8B-6981-4C87-9082-C5A6A84BA9B4}">
      <dgm:prSet/>
      <dgm:spPr/>
      <dgm:t>
        <a:bodyPr/>
        <a:lstStyle/>
        <a:p>
          <a:endParaRPr lang="fr-FR" sz="1200"/>
        </a:p>
      </dgm:t>
    </dgm:pt>
    <dgm:pt modelId="{44CC6701-8A8B-4461-9542-5AC113D64A4A}" type="pres">
      <dgm:prSet presAssocID="{568B5C40-89F8-4714-BAB2-0DF432D3C7E2}" presName="Name0" presStyleCnt="0">
        <dgm:presLayoutVars>
          <dgm:dir/>
          <dgm:animLvl val="lvl"/>
          <dgm:resizeHandles/>
        </dgm:presLayoutVars>
      </dgm:prSet>
      <dgm:spPr/>
    </dgm:pt>
    <dgm:pt modelId="{31BBEB90-0CDA-4F1F-BB5A-88D89F04B53B}" type="pres">
      <dgm:prSet presAssocID="{FDA4D856-0432-4855-B10C-7D4EF4555D6D}" presName="linNode" presStyleCnt="0"/>
      <dgm:spPr/>
    </dgm:pt>
    <dgm:pt modelId="{BA84C997-5050-492F-8876-33F8DB9F2797}" type="pres">
      <dgm:prSet presAssocID="{FDA4D856-0432-4855-B10C-7D4EF4555D6D}" presName="parentShp" presStyleLbl="node1" presStyleIdx="0" presStyleCnt="2" custScaleX="91353" custScaleY="432624" custLinFactNeighborX="75" custLinFactNeighborY="87">
        <dgm:presLayoutVars>
          <dgm:bulletEnabled val="1"/>
        </dgm:presLayoutVars>
      </dgm:prSet>
      <dgm:spPr/>
    </dgm:pt>
    <dgm:pt modelId="{643EA239-61BA-45B4-B950-20075C9BCB0A}" type="pres">
      <dgm:prSet presAssocID="{FDA4D856-0432-4855-B10C-7D4EF4555D6D}" presName="childShp" presStyleLbl="bgAccFollowNode1" presStyleIdx="0" presStyleCnt="2" custScaleX="137081" custScaleY="579512" custLinFactNeighborX="28" custLinFactNeighborY="-137">
        <dgm:presLayoutVars>
          <dgm:bulletEnabled val="1"/>
        </dgm:presLayoutVars>
      </dgm:prSet>
      <dgm:spPr/>
    </dgm:pt>
    <dgm:pt modelId="{02680429-E011-4C7E-B7EB-F11DB213298E}" type="pres">
      <dgm:prSet presAssocID="{97A389DD-E73D-4B5C-A344-E46D7FDF8408}" presName="spacing" presStyleCnt="0"/>
      <dgm:spPr/>
    </dgm:pt>
    <dgm:pt modelId="{06367F24-5C4B-4547-8A5F-E1755ABFF537}" type="pres">
      <dgm:prSet presAssocID="{8C2777BF-344A-4768-8E84-EF34098DDACF}" presName="linNode" presStyleCnt="0"/>
      <dgm:spPr/>
    </dgm:pt>
    <dgm:pt modelId="{F2D5AFAD-60B1-4122-B373-690FC8BFAA06}" type="pres">
      <dgm:prSet presAssocID="{8C2777BF-344A-4768-8E84-EF34098DDACF}" presName="parentShp" presStyleLbl="node1" presStyleIdx="1" presStyleCnt="2" custScaleX="85544" custScaleY="377326" custLinFactNeighborX="-6259" custLinFactNeighborY="-1491">
        <dgm:presLayoutVars>
          <dgm:bulletEnabled val="1"/>
        </dgm:presLayoutVars>
      </dgm:prSet>
      <dgm:spPr/>
    </dgm:pt>
    <dgm:pt modelId="{3E34E50B-40F6-46B7-AC55-C56C50071AF0}" type="pres">
      <dgm:prSet presAssocID="{8C2777BF-344A-4768-8E84-EF34098DDACF}" presName="childShp" presStyleLbl="bgAccFollowNode1" presStyleIdx="1" presStyleCnt="2" custScaleX="117353" custScaleY="555290">
        <dgm:presLayoutVars>
          <dgm:bulletEnabled val="1"/>
        </dgm:presLayoutVars>
      </dgm:prSet>
      <dgm:spPr>
        <a:xfrm>
          <a:off x="5174714" y="2775387"/>
          <a:ext cx="4935853" cy="1941833"/>
        </a:xfrm>
        <a:prstGeom prst="rightArrow">
          <a:avLst>
            <a:gd name="adj1" fmla="val 75000"/>
            <a:gd name="adj2" fmla="val 50000"/>
          </a:avLst>
        </a:prstGeom>
      </dgm:spPr>
    </dgm:pt>
  </dgm:ptLst>
  <dgm:cxnLst>
    <dgm:cxn modelId="{FDB14808-EB1D-4A19-94A5-59DAF4FCFB8E}" srcId="{8C2777BF-344A-4768-8E84-EF34098DDACF}" destId="{BAB3C7C5-F2AB-4719-A194-6CF6397D37DB}" srcOrd="4" destOrd="0" parTransId="{AF764A54-5F45-4D7F-810E-0AF8AB9EF356}" sibTransId="{23DF8062-2E4B-49E8-AC81-ACDCE39D087F}"/>
    <dgm:cxn modelId="{0CF26110-3A51-48A9-954E-EED6F267A6AF}" type="presOf" srcId="{4B2E5DD1-BC7A-4498-844C-80101052C55F}" destId="{3E34E50B-40F6-46B7-AC55-C56C50071AF0}" srcOrd="0" destOrd="2" presId="urn:microsoft.com/office/officeart/2005/8/layout/vList6"/>
    <dgm:cxn modelId="{6B021928-DED6-45F9-A918-BFCF32CD4664}" type="presOf" srcId="{A9203411-7DA2-4658-808A-873C48092709}" destId="{3E34E50B-40F6-46B7-AC55-C56C50071AF0}" srcOrd="0" destOrd="5" presId="urn:microsoft.com/office/officeart/2005/8/layout/vList6"/>
    <dgm:cxn modelId="{D2F4DD39-D2BF-45E1-9FD3-0778E5A24E04}" type="presOf" srcId="{DB00EEDD-D746-4672-AC71-E29A40FA3F4A}" destId="{643EA239-61BA-45B4-B950-20075C9BCB0A}" srcOrd="0" destOrd="1" presId="urn:microsoft.com/office/officeart/2005/8/layout/vList6"/>
    <dgm:cxn modelId="{15A1703E-307C-4E1F-AB28-C9D8CB1BD043}" srcId="{568B5C40-89F8-4714-BAB2-0DF432D3C7E2}" destId="{FDA4D856-0432-4855-B10C-7D4EF4555D6D}" srcOrd="0" destOrd="0" parTransId="{B919358B-9E73-452E-BD90-27107C9F9753}" sibTransId="{97A389DD-E73D-4B5C-A344-E46D7FDF8408}"/>
    <dgm:cxn modelId="{2DD51C6E-EEF9-4B6D-8338-A4F62F03669B}" srcId="{FDA4D856-0432-4855-B10C-7D4EF4555D6D}" destId="{DB00EEDD-D746-4672-AC71-E29A40FA3F4A}" srcOrd="1" destOrd="0" parTransId="{ECAB9C79-2AE1-44DB-9D66-8D2971187D2E}" sibTransId="{78EE3C40-4AE3-488E-9EE7-5A1CDF32BAB4}"/>
    <dgm:cxn modelId="{29F23350-1FB8-449C-BA4F-D119BF99CCD7}" type="presOf" srcId="{BAB3C7C5-F2AB-4719-A194-6CF6397D37DB}" destId="{3E34E50B-40F6-46B7-AC55-C56C50071AF0}" srcOrd="0" destOrd="4" presId="urn:microsoft.com/office/officeart/2005/8/layout/vList6"/>
    <dgm:cxn modelId="{6BEE9270-CFF4-45D7-80F1-6037FFD6BC83}" srcId="{8C2777BF-344A-4768-8E84-EF34098DDACF}" destId="{FF2811A7-AAB3-4290-9A4C-0ADDBC566A7B}" srcOrd="0" destOrd="0" parTransId="{111799D8-9C98-4001-8294-0D86D51F38FA}" sibTransId="{2A1544F7-DF25-422B-90F5-4AC8C11B9925}"/>
    <dgm:cxn modelId="{D3616276-CBB9-49E9-BE16-7A23ADD2C5DA}" type="presOf" srcId="{8C2777BF-344A-4768-8E84-EF34098DDACF}" destId="{F2D5AFAD-60B1-4122-B373-690FC8BFAA06}" srcOrd="0" destOrd="0" presId="urn:microsoft.com/office/officeart/2005/8/layout/vList6"/>
    <dgm:cxn modelId="{D5639E7A-168C-4B5A-BE74-B4C9C1FCF12E}" type="presOf" srcId="{568B5C40-89F8-4714-BAB2-0DF432D3C7E2}" destId="{44CC6701-8A8B-4461-9542-5AC113D64A4A}" srcOrd="0" destOrd="0" presId="urn:microsoft.com/office/officeart/2005/8/layout/vList6"/>
    <dgm:cxn modelId="{44723F82-18E7-4FC0-A5FF-D3CB86A8FD7F}" type="presOf" srcId="{98AF86D2-C7FA-4A4C-973B-7FA5ACC3CAF4}" destId="{3E34E50B-40F6-46B7-AC55-C56C50071AF0}" srcOrd="0" destOrd="3" presId="urn:microsoft.com/office/officeart/2005/8/layout/vList6"/>
    <dgm:cxn modelId="{63CFD189-1AB0-4F79-B6C2-5C66EBEFD835}" type="presOf" srcId="{1936B08E-3E1C-4818-A90C-2B4E53A2A33A}" destId="{643EA239-61BA-45B4-B950-20075C9BCB0A}" srcOrd="0" destOrd="0" presId="urn:microsoft.com/office/officeart/2005/8/layout/vList6"/>
    <dgm:cxn modelId="{DD79308A-0684-43B1-B673-7AB5C6BDCE48}" srcId="{568B5C40-89F8-4714-BAB2-0DF432D3C7E2}" destId="{8C2777BF-344A-4768-8E84-EF34098DDACF}" srcOrd="1" destOrd="0" parTransId="{AD96EC7D-84FD-48B4-8D3F-D1F9A4E26565}" sibTransId="{FDAC4A5A-6F5C-4E35-B3B6-D991DD965C66}"/>
    <dgm:cxn modelId="{2B574C8B-6981-4C87-9082-C5A6A84BA9B4}" srcId="{8C2777BF-344A-4768-8E84-EF34098DDACF}" destId="{A9203411-7DA2-4658-808A-873C48092709}" srcOrd="5" destOrd="0" parTransId="{EE14ADAA-65E0-4E18-94A4-C6F609F5AC47}" sibTransId="{2D1EDE43-02F1-495B-9E80-2552F5DC4A52}"/>
    <dgm:cxn modelId="{975F3B92-38BC-453C-99E5-BADA8960A3DB}" srcId="{FDA4D856-0432-4855-B10C-7D4EF4555D6D}" destId="{2EDB1143-BF9C-4B6B-ACC1-9DF38B174535}" srcOrd="2" destOrd="0" parTransId="{3EF31558-4C80-4870-886E-6D2CFCB01E0C}" sibTransId="{F9A6134A-F462-4D5A-BAB3-7DA14B4457D0}"/>
    <dgm:cxn modelId="{9A8A9F9C-7407-4F17-998B-5FB4C524D539}" type="presOf" srcId="{FDA4D856-0432-4855-B10C-7D4EF4555D6D}" destId="{BA84C997-5050-492F-8876-33F8DB9F2797}" srcOrd="0" destOrd="0" presId="urn:microsoft.com/office/officeart/2005/8/layout/vList6"/>
    <dgm:cxn modelId="{A2629A9E-945F-4440-AFCA-037C67AB70D0}" srcId="{8C2777BF-344A-4768-8E84-EF34098DDACF}" destId="{39D5BFA2-66FC-45A2-B911-5EDFB8449C8B}" srcOrd="1" destOrd="0" parTransId="{6092F214-BBEF-41C7-A629-D69AAD9709DD}" sibTransId="{AAC35017-235A-4C72-9409-78EBD76CEDD5}"/>
    <dgm:cxn modelId="{0D0DCACD-F8C2-4D82-8CC9-EB6184702149}" srcId="{8C2777BF-344A-4768-8E84-EF34098DDACF}" destId="{4B2E5DD1-BC7A-4498-844C-80101052C55F}" srcOrd="2" destOrd="0" parTransId="{78A68AF0-4D5D-4B44-AE27-23FDB17E813F}" sibTransId="{76B5638F-2010-4DBD-824E-1591F6176C8D}"/>
    <dgm:cxn modelId="{CE9D5FDD-561F-4BFF-8DB2-A041B8CF9EAA}" srcId="{FDA4D856-0432-4855-B10C-7D4EF4555D6D}" destId="{1936B08E-3E1C-4818-A90C-2B4E53A2A33A}" srcOrd="0" destOrd="0" parTransId="{D47A8D04-504C-4EF1-B881-7BA8E6C641FF}" sibTransId="{E3868847-CA65-4716-A78C-6AB31F00DFC8}"/>
    <dgm:cxn modelId="{6FF0EFDD-F355-450D-984B-58D3BF7CFA29}" srcId="{8C2777BF-344A-4768-8E84-EF34098DDACF}" destId="{98AF86D2-C7FA-4A4C-973B-7FA5ACC3CAF4}" srcOrd="3" destOrd="0" parTransId="{D149617E-4C07-44D7-A3EA-2A44F8C956E9}" sibTransId="{16CB60C3-DD8D-4998-BEEF-061703ABA9D0}"/>
    <dgm:cxn modelId="{F659D1EA-5660-41FC-B3B8-431D81CD85C3}" type="presOf" srcId="{FF2811A7-AAB3-4290-9A4C-0ADDBC566A7B}" destId="{3E34E50B-40F6-46B7-AC55-C56C50071AF0}" srcOrd="0" destOrd="0" presId="urn:microsoft.com/office/officeart/2005/8/layout/vList6"/>
    <dgm:cxn modelId="{CE69F1F2-CD82-40EB-97B5-D9ACF21E3D20}" type="presOf" srcId="{2EDB1143-BF9C-4B6B-ACC1-9DF38B174535}" destId="{643EA239-61BA-45B4-B950-20075C9BCB0A}" srcOrd="0" destOrd="2" presId="urn:microsoft.com/office/officeart/2005/8/layout/vList6"/>
    <dgm:cxn modelId="{E18EBCFC-8C3B-49D5-867D-4A8613030492}" type="presOf" srcId="{39D5BFA2-66FC-45A2-B911-5EDFB8449C8B}" destId="{3E34E50B-40F6-46B7-AC55-C56C50071AF0}" srcOrd="0" destOrd="1" presId="urn:microsoft.com/office/officeart/2005/8/layout/vList6"/>
    <dgm:cxn modelId="{65173677-004A-41C8-938C-9D27D5599FD6}" type="presParOf" srcId="{44CC6701-8A8B-4461-9542-5AC113D64A4A}" destId="{31BBEB90-0CDA-4F1F-BB5A-88D89F04B53B}" srcOrd="0" destOrd="0" presId="urn:microsoft.com/office/officeart/2005/8/layout/vList6"/>
    <dgm:cxn modelId="{AF8AD5F9-3EB1-4C58-9274-01CEE6E529E7}" type="presParOf" srcId="{31BBEB90-0CDA-4F1F-BB5A-88D89F04B53B}" destId="{BA84C997-5050-492F-8876-33F8DB9F2797}" srcOrd="0" destOrd="0" presId="urn:microsoft.com/office/officeart/2005/8/layout/vList6"/>
    <dgm:cxn modelId="{17E0B6D2-7929-46A2-B6AE-5E979FED5F43}" type="presParOf" srcId="{31BBEB90-0CDA-4F1F-BB5A-88D89F04B53B}" destId="{643EA239-61BA-45B4-B950-20075C9BCB0A}" srcOrd="1" destOrd="0" presId="urn:microsoft.com/office/officeart/2005/8/layout/vList6"/>
    <dgm:cxn modelId="{614902A8-7E38-48C4-9921-DB951283DB7F}" type="presParOf" srcId="{44CC6701-8A8B-4461-9542-5AC113D64A4A}" destId="{02680429-E011-4C7E-B7EB-F11DB213298E}" srcOrd="1" destOrd="0" presId="urn:microsoft.com/office/officeart/2005/8/layout/vList6"/>
    <dgm:cxn modelId="{B93A6FA9-6C1B-49EA-BD8A-CAA5F20011B0}" type="presParOf" srcId="{44CC6701-8A8B-4461-9542-5AC113D64A4A}" destId="{06367F24-5C4B-4547-8A5F-E1755ABFF537}" srcOrd="2" destOrd="0" presId="urn:microsoft.com/office/officeart/2005/8/layout/vList6"/>
    <dgm:cxn modelId="{2815A43C-897C-4004-9B70-E584583D24D1}" type="presParOf" srcId="{06367F24-5C4B-4547-8A5F-E1755ABFF537}" destId="{F2D5AFAD-60B1-4122-B373-690FC8BFAA06}" srcOrd="0" destOrd="0" presId="urn:microsoft.com/office/officeart/2005/8/layout/vList6"/>
    <dgm:cxn modelId="{2A9D9BC2-0D28-4935-B9FB-B150FC3F29FD}" type="presParOf" srcId="{06367F24-5C4B-4547-8A5F-E1755ABFF537}" destId="{3E34E50B-40F6-46B7-AC55-C56C50071AF0}"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68B5C40-89F8-4714-BAB2-0DF432D3C7E2}"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FF2811A7-AAB3-4290-9A4C-0ADDBC566A7B}">
      <dgm:prSet custT="1"/>
      <dgm:spPr>
        <a:solidFill>
          <a:srgbClr val="B7CBE4">
            <a:alpha val="90000"/>
          </a:srgbClr>
        </a:solidFill>
        <a:ln w="12700" cap="flat" cmpd="sng" algn="ctr">
          <a:solidFill>
            <a:srgbClr val="82D2FA">
              <a:alpha val="90000"/>
              <a:tint val="40000"/>
              <a:hueOff val="0"/>
              <a:satOff val="0"/>
              <a:lumOff val="0"/>
              <a:alphaOff val="0"/>
            </a:srgbClr>
          </a:solidFill>
          <a:prstDash val="solid"/>
          <a:miter lim="800000"/>
        </a:ln>
        <a:effectLst/>
      </dgm:spPr>
      <dgm:t>
        <a:bodyPr spcFirstLastPara="0" vert="horz" wrap="square" lIns="8890" tIns="8890" rIns="8890" bIns="8890" numCol="1" spcCol="1270" anchor="ctr" anchorCtr="0"/>
        <a:lstStyle/>
        <a:p>
          <a:pPr marL="114300" lvl="1" indent="-114300" algn="l" defTabSz="533400">
            <a:lnSpc>
              <a:spcPct val="90000"/>
            </a:lnSpc>
            <a:spcBef>
              <a:spcPct val="0"/>
            </a:spcBef>
            <a:spcAft>
              <a:spcPct val="15000"/>
            </a:spcAft>
            <a:buFont typeface="Arial" panose="020B0604020202020204" pitchFamily="34" charset="0"/>
            <a:buChar char="•"/>
          </a:pPr>
          <a:r>
            <a:rPr lang="fr-FR" sz="1200" b="0" i="0" kern="1200" dirty="0">
              <a:solidFill>
                <a:srgbClr val="002060"/>
              </a:solidFill>
            </a:rPr>
            <a:t>Je suis né en 1967 et remplis les conditions pour bénéficier d’un départ anticipé travaux insalubres</a:t>
          </a:r>
          <a:r>
            <a:rPr lang="fr-FR" sz="1200" b="0" i="0" kern="1200" dirty="0">
              <a:solidFill>
                <a:srgbClr val="002060"/>
              </a:solidFill>
              <a:latin typeface="Arial" panose="020B0604020202020204"/>
              <a:ea typeface="+mn-ea"/>
              <a:cs typeface="+mn-cs"/>
            </a:rPr>
            <a:t>, je suis donc concerné par la réforme</a:t>
          </a:r>
          <a:r>
            <a:rPr lang="en-US" sz="1200" b="0" i="0" kern="1200" dirty="0">
              <a:solidFill>
                <a:srgbClr val="002060"/>
              </a:solidFill>
              <a:latin typeface="Arial" panose="020B0604020202020204"/>
              <a:ea typeface="+mn-ea"/>
              <a:cs typeface="+mn-cs"/>
            </a:rPr>
            <a:t>​</a:t>
          </a:r>
          <a:endParaRPr lang="fr-FR" sz="1200" b="0" i="0" kern="1200" dirty="0">
            <a:solidFill>
              <a:srgbClr val="002060"/>
            </a:solidFill>
            <a:latin typeface="Arial" panose="020B0604020202020204"/>
            <a:ea typeface="+mn-ea"/>
            <a:cs typeface="+mn-cs"/>
          </a:endParaRPr>
        </a:p>
      </dgm:t>
    </dgm:pt>
    <dgm:pt modelId="{111799D8-9C98-4001-8294-0D86D51F38FA}" type="parTrans" cxnId="{6BEE9270-CFF4-45D7-80F1-6037FFD6BC83}">
      <dgm:prSet/>
      <dgm:spPr/>
      <dgm:t>
        <a:bodyPr/>
        <a:lstStyle/>
        <a:p>
          <a:endParaRPr lang="fr-FR" sz="1200"/>
        </a:p>
      </dgm:t>
    </dgm:pt>
    <dgm:pt modelId="{2A1544F7-DF25-422B-90F5-4AC8C11B9925}" type="sibTrans" cxnId="{6BEE9270-CFF4-45D7-80F1-6037FFD6BC83}">
      <dgm:prSet/>
      <dgm:spPr/>
      <dgm:t>
        <a:bodyPr/>
        <a:lstStyle/>
        <a:p>
          <a:endParaRPr lang="fr-FR" sz="1200"/>
        </a:p>
      </dgm:t>
    </dgm:pt>
    <dgm:pt modelId="{B2EAC99C-1F0C-4B98-ACE3-3723C7CE687D}">
      <dgm:prSet custT="1"/>
      <dgm:spPr/>
      <dgm:t>
        <a:bodyPr/>
        <a:lstStyle/>
        <a:p>
          <a:pPr marL="114300" lvl="1" indent="-114300" algn="l" defTabSz="533400">
            <a:lnSpc>
              <a:spcPct val="90000"/>
            </a:lnSpc>
            <a:spcBef>
              <a:spcPct val="0"/>
            </a:spcBef>
            <a:spcAft>
              <a:spcPct val="15000"/>
            </a:spcAft>
            <a:buFont typeface="Arial" panose="020B0604020202020204" pitchFamily="34" charset="0"/>
            <a:buChar char="•"/>
          </a:pPr>
          <a:r>
            <a:rPr lang="fr-FR" sz="1200" b="0" i="0" kern="1200" dirty="0">
              <a:solidFill>
                <a:srgbClr val="002060"/>
              </a:solidFill>
              <a:latin typeface="Arial" panose="020B0604020202020204"/>
              <a:ea typeface="+mn-ea"/>
              <a:cs typeface="+mn-cs"/>
            </a:rPr>
            <a:t>Je peux partir à compter de 2026 lorsque j’aurai atteint mes 17 ans de services sur un emploi insalubre </a:t>
          </a:r>
          <a:r>
            <a:rPr lang="en-US" sz="1200" b="0" i="0" kern="1200" dirty="0">
              <a:solidFill>
                <a:srgbClr val="002060"/>
              </a:solidFill>
              <a:latin typeface="Arial" panose="020B0604020202020204"/>
              <a:ea typeface="+mn-ea"/>
              <a:cs typeface="+mn-cs"/>
            </a:rPr>
            <a:t>​</a:t>
          </a:r>
        </a:p>
      </dgm:t>
    </dgm:pt>
    <dgm:pt modelId="{D69396B3-9E0A-47BB-8D81-E2588F9CA3CB}" type="parTrans" cxnId="{9F2733D3-9C36-4102-94C1-EBA87665CFB4}">
      <dgm:prSet/>
      <dgm:spPr/>
      <dgm:t>
        <a:bodyPr/>
        <a:lstStyle/>
        <a:p>
          <a:endParaRPr lang="fr-FR" sz="1200"/>
        </a:p>
      </dgm:t>
    </dgm:pt>
    <dgm:pt modelId="{F9E96CD9-5477-4712-A237-532904ABA8C0}" type="sibTrans" cxnId="{9F2733D3-9C36-4102-94C1-EBA87665CFB4}">
      <dgm:prSet/>
      <dgm:spPr/>
      <dgm:t>
        <a:bodyPr/>
        <a:lstStyle/>
        <a:p>
          <a:endParaRPr lang="fr-FR" sz="1200"/>
        </a:p>
      </dgm:t>
    </dgm:pt>
    <dgm:pt modelId="{2F4A3DD9-9CB8-457A-BEDE-BD7DCE2FEBE9}">
      <dgm:prSet custT="1"/>
      <dgm:spPr/>
      <dgm:t>
        <a:bodyPr/>
        <a:lstStyle/>
        <a:p>
          <a:pPr marL="114300" lvl="1" indent="-114300" algn="l" defTabSz="533400">
            <a:lnSpc>
              <a:spcPct val="90000"/>
            </a:lnSpc>
            <a:spcBef>
              <a:spcPct val="0"/>
            </a:spcBef>
            <a:spcAft>
              <a:spcPct val="15000"/>
            </a:spcAft>
            <a:buFont typeface="Arial" panose="020B0604020202020204" pitchFamily="34" charset="0"/>
            <a:buChar char="•"/>
          </a:pPr>
          <a:r>
            <a:rPr lang="fr-FR" sz="1200" b="0" i="0" kern="1200" dirty="0">
              <a:solidFill>
                <a:srgbClr val="002060"/>
              </a:solidFill>
              <a:latin typeface="Arial" panose="020B0604020202020204"/>
              <a:ea typeface="+mn-ea"/>
              <a:cs typeface="+mn-cs"/>
            </a:rPr>
            <a:t>Ma DA de référence est déterminée en fonction de ma génération soit 169 T même si mon droit n’est pas ouvert à l’âge de départ anticipé au titre des travaux insalubres applicable à ma génération. </a:t>
          </a:r>
          <a:r>
            <a:rPr lang="en-US" sz="1200" b="0" i="0" kern="1200" dirty="0">
              <a:solidFill>
                <a:srgbClr val="002060"/>
              </a:solidFill>
              <a:latin typeface="Arial" panose="020B0604020202020204"/>
              <a:ea typeface="+mn-ea"/>
              <a:cs typeface="+mn-cs"/>
            </a:rPr>
            <a:t>​</a:t>
          </a:r>
        </a:p>
      </dgm:t>
    </dgm:pt>
    <dgm:pt modelId="{718BE5EC-6016-4D9F-ADB6-339380BFA1EF}" type="parTrans" cxnId="{D1D9E145-48A9-4B87-ABE2-5F3A13386241}">
      <dgm:prSet/>
      <dgm:spPr/>
      <dgm:t>
        <a:bodyPr/>
        <a:lstStyle/>
        <a:p>
          <a:endParaRPr lang="fr-FR" sz="1200"/>
        </a:p>
      </dgm:t>
    </dgm:pt>
    <dgm:pt modelId="{00932D49-8AA1-4645-A465-F96AB65AFA36}" type="sibTrans" cxnId="{D1D9E145-48A9-4B87-ABE2-5F3A13386241}">
      <dgm:prSet/>
      <dgm:spPr/>
      <dgm:t>
        <a:bodyPr/>
        <a:lstStyle/>
        <a:p>
          <a:endParaRPr lang="fr-FR" sz="1200"/>
        </a:p>
      </dgm:t>
    </dgm:pt>
    <dgm:pt modelId="{63B2CD0A-B34F-4BA4-96C8-3C9349E87508}">
      <dgm:prSet custT="1"/>
      <dgm:spPr/>
      <dgm:t>
        <a:bodyPr/>
        <a:lstStyle/>
        <a:p>
          <a:pPr marL="114300" lvl="1" indent="-114300" algn="l" defTabSz="533400">
            <a:lnSpc>
              <a:spcPct val="90000"/>
            </a:lnSpc>
            <a:spcBef>
              <a:spcPct val="0"/>
            </a:spcBef>
            <a:spcAft>
              <a:spcPct val="15000"/>
            </a:spcAft>
            <a:buFont typeface="Arial" panose="020B0604020202020204" pitchFamily="34" charset="0"/>
            <a:buChar char="•"/>
          </a:pPr>
          <a:r>
            <a:rPr lang="fr-FR" sz="1200" b="0" i="0" kern="1200" dirty="0">
              <a:solidFill>
                <a:srgbClr val="002060"/>
              </a:solidFill>
              <a:latin typeface="Arial" panose="020B0604020202020204"/>
              <a:ea typeface="+mn-ea"/>
              <a:cs typeface="+mn-cs"/>
            </a:rPr>
            <a:t>Mon âge d’annulation de la décote est lié à mon motif d’ouverture du droit (insalubrité) donc il est de 62 ans  </a:t>
          </a:r>
          <a:r>
            <a:rPr lang="en-US" sz="1200" b="0" i="0" kern="1200" dirty="0">
              <a:solidFill>
                <a:srgbClr val="002060"/>
              </a:solidFill>
              <a:latin typeface="Arial" panose="020B0604020202020204"/>
              <a:ea typeface="+mn-ea"/>
              <a:cs typeface="+mn-cs"/>
            </a:rPr>
            <a:t>​</a:t>
          </a:r>
        </a:p>
      </dgm:t>
    </dgm:pt>
    <dgm:pt modelId="{08EA6B71-3FF1-4161-800B-60CF7F557C9F}" type="parTrans" cxnId="{BFEAFAFA-192A-4080-B66E-3147C8D6142F}">
      <dgm:prSet/>
      <dgm:spPr/>
      <dgm:t>
        <a:bodyPr/>
        <a:lstStyle/>
        <a:p>
          <a:endParaRPr lang="fr-FR" sz="1200"/>
        </a:p>
      </dgm:t>
    </dgm:pt>
    <dgm:pt modelId="{DD85135F-F6A2-496B-855D-48EB2D406B5C}" type="sibTrans" cxnId="{BFEAFAFA-192A-4080-B66E-3147C8D6142F}">
      <dgm:prSet/>
      <dgm:spPr/>
      <dgm:t>
        <a:bodyPr/>
        <a:lstStyle/>
        <a:p>
          <a:endParaRPr lang="fr-FR" sz="1200"/>
        </a:p>
      </dgm:t>
    </dgm:pt>
    <dgm:pt modelId="{8C2777BF-344A-4768-8E84-EF34098DDACF}">
      <dgm:prSet phldrT="[Texte]" custT="1">
        <dgm:style>
          <a:lnRef idx="1">
            <a:schemeClr val="accent2"/>
          </a:lnRef>
          <a:fillRef idx="3">
            <a:schemeClr val="accent2"/>
          </a:fillRef>
          <a:effectRef idx="2">
            <a:schemeClr val="accent2"/>
          </a:effectRef>
          <a:fontRef idx="minor">
            <a:schemeClr val="lt1"/>
          </a:fontRef>
        </dgm:style>
      </dgm:prSet>
      <dgm:spPr>
        <a:solidFill>
          <a:srgbClr val="D9E5C1"/>
        </a:solidFill>
        <a:ln>
          <a:noFill/>
        </a:ln>
      </dgm:spPr>
      <dgm:t>
        <a:bodyPr/>
        <a:lstStyle/>
        <a:p>
          <a:pPr marL="0" lvl="0" indent="0" algn="ctr" defTabSz="533400" rtl="0" eaLnBrk="1" latinLnBrk="0" hangingPunct="1">
            <a:lnSpc>
              <a:spcPct val="100000"/>
            </a:lnSpc>
            <a:spcBef>
              <a:spcPct val="0"/>
            </a:spcBef>
            <a:spcAft>
              <a:spcPts val="0"/>
            </a:spcAft>
            <a:buFont typeface="Wingdings" panose="05000000000000000000" pitchFamily="2" charset="2"/>
            <a:buNone/>
          </a:pPr>
          <a:r>
            <a:rPr lang="fr-FR" sz="1200" b="0" i="0" kern="1200" dirty="0">
              <a:solidFill>
                <a:srgbClr val="002060"/>
              </a:solidFill>
              <a:latin typeface="Arial" panose="020B0604020202020204"/>
              <a:ea typeface="+mn-ea"/>
              <a:cs typeface="+mn-cs"/>
            </a:rPr>
            <a:t>Je suis un ouvrier né en janvier 1967</a:t>
          </a:r>
        </a:p>
        <a:p>
          <a:pPr marL="0" lvl="0" indent="0" algn="ctr" defTabSz="533400" rtl="0" eaLnBrk="1" latinLnBrk="0" hangingPunct="1">
            <a:lnSpc>
              <a:spcPct val="100000"/>
            </a:lnSpc>
            <a:spcBef>
              <a:spcPct val="0"/>
            </a:spcBef>
            <a:spcAft>
              <a:spcPts val="0"/>
            </a:spcAft>
            <a:buFont typeface="Wingdings" panose="05000000000000000000" pitchFamily="2" charset="2"/>
            <a:buNone/>
          </a:pPr>
          <a:r>
            <a:rPr lang="fr-FR" sz="1200" b="0" i="0" kern="1200" dirty="0">
              <a:solidFill>
                <a:srgbClr val="002060"/>
              </a:solidFill>
              <a:latin typeface="Arial" panose="020B0604020202020204"/>
              <a:ea typeface="+mn-ea"/>
              <a:cs typeface="+mn-cs"/>
            </a:rPr>
            <a:t>17 ans de </a:t>
          </a:r>
          <a:r>
            <a:rPr lang="fr-FR" sz="1200" b="0" i="0" kern="1200" dirty="0">
              <a:solidFill>
                <a:srgbClr val="002060"/>
              </a:solidFill>
              <a:latin typeface="+mn-lt"/>
              <a:ea typeface="+mn-ea"/>
              <a:cs typeface="+mn-cs"/>
            </a:rPr>
            <a:t>travaux insalubres </a:t>
          </a:r>
          <a:r>
            <a:rPr lang="fr-FR" sz="1200" b="0" i="0" kern="1200" dirty="0">
              <a:solidFill>
                <a:srgbClr val="002060"/>
              </a:solidFill>
              <a:latin typeface="Arial" panose="020B0604020202020204"/>
              <a:ea typeface="+mn-ea"/>
              <a:cs typeface="+mn-cs"/>
            </a:rPr>
            <a:t>en 2026.</a:t>
          </a:r>
        </a:p>
        <a:p>
          <a:pPr marL="0" lvl="0" indent="0" algn="ctr" defTabSz="533400" rtl="0" eaLnBrk="1" latinLnBrk="0" hangingPunct="1">
            <a:lnSpc>
              <a:spcPct val="100000"/>
            </a:lnSpc>
            <a:spcBef>
              <a:spcPct val="0"/>
            </a:spcBef>
            <a:spcAft>
              <a:spcPts val="0"/>
            </a:spcAft>
            <a:buFont typeface="Wingdings" panose="05000000000000000000" pitchFamily="2" charset="2"/>
            <a:buNone/>
          </a:pPr>
          <a:endParaRPr lang="fr-FR" sz="1200" b="0" i="0" kern="1200" dirty="0">
            <a:solidFill>
              <a:srgbClr val="002060"/>
            </a:solidFill>
            <a:latin typeface="Arial" panose="020B0604020202020204"/>
            <a:ea typeface="+mn-ea"/>
            <a:cs typeface="+mn-cs"/>
          </a:endParaRPr>
        </a:p>
        <a:p>
          <a:pPr marL="0" lvl="0" indent="0" algn="ctr" defTabSz="533400" rtl="0" eaLnBrk="1" latinLnBrk="0" hangingPunct="1">
            <a:lnSpc>
              <a:spcPct val="100000"/>
            </a:lnSpc>
            <a:spcBef>
              <a:spcPct val="0"/>
            </a:spcBef>
            <a:spcAft>
              <a:spcPts val="0"/>
            </a:spcAft>
            <a:buFont typeface="Wingdings" panose="05000000000000000000" pitchFamily="2" charset="2"/>
            <a:buNone/>
          </a:pPr>
          <a:r>
            <a:rPr lang="fr-FR" sz="1200" b="0" i="0" kern="1200" dirty="0">
              <a:solidFill>
                <a:srgbClr val="002060"/>
              </a:solidFill>
              <a:latin typeface="Arial" panose="020B0604020202020204"/>
              <a:ea typeface="+mn-ea"/>
              <a:cs typeface="+mn-cs"/>
            </a:rPr>
            <a:t> Quand puis je partir au plus tôt ? Combien me faut-il de trimestres pour obtenir une pension à taux plein ? Quelle est mon âge d’annulation de la décote ? </a:t>
          </a:r>
        </a:p>
      </dgm:t>
    </dgm:pt>
    <dgm:pt modelId="{FDAC4A5A-6F5C-4E35-B3B6-D991DD965C66}" type="sibTrans" cxnId="{DD79308A-0684-43B1-B673-7AB5C6BDCE48}">
      <dgm:prSet/>
      <dgm:spPr/>
      <dgm:t>
        <a:bodyPr/>
        <a:lstStyle/>
        <a:p>
          <a:endParaRPr lang="fr-FR" sz="1200"/>
        </a:p>
      </dgm:t>
    </dgm:pt>
    <dgm:pt modelId="{AD96EC7D-84FD-48B4-8D3F-D1F9A4E26565}" type="parTrans" cxnId="{DD79308A-0684-43B1-B673-7AB5C6BDCE48}">
      <dgm:prSet/>
      <dgm:spPr/>
      <dgm:t>
        <a:bodyPr/>
        <a:lstStyle/>
        <a:p>
          <a:endParaRPr lang="fr-FR" sz="1200"/>
        </a:p>
      </dgm:t>
    </dgm:pt>
    <dgm:pt modelId="{44CC6701-8A8B-4461-9542-5AC113D64A4A}" type="pres">
      <dgm:prSet presAssocID="{568B5C40-89F8-4714-BAB2-0DF432D3C7E2}" presName="Name0" presStyleCnt="0">
        <dgm:presLayoutVars>
          <dgm:dir/>
          <dgm:animLvl val="lvl"/>
          <dgm:resizeHandles/>
        </dgm:presLayoutVars>
      </dgm:prSet>
      <dgm:spPr/>
    </dgm:pt>
    <dgm:pt modelId="{06367F24-5C4B-4547-8A5F-E1755ABFF537}" type="pres">
      <dgm:prSet presAssocID="{8C2777BF-344A-4768-8E84-EF34098DDACF}" presName="linNode" presStyleCnt="0"/>
      <dgm:spPr/>
    </dgm:pt>
    <dgm:pt modelId="{F2D5AFAD-60B1-4122-B373-690FC8BFAA06}" type="pres">
      <dgm:prSet presAssocID="{8C2777BF-344A-4768-8E84-EF34098DDACF}" presName="parentShp" presStyleLbl="node1" presStyleIdx="0" presStyleCnt="1" custScaleX="83695" custScaleY="84022" custLinFactNeighborX="-1813" custLinFactNeighborY="-811">
        <dgm:presLayoutVars>
          <dgm:bulletEnabled val="1"/>
        </dgm:presLayoutVars>
      </dgm:prSet>
      <dgm:spPr/>
    </dgm:pt>
    <dgm:pt modelId="{3E34E50B-40F6-46B7-AC55-C56C50071AF0}" type="pres">
      <dgm:prSet presAssocID="{8C2777BF-344A-4768-8E84-EF34098DDACF}" presName="childShp" presStyleLbl="bgAccFollowNode1" presStyleIdx="0" presStyleCnt="1" custScaleX="107541" custScaleY="140431" custLinFactNeighborX="1778">
        <dgm:presLayoutVars>
          <dgm:bulletEnabled val="1"/>
        </dgm:presLayoutVars>
      </dgm:prSet>
      <dgm:spPr>
        <a:xfrm>
          <a:off x="5174714" y="2642694"/>
          <a:ext cx="4935853" cy="2239463"/>
        </a:xfrm>
        <a:prstGeom prst="rightArrow">
          <a:avLst>
            <a:gd name="adj1" fmla="val 75000"/>
            <a:gd name="adj2" fmla="val 50000"/>
          </a:avLst>
        </a:prstGeom>
      </dgm:spPr>
    </dgm:pt>
  </dgm:ptLst>
  <dgm:cxnLst>
    <dgm:cxn modelId="{1668291A-7873-4C44-9513-D0E5F46F5945}" type="presOf" srcId="{B2EAC99C-1F0C-4B98-ACE3-3723C7CE687D}" destId="{3E34E50B-40F6-46B7-AC55-C56C50071AF0}" srcOrd="0" destOrd="1" presId="urn:microsoft.com/office/officeart/2005/8/layout/vList6"/>
    <dgm:cxn modelId="{D1D9E145-48A9-4B87-ABE2-5F3A13386241}" srcId="{8C2777BF-344A-4768-8E84-EF34098DDACF}" destId="{2F4A3DD9-9CB8-457A-BEDE-BD7DCE2FEBE9}" srcOrd="2" destOrd="0" parTransId="{718BE5EC-6016-4D9F-ADB6-339380BFA1EF}" sibTransId="{00932D49-8AA1-4645-A465-F96AB65AFA36}"/>
    <dgm:cxn modelId="{6BEE9270-CFF4-45D7-80F1-6037FFD6BC83}" srcId="{8C2777BF-344A-4768-8E84-EF34098DDACF}" destId="{FF2811A7-AAB3-4290-9A4C-0ADDBC566A7B}" srcOrd="0" destOrd="0" parTransId="{111799D8-9C98-4001-8294-0D86D51F38FA}" sibTransId="{2A1544F7-DF25-422B-90F5-4AC8C11B9925}"/>
    <dgm:cxn modelId="{EA819253-10BE-4E44-8884-73F4B643313F}" type="presOf" srcId="{2F4A3DD9-9CB8-457A-BEDE-BD7DCE2FEBE9}" destId="{3E34E50B-40F6-46B7-AC55-C56C50071AF0}" srcOrd="0" destOrd="2" presId="urn:microsoft.com/office/officeart/2005/8/layout/vList6"/>
    <dgm:cxn modelId="{E892D974-6039-447F-A2A7-B3583BE028BD}" type="presOf" srcId="{63B2CD0A-B34F-4BA4-96C8-3C9349E87508}" destId="{3E34E50B-40F6-46B7-AC55-C56C50071AF0}" srcOrd="0" destOrd="3" presId="urn:microsoft.com/office/officeart/2005/8/layout/vList6"/>
    <dgm:cxn modelId="{D3616276-CBB9-49E9-BE16-7A23ADD2C5DA}" type="presOf" srcId="{8C2777BF-344A-4768-8E84-EF34098DDACF}" destId="{F2D5AFAD-60B1-4122-B373-690FC8BFAA06}" srcOrd="0" destOrd="0" presId="urn:microsoft.com/office/officeart/2005/8/layout/vList6"/>
    <dgm:cxn modelId="{D5639E7A-168C-4B5A-BE74-B4C9C1FCF12E}" type="presOf" srcId="{568B5C40-89F8-4714-BAB2-0DF432D3C7E2}" destId="{44CC6701-8A8B-4461-9542-5AC113D64A4A}" srcOrd="0" destOrd="0" presId="urn:microsoft.com/office/officeart/2005/8/layout/vList6"/>
    <dgm:cxn modelId="{DD79308A-0684-43B1-B673-7AB5C6BDCE48}" srcId="{568B5C40-89F8-4714-BAB2-0DF432D3C7E2}" destId="{8C2777BF-344A-4768-8E84-EF34098DDACF}" srcOrd="0" destOrd="0" parTransId="{AD96EC7D-84FD-48B4-8D3F-D1F9A4E26565}" sibTransId="{FDAC4A5A-6F5C-4E35-B3B6-D991DD965C66}"/>
    <dgm:cxn modelId="{9F2733D3-9C36-4102-94C1-EBA87665CFB4}" srcId="{8C2777BF-344A-4768-8E84-EF34098DDACF}" destId="{B2EAC99C-1F0C-4B98-ACE3-3723C7CE687D}" srcOrd="1" destOrd="0" parTransId="{D69396B3-9E0A-47BB-8D81-E2588F9CA3CB}" sibTransId="{F9E96CD9-5477-4712-A237-532904ABA8C0}"/>
    <dgm:cxn modelId="{F659D1EA-5660-41FC-B3B8-431D81CD85C3}" type="presOf" srcId="{FF2811A7-AAB3-4290-9A4C-0ADDBC566A7B}" destId="{3E34E50B-40F6-46B7-AC55-C56C50071AF0}" srcOrd="0" destOrd="0" presId="urn:microsoft.com/office/officeart/2005/8/layout/vList6"/>
    <dgm:cxn modelId="{BFEAFAFA-192A-4080-B66E-3147C8D6142F}" srcId="{8C2777BF-344A-4768-8E84-EF34098DDACF}" destId="{63B2CD0A-B34F-4BA4-96C8-3C9349E87508}" srcOrd="3" destOrd="0" parTransId="{08EA6B71-3FF1-4161-800B-60CF7F557C9F}" sibTransId="{DD85135F-F6A2-496B-855D-48EB2D406B5C}"/>
    <dgm:cxn modelId="{B93A6FA9-6C1B-49EA-BD8A-CAA5F20011B0}" type="presParOf" srcId="{44CC6701-8A8B-4461-9542-5AC113D64A4A}" destId="{06367F24-5C4B-4547-8A5F-E1755ABFF537}" srcOrd="0" destOrd="0" presId="urn:microsoft.com/office/officeart/2005/8/layout/vList6"/>
    <dgm:cxn modelId="{2815A43C-897C-4004-9B70-E584583D24D1}" type="presParOf" srcId="{06367F24-5C4B-4547-8A5F-E1755ABFF537}" destId="{F2D5AFAD-60B1-4122-B373-690FC8BFAA06}" srcOrd="0" destOrd="0" presId="urn:microsoft.com/office/officeart/2005/8/layout/vList6"/>
    <dgm:cxn modelId="{2A9D9BC2-0D28-4935-B9FB-B150FC3F29FD}" type="presParOf" srcId="{06367F24-5C4B-4547-8A5F-E1755ABFF537}" destId="{3E34E50B-40F6-46B7-AC55-C56C50071AF0}"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E0A0292-FF48-459E-9F5D-8CCB6D34644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97CB53A3-AE9F-4C5D-9662-8FAC1CABD5AF}">
      <dgm:prSet custT="1"/>
      <dgm:spPr>
        <a:solidFill>
          <a:srgbClr val="A8C46F"/>
        </a:solidFill>
      </dgm:spPr>
      <dgm:t>
        <a:bodyPr/>
        <a:lstStyle/>
        <a:p>
          <a:pPr algn="ctr" rtl="0"/>
          <a:r>
            <a:rPr lang="fr-FR" sz="2000" i="0" dirty="0">
              <a:solidFill>
                <a:schemeClr val="bg1"/>
              </a:solidFill>
              <a:latin typeface="Arial" panose="020B0604020202020204"/>
            </a:rPr>
            <a:t>Pas d'évolution de la durée exigée des services en insalubrité</a:t>
          </a:r>
        </a:p>
      </dgm:t>
    </dgm:pt>
    <dgm:pt modelId="{8CFCA710-1034-45AA-BBBC-FA52959B7668}" type="parTrans" cxnId="{24B89190-DA4D-431D-A9DB-26F83F0FFE55}">
      <dgm:prSet/>
      <dgm:spPr/>
      <dgm:t>
        <a:bodyPr/>
        <a:lstStyle/>
        <a:p>
          <a:endParaRPr lang="fr-FR" i="0">
            <a:solidFill>
              <a:schemeClr val="tx2"/>
            </a:solidFill>
          </a:endParaRPr>
        </a:p>
      </dgm:t>
    </dgm:pt>
    <dgm:pt modelId="{5B021DC8-B6C3-40F7-BCD4-D0CDA934D47E}" type="sibTrans" cxnId="{24B89190-DA4D-431D-A9DB-26F83F0FFE55}">
      <dgm:prSet/>
      <dgm:spPr/>
      <dgm:t>
        <a:bodyPr/>
        <a:lstStyle/>
        <a:p>
          <a:endParaRPr lang="fr-FR" i="0">
            <a:solidFill>
              <a:schemeClr val="tx2"/>
            </a:solidFill>
          </a:endParaRPr>
        </a:p>
      </dgm:t>
    </dgm:pt>
    <dgm:pt modelId="{484D12F3-BB36-4339-8232-C3DAA49A6D28}">
      <dgm:prSet custT="1"/>
      <dgm:spPr/>
      <dgm:t>
        <a:bodyPr/>
        <a:lstStyle/>
        <a:p>
          <a:pPr algn="ctr" rtl="0">
            <a:buNone/>
          </a:pPr>
          <a:r>
            <a:rPr lang="fr-FR" sz="1800" i="0" dirty="0">
              <a:solidFill>
                <a:srgbClr val="002060"/>
              </a:solidFill>
              <a:latin typeface="+mn-lt"/>
            </a:rPr>
            <a:t>17 ans de services</a:t>
          </a:r>
        </a:p>
      </dgm:t>
    </dgm:pt>
    <dgm:pt modelId="{1E736EED-3E9C-45A0-AC82-DE1E9AA82D02}" type="parTrans" cxnId="{DC41A8C3-7CC2-4216-BF00-BF16DDC2539F}">
      <dgm:prSet/>
      <dgm:spPr/>
      <dgm:t>
        <a:bodyPr/>
        <a:lstStyle/>
        <a:p>
          <a:endParaRPr lang="fr-FR" i="0">
            <a:solidFill>
              <a:schemeClr val="tx2"/>
            </a:solidFill>
          </a:endParaRPr>
        </a:p>
      </dgm:t>
    </dgm:pt>
    <dgm:pt modelId="{C17A1382-FC45-4CEA-9AA6-5870EBE34B66}" type="sibTrans" cxnId="{DC41A8C3-7CC2-4216-BF00-BF16DDC2539F}">
      <dgm:prSet/>
      <dgm:spPr/>
      <dgm:t>
        <a:bodyPr/>
        <a:lstStyle/>
        <a:p>
          <a:endParaRPr lang="fr-FR" i="0">
            <a:solidFill>
              <a:schemeClr val="tx2"/>
            </a:solidFill>
          </a:endParaRPr>
        </a:p>
      </dgm:t>
    </dgm:pt>
    <dgm:pt modelId="{7BB78AC0-3026-44DD-9B7D-6F48EFF590FC}">
      <dgm:prSet phldr="0" custT="1"/>
      <dgm:spPr>
        <a:solidFill>
          <a:srgbClr val="A0B3D1"/>
        </a:solidFill>
      </dgm:spPr>
      <dgm:t>
        <a:bodyPr/>
        <a:lstStyle/>
        <a:p>
          <a:pPr algn="ctr" rtl="0"/>
          <a:r>
            <a:rPr lang="fr-FR" sz="2400" dirty="0">
              <a:solidFill>
                <a:srgbClr val="002060"/>
              </a:solidFill>
              <a:latin typeface="Arial" panose="020B0604020202020204"/>
            </a:rPr>
            <a:t> </a:t>
          </a:r>
          <a:r>
            <a:rPr lang="fr-FR" sz="2000" dirty="0">
              <a:solidFill>
                <a:srgbClr val="002060"/>
              </a:solidFill>
              <a:latin typeface="Arial" panose="020B0604020202020204"/>
            </a:rPr>
            <a:t>Nouveauté : la portabilité des droits</a:t>
          </a:r>
        </a:p>
      </dgm:t>
    </dgm:pt>
    <dgm:pt modelId="{6DA83E52-A4ED-4B49-9F8D-FD4289DFB046}" type="parTrans" cxnId="{50B6A4E3-23F3-43C5-9759-B05F59B5BECA}">
      <dgm:prSet/>
      <dgm:spPr/>
      <dgm:t>
        <a:bodyPr/>
        <a:lstStyle/>
        <a:p>
          <a:endParaRPr lang="fr-FR" i="0">
            <a:solidFill>
              <a:schemeClr val="tx2"/>
            </a:solidFill>
          </a:endParaRPr>
        </a:p>
      </dgm:t>
    </dgm:pt>
    <dgm:pt modelId="{FC77D0A4-17D2-4EE8-A14A-98A8636ABEAD}" type="sibTrans" cxnId="{50B6A4E3-23F3-43C5-9759-B05F59B5BECA}">
      <dgm:prSet/>
      <dgm:spPr/>
      <dgm:t>
        <a:bodyPr/>
        <a:lstStyle/>
        <a:p>
          <a:endParaRPr lang="fr-FR" i="0">
            <a:solidFill>
              <a:schemeClr val="tx2"/>
            </a:solidFill>
          </a:endParaRPr>
        </a:p>
      </dgm:t>
    </dgm:pt>
    <dgm:pt modelId="{FAA40BD8-3F3B-419A-9512-69840CFA9B72}">
      <dgm:prSet custT="1"/>
      <dgm:spPr/>
      <dgm:t>
        <a:bodyPr/>
        <a:lstStyle/>
        <a:p>
          <a:r>
            <a:rPr lang="fr-FR" sz="1600" b="1" dirty="0">
              <a:solidFill>
                <a:srgbClr val="002060"/>
              </a:solidFill>
              <a:latin typeface="+mn-lt"/>
              <a:cs typeface="Calibri" panose="020F0502020204030204" pitchFamily="34" charset="0"/>
            </a:rPr>
            <a:t>Possibilité pour les ouvriers ayant accompli des services actifs </a:t>
          </a:r>
          <a:r>
            <a:rPr lang="fr-FR" sz="1600" b="1" i="0" dirty="0">
              <a:solidFill>
                <a:srgbClr val="002060"/>
              </a:solidFill>
              <a:latin typeface="+mn-lt"/>
              <a:cs typeface="Calibri" panose="020F0502020204030204" pitchFamily="34" charset="0"/>
            </a:rPr>
            <a:t>au cours de leur carrière </a:t>
          </a:r>
          <a:r>
            <a:rPr lang="fr-FR" sz="1600" b="1" i="0" u="sng" dirty="0">
              <a:solidFill>
                <a:srgbClr val="002060"/>
              </a:solidFill>
              <a:latin typeface="+mn-lt"/>
              <a:cs typeface="Calibri" panose="020F0502020204030204" pitchFamily="34" charset="0"/>
            </a:rPr>
            <a:t>en tant que fonctionnaires</a:t>
          </a:r>
          <a:r>
            <a:rPr lang="fr-FR" sz="1600" b="1" i="0" u="none" dirty="0">
              <a:solidFill>
                <a:srgbClr val="002060"/>
              </a:solidFill>
              <a:latin typeface="+mn-lt"/>
              <a:cs typeface="Calibri" panose="020F0502020204030204" pitchFamily="34" charset="0"/>
            </a:rPr>
            <a:t>, de voir ces services pris en compte pour parfaire la condition des 17 ans de services en insalubrité pour bénéficier du départ anticipé.</a:t>
          </a:r>
          <a:endParaRPr lang="fr-FR" sz="1600" b="1" dirty="0">
            <a:solidFill>
              <a:srgbClr val="00B050"/>
            </a:solidFill>
            <a:latin typeface="+mn-lt"/>
            <a:cs typeface="Calibri" panose="020F0502020204030204" pitchFamily="34" charset="0"/>
          </a:endParaRPr>
        </a:p>
      </dgm:t>
    </dgm:pt>
    <dgm:pt modelId="{DFFE2AD9-9361-4ED7-A6EE-4EB10059375F}" type="parTrans" cxnId="{AFE57EC9-2666-4122-B009-72C9CC77F8C3}">
      <dgm:prSet/>
      <dgm:spPr/>
      <dgm:t>
        <a:bodyPr/>
        <a:lstStyle/>
        <a:p>
          <a:endParaRPr lang="fr-FR"/>
        </a:p>
      </dgm:t>
    </dgm:pt>
    <dgm:pt modelId="{F302E787-1627-480A-8A1C-5DC4E77B8E25}" type="sibTrans" cxnId="{AFE57EC9-2666-4122-B009-72C9CC77F8C3}">
      <dgm:prSet/>
      <dgm:spPr/>
      <dgm:t>
        <a:bodyPr/>
        <a:lstStyle/>
        <a:p>
          <a:endParaRPr lang="fr-FR"/>
        </a:p>
      </dgm:t>
    </dgm:pt>
    <dgm:pt modelId="{04E28E46-67E7-4CEA-97D9-A4121DCD1913}">
      <dgm:prSet custT="1"/>
      <dgm:spPr/>
      <dgm:t>
        <a:bodyPr/>
        <a:lstStyle/>
        <a:p>
          <a:r>
            <a:rPr lang="fr-FR" sz="1600" b="1" dirty="0">
              <a:solidFill>
                <a:srgbClr val="002060"/>
              </a:solidFill>
              <a:latin typeface="+mn-lt"/>
              <a:cs typeface="Calibri" panose="020F0502020204030204" pitchFamily="34" charset="0"/>
            </a:rPr>
            <a:t>Possibilité pour les</a:t>
          </a:r>
          <a:r>
            <a:rPr lang="fr-FR" sz="1600" b="1" i="0" dirty="0">
              <a:solidFill>
                <a:srgbClr val="002060"/>
              </a:solidFill>
              <a:latin typeface="+mn-lt"/>
              <a:cs typeface="Calibri" panose="020F0502020204030204" pitchFamily="34" charset="0"/>
            </a:rPr>
            <a:t> ouvriers ayant occupé au cours de leur carrière </a:t>
          </a:r>
          <a:r>
            <a:rPr lang="fr-FR" sz="1600" b="1" i="0" u="sng" dirty="0">
              <a:solidFill>
                <a:srgbClr val="002060"/>
              </a:solidFill>
              <a:latin typeface="+mn-lt"/>
              <a:cs typeface="Calibri" panose="020F0502020204030204" pitchFamily="34" charset="0"/>
            </a:rPr>
            <a:t>en tant que fonctionnaires </a:t>
          </a:r>
          <a:r>
            <a:rPr lang="fr-FR" sz="1600" b="1" i="0" u="none" dirty="0">
              <a:solidFill>
                <a:srgbClr val="002060"/>
              </a:solidFill>
              <a:latin typeface="+mn-lt"/>
              <a:cs typeface="Calibri" panose="020F0502020204030204" pitchFamily="34" charset="0"/>
            </a:rPr>
            <a:t>un ou </a:t>
          </a:r>
          <a:r>
            <a:rPr lang="fr-FR" sz="1600" b="1" i="0" dirty="0">
              <a:solidFill>
                <a:srgbClr val="002060"/>
              </a:solidFill>
              <a:latin typeface="+mn-lt"/>
              <a:cs typeface="Calibri" panose="020F0502020204030204" pitchFamily="34" charset="0"/>
            </a:rPr>
            <a:t>plusieurs emplois super-actifs (personnels des réseaux souterrains des égouts, identificateur de l’IML de Paris, personnel actif de la police </a:t>
          </a:r>
          <a:r>
            <a:rPr lang="fr-FR" sz="1600" b="1" i="0" u="none" dirty="0">
              <a:solidFill>
                <a:srgbClr val="002060"/>
              </a:solidFill>
              <a:latin typeface="+mn-lt"/>
              <a:cs typeface="Calibri" panose="020F0502020204030204" pitchFamily="34" charset="0"/>
            </a:rPr>
            <a:t>ou</a:t>
          </a:r>
          <a:r>
            <a:rPr lang="fr-FR" sz="1600" b="1" i="0" dirty="0">
              <a:solidFill>
                <a:srgbClr val="002060"/>
              </a:solidFill>
              <a:latin typeface="+mn-lt"/>
              <a:cs typeface="Calibri" panose="020F0502020204030204" pitchFamily="34" charset="0"/>
            </a:rPr>
            <a:t> surveillant pénitentiaire) de cumuler la durée de leurs services super-actifs et de bénéficier d’un départ au titre de la catégorie super-active. En cas de pluralité d’emploi super-actif, la condition de durée de service applicable pour bénéficier de l’âge de départ minoré est celle associée à l’emploi que l’ouvrier a occupé le plus longtemps.</a:t>
          </a:r>
          <a:endParaRPr lang="fr-FR" sz="1600" b="1" dirty="0">
            <a:solidFill>
              <a:srgbClr val="00B050"/>
            </a:solidFill>
            <a:latin typeface="+mn-lt"/>
            <a:cs typeface="Calibri" panose="020F0502020204030204" pitchFamily="34" charset="0"/>
          </a:endParaRPr>
        </a:p>
      </dgm:t>
    </dgm:pt>
    <dgm:pt modelId="{FF442DA0-BE14-42E3-90DF-C01DE4D8BE73}" type="parTrans" cxnId="{07A85DEA-76C6-4561-9D25-6D987753FB2D}">
      <dgm:prSet/>
      <dgm:spPr/>
      <dgm:t>
        <a:bodyPr/>
        <a:lstStyle/>
        <a:p>
          <a:endParaRPr lang="fr-FR"/>
        </a:p>
      </dgm:t>
    </dgm:pt>
    <dgm:pt modelId="{F8EF83C0-5CB7-40E2-B79D-CF6220C9CE01}" type="sibTrans" cxnId="{07A85DEA-76C6-4561-9D25-6D987753FB2D}">
      <dgm:prSet/>
      <dgm:spPr/>
      <dgm:t>
        <a:bodyPr/>
        <a:lstStyle/>
        <a:p>
          <a:endParaRPr lang="fr-FR"/>
        </a:p>
      </dgm:t>
    </dgm:pt>
    <dgm:pt modelId="{730B7298-E92E-4769-AA25-C500C6563747}">
      <dgm:prSet custT="1"/>
      <dgm:spPr/>
      <dgm:t>
        <a:bodyPr/>
        <a:lstStyle/>
        <a:p>
          <a:endParaRPr lang="fr-FR" sz="1600" b="1" dirty="0">
            <a:solidFill>
              <a:srgbClr val="002060"/>
            </a:solidFill>
            <a:latin typeface="+mn-lt"/>
            <a:cs typeface="Calibri" panose="020F0502020204030204" pitchFamily="34" charset="0"/>
          </a:endParaRPr>
        </a:p>
      </dgm:t>
    </dgm:pt>
    <dgm:pt modelId="{7024A357-FB6B-4485-82D4-03A5A06A8350}" type="parTrans" cxnId="{EA5C3FC8-FAD2-4D18-9CC3-46B49529A524}">
      <dgm:prSet/>
      <dgm:spPr/>
      <dgm:t>
        <a:bodyPr/>
        <a:lstStyle/>
        <a:p>
          <a:endParaRPr lang="fr-FR"/>
        </a:p>
      </dgm:t>
    </dgm:pt>
    <dgm:pt modelId="{508FBCEA-3B4C-4727-A3F7-F700D774ECCC}" type="sibTrans" cxnId="{EA5C3FC8-FAD2-4D18-9CC3-46B49529A524}">
      <dgm:prSet/>
      <dgm:spPr/>
      <dgm:t>
        <a:bodyPr/>
        <a:lstStyle/>
        <a:p>
          <a:endParaRPr lang="fr-FR"/>
        </a:p>
      </dgm:t>
    </dgm:pt>
    <dgm:pt modelId="{34EC64E5-F211-4865-B2B1-69A599CDD05F}" type="pres">
      <dgm:prSet presAssocID="{CE0A0292-FF48-459E-9F5D-8CCB6D34644B}" presName="linear" presStyleCnt="0">
        <dgm:presLayoutVars>
          <dgm:animLvl val="lvl"/>
          <dgm:resizeHandles val="exact"/>
        </dgm:presLayoutVars>
      </dgm:prSet>
      <dgm:spPr/>
    </dgm:pt>
    <dgm:pt modelId="{D6C74D3C-4E87-4CA5-B33B-26F885559882}" type="pres">
      <dgm:prSet presAssocID="{97CB53A3-AE9F-4C5D-9662-8FAC1CABD5AF}" presName="parentText" presStyleLbl="node1" presStyleIdx="0" presStyleCnt="2" custScaleY="38822" custLinFactNeighborX="1091" custLinFactNeighborY="-29714">
        <dgm:presLayoutVars>
          <dgm:chMax val="0"/>
          <dgm:bulletEnabled val="1"/>
        </dgm:presLayoutVars>
      </dgm:prSet>
      <dgm:spPr/>
    </dgm:pt>
    <dgm:pt modelId="{03B06031-4FD0-4376-BAE6-50D94BBDFC12}" type="pres">
      <dgm:prSet presAssocID="{97CB53A3-AE9F-4C5D-9662-8FAC1CABD5AF}" presName="childText" presStyleLbl="revTx" presStyleIdx="0" presStyleCnt="2" custScaleY="28909" custLinFactNeighborX="570" custLinFactNeighborY="-24370">
        <dgm:presLayoutVars>
          <dgm:bulletEnabled val="1"/>
        </dgm:presLayoutVars>
      </dgm:prSet>
      <dgm:spPr/>
    </dgm:pt>
    <dgm:pt modelId="{19B20244-D63D-4199-8CF2-1175417C521E}" type="pres">
      <dgm:prSet presAssocID="{7BB78AC0-3026-44DD-9B7D-6F48EFF590FC}" presName="parentText" presStyleLbl="node1" presStyleIdx="1" presStyleCnt="2" custScaleY="45851" custLinFactNeighborX="0" custLinFactNeighborY="-3914">
        <dgm:presLayoutVars>
          <dgm:chMax val="0"/>
          <dgm:bulletEnabled val="1"/>
        </dgm:presLayoutVars>
      </dgm:prSet>
      <dgm:spPr/>
    </dgm:pt>
    <dgm:pt modelId="{D2ECA511-16DE-4235-98C3-8B8434A62527}" type="pres">
      <dgm:prSet presAssocID="{7BB78AC0-3026-44DD-9B7D-6F48EFF590FC}" presName="childText" presStyleLbl="revTx" presStyleIdx="1" presStyleCnt="2" custScaleY="93177" custLinFactNeighborY="2930">
        <dgm:presLayoutVars>
          <dgm:bulletEnabled val="1"/>
        </dgm:presLayoutVars>
      </dgm:prSet>
      <dgm:spPr/>
    </dgm:pt>
  </dgm:ptLst>
  <dgm:cxnLst>
    <dgm:cxn modelId="{4650EC0F-B4C4-45A3-9FA0-B62C9A77A2C5}" type="presOf" srcId="{7BB78AC0-3026-44DD-9B7D-6F48EFF590FC}" destId="{19B20244-D63D-4199-8CF2-1175417C521E}" srcOrd="0" destOrd="0" presId="urn:microsoft.com/office/officeart/2005/8/layout/vList2"/>
    <dgm:cxn modelId="{BC18C149-DFA1-4D7E-86CF-9FABEFA01624}" type="presOf" srcId="{730B7298-E92E-4769-AA25-C500C6563747}" destId="{D2ECA511-16DE-4235-98C3-8B8434A62527}" srcOrd="0" destOrd="1" presId="urn:microsoft.com/office/officeart/2005/8/layout/vList2"/>
    <dgm:cxn modelId="{24B89190-DA4D-431D-A9DB-26F83F0FFE55}" srcId="{CE0A0292-FF48-459E-9F5D-8CCB6D34644B}" destId="{97CB53A3-AE9F-4C5D-9662-8FAC1CABD5AF}" srcOrd="0" destOrd="0" parTransId="{8CFCA710-1034-45AA-BBBC-FA52959B7668}" sibTransId="{5B021DC8-B6C3-40F7-BCD4-D0CDA934D47E}"/>
    <dgm:cxn modelId="{ECDC6296-F59D-4A20-9544-C45B8160CB28}" type="presOf" srcId="{97CB53A3-AE9F-4C5D-9662-8FAC1CABD5AF}" destId="{D6C74D3C-4E87-4CA5-B33B-26F885559882}" srcOrd="0" destOrd="0" presId="urn:microsoft.com/office/officeart/2005/8/layout/vList2"/>
    <dgm:cxn modelId="{9242E198-EF92-4E19-B4B6-8AA0942D1A5D}" type="presOf" srcId="{FAA40BD8-3F3B-419A-9512-69840CFA9B72}" destId="{D2ECA511-16DE-4235-98C3-8B8434A62527}" srcOrd="0" destOrd="0" presId="urn:microsoft.com/office/officeart/2005/8/layout/vList2"/>
    <dgm:cxn modelId="{E9EC64A3-5D05-44A1-BBFE-D62AF923F9FF}" type="presOf" srcId="{04E28E46-67E7-4CEA-97D9-A4121DCD1913}" destId="{D2ECA511-16DE-4235-98C3-8B8434A62527}" srcOrd="0" destOrd="2" presId="urn:microsoft.com/office/officeart/2005/8/layout/vList2"/>
    <dgm:cxn modelId="{DC41A8C3-7CC2-4216-BF00-BF16DDC2539F}" srcId="{97CB53A3-AE9F-4C5D-9662-8FAC1CABD5AF}" destId="{484D12F3-BB36-4339-8232-C3DAA49A6D28}" srcOrd="0" destOrd="0" parTransId="{1E736EED-3E9C-45A0-AC82-DE1E9AA82D02}" sibTransId="{C17A1382-FC45-4CEA-9AA6-5870EBE34B66}"/>
    <dgm:cxn modelId="{EA5C3FC8-FAD2-4D18-9CC3-46B49529A524}" srcId="{7BB78AC0-3026-44DD-9B7D-6F48EFF590FC}" destId="{730B7298-E92E-4769-AA25-C500C6563747}" srcOrd="1" destOrd="0" parTransId="{7024A357-FB6B-4485-82D4-03A5A06A8350}" sibTransId="{508FBCEA-3B4C-4727-A3F7-F700D774ECCC}"/>
    <dgm:cxn modelId="{AFE57EC9-2666-4122-B009-72C9CC77F8C3}" srcId="{7BB78AC0-3026-44DD-9B7D-6F48EFF590FC}" destId="{FAA40BD8-3F3B-419A-9512-69840CFA9B72}" srcOrd="0" destOrd="0" parTransId="{DFFE2AD9-9361-4ED7-A6EE-4EB10059375F}" sibTransId="{F302E787-1627-480A-8A1C-5DC4E77B8E25}"/>
    <dgm:cxn modelId="{50B6A4E3-23F3-43C5-9759-B05F59B5BECA}" srcId="{CE0A0292-FF48-459E-9F5D-8CCB6D34644B}" destId="{7BB78AC0-3026-44DD-9B7D-6F48EFF590FC}" srcOrd="1" destOrd="0" parTransId="{6DA83E52-A4ED-4B49-9F8D-FD4289DFB046}" sibTransId="{FC77D0A4-17D2-4EE8-A14A-98A8636ABEAD}"/>
    <dgm:cxn modelId="{07A85DEA-76C6-4561-9D25-6D987753FB2D}" srcId="{7BB78AC0-3026-44DD-9B7D-6F48EFF590FC}" destId="{04E28E46-67E7-4CEA-97D9-A4121DCD1913}" srcOrd="2" destOrd="0" parTransId="{FF442DA0-BE14-42E3-90DF-C01DE4D8BE73}" sibTransId="{F8EF83C0-5CB7-40E2-B79D-CF6220C9CE01}"/>
    <dgm:cxn modelId="{3C1270EE-DDA9-4BEA-8337-B209DC0CC995}" type="presOf" srcId="{484D12F3-BB36-4339-8232-C3DAA49A6D28}" destId="{03B06031-4FD0-4376-BAE6-50D94BBDFC12}" srcOrd="0" destOrd="0" presId="urn:microsoft.com/office/officeart/2005/8/layout/vList2"/>
    <dgm:cxn modelId="{47FF6EF2-6F06-424E-81D6-F9C4A9EC6C6F}" type="presOf" srcId="{CE0A0292-FF48-459E-9F5D-8CCB6D34644B}" destId="{34EC64E5-F211-4865-B2B1-69A599CDD05F}" srcOrd="0" destOrd="0" presId="urn:microsoft.com/office/officeart/2005/8/layout/vList2"/>
    <dgm:cxn modelId="{AD673BC7-2912-42CF-80E9-FD348C8DD749}" type="presParOf" srcId="{34EC64E5-F211-4865-B2B1-69A599CDD05F}" destId="{D6C74D3C-4E87-4CA5-B33B-26F885559882}" srcOrd="0" destOrd="0" presId="urn:microsoft.com/office/officeart/2005/8/layout/vList2"/>
    <dgm:cxn modelId="{E9D40E12-6FD8-4FCD-8372-EBA5F37C8BB7}" type="presParOf" srcId="{34EC64E5-F211-4865-B2B1-69A599CDD05F}" destId="{03B06031-4FD0-4376-BAE6-50D94BBDFC12}" srcOrd="1" destOrd="0" presId="urn:microsoft.com/office/officeart/2005/8/layout/vList2"/>
    <dgm:cxn modelId="{2922D24B-2A55-4550-9AFD-95B98F039B15}" type="presParOf" srcId="{34EC64E5-F211-4865-B2B1-69A599CDD05F}" destId="{19B20244-D63D-4199-8CF2-1175417C521E}" srcOrd="2" destOrd="0" presId="urn:microsoft.com/office/officeart/2005/8/layout/vList2"/>
    <dgm:cxn modelId="{E446AD38-FF7E-42D0-92F2-13E50AAA8308}" type="presParOf" srcId="{34EC64E5-F211-4865-B2B1-69A599CDD05F}" destId="{D2ECA511-16DE-4235-98C3-8B8434A62527}"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68B5C40-89F8-4714-BAB2-0DF432D3C7E2}"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FDA4D856-0432-4855-B10C-7D4EF4555D6D}">
      <dgm:prSet phldrT="[Texte]" custT="1">
        <dgm:style>
          <a:lnRef idx="2">
            <a:schemeClr val="accent3">
              <a:shade val="50000"/>
            </a:schemeClr>
          </a:lnRef>
          <a:fillRef idx="1">
            <a:schemeClr val="accent3"/>
          </a:fillRef>
          <a:effectRef idx="0">
            <a:schemeClr val="accent3"/>
          </a:effectRef>
          <a:fontRef idx="minor">
            <a:schemeClr val="lt1"/>
          </a:fontRef>
        </dgm:style>
      </dgm:prSet>
      <dgm:spPr>
        <a:solidFill>
          <a:srgbClr val="A8C46F"/>
        </a:solidFill>
        <a:ln>
          <a:noFill/>
        </a:ln>
      </dgm:spPr>
      <dgm:t>
        <a:bodyPr/>
        <a:lstStyle/>
        <a:p>
          <a:pPr marL="0" lvl="0" indent="0" algn="ctr" defTabSz="533400" rtl="0" eaLnBrk="1" latinLnBrk="0" hangingPunct="1">
            <a:lnSpc>
              <a:spcPct val="100000"/>
            </a:lnSpc>
            <a:spcBef>
              <a:spcPct val="0"/>
            </a:spcBef>
            <a:spcAft>
              <a:spcPts val="0"/>
            </a:spcAft>
            <a:buFont typeface="Wingdings" panose="05000000000000000000" pitchFamily="2" charset="2"/>
            <a:buNone/>
          </a:pPr>
          <a:r>
            <a:rPr lang="fr-FR" sz="1200" b="0" i="0" kern="1200" dirty="0">
              <a:solidFill>
                <a:srgbClr val="002060"/>
              </a:solidFill>
              <a:latin typeface="Arial" panose="020B0604020202020204"/>
              <a:ea typeface="+mn-ea"/>
              <a:cs typeface="+mn-cs"/>
            </a:rPr>
            <a:t>Je suis un ouvrier né en janvier 1967. Avant de devenir ouvrier d’Etat, j’étais fonctionnaire territorial. Dans ce cadre, j’ai accompli 6 ans de services en catégorie active. En tant qu’ouvrier d’état, j’ai accompli 12 ans de travaux insalubres à mon âge légal.</a:t>
          </a:r>
        </a:p>
        <a:p>
          <a:pPr marL="0" lvl="0" indent="0" algn="ctr" defTabSz="533400" rtl="0" eaLnBrk="1" latinLnBrk="0" hangingPunct="1">
            <a:lnSpc>
              <a:spcPct val="100000"/>
            </a:lnSpc>
            <a:spcBef>
              <a:spcPct val="0"/>
            </a:spcBef>
            <a:spcAft>
              <a:spcPts val="0"/>
            </a:spcAft>
            <a:buFont typeface="Wingdings" panose="05000000000000000000" pitchFamily="2" charset="2"/>
            <a:buNone/>
          </a:pPr>
          <a:endParaRPr lang="fr-FR" sz="1200" b="0" i="0" kern="1200" dirty="0">
            <a:solidFill>
              <a:srgbClr val="002060"/>
            </a:solidFill>
            <a:latin typeface="Arial" panose="020B0604020202020204"/>
            <a:ea typeface="+mn-ea"/>
            <a:cs typeface="+mn-cs"/>
          </a:endParaRPr>
        </a:p>
        <a:p>
          <a:pPr marL="0" lvl="0" indent="0" algn="ctr" defTabSz="533400" rtl="0" eaLnBrk="1" latinLnBrk="0" hangingPunct="1">
            <a:lnSpc>
              <a:spcPct val="100000"/>
            </a:lnSpc>
            <a:spcBef>
              <a:spcPct val="0"/>
            </a:spcBef>
            <a:spcAft>
              <a:spcPts val="0"/>
            </a:spcAft>
            <a:buFont typeface="Wingdings" panose="05000000000000000000" pitchFamily="2" charset="2"/>
            <a:buNone/>
          </a:pPr>
          <a:r>
            <a:rPr lang="fr-FR" sz="1200" b="0" i="0" kern="1200" dirty="0">
              <a:solidFill>
                <a:srgbClr val="002060"/>
              </a:solidFill>
              <a:latin typeface="Arial" panose="020B0604020202020204"/>
              <a:ea typeface="+mn-ea"/>
              <a:cs typeface="+mn-cs"/>
            </a:rPr>
            <a:t>Quand puis je partir au plus tôt ? Combien me faut-il de trimestres pour obtenir une pension à taux plein ? Quelle est ma limite d’âge et mon âge d’annulation de la décote ? </a:t>
          </a:r>
        </a:p>
      </dgm:t>
    </dgm:pt>
    <dgm:pt modelId="{B919358B-9E73-452E-BD90-27107C9F9753}" type="parTrans" cxnId="{15A1703E-307C-4E1F-AB28-C9D8CB1BD043}">
      <dgm:prSet/>
      <dgm:spPr/>
      <dgm:t>
        <a:bodyPr/>
        <a:lstStyle/>
        <a:p>
          <a:endParaRPr lang="fr-FR" sz="1200"/>
        </a:p>
      </dgm:t>
    </dgm:pt>
    <dgm:pt modelId="{97A389DD-E73D-4B5C-A344-E46D7FDF8408}" type="sibTrans" cxnId="{15A1703E-307C-4E1F-AB28-C9D8CB1BD043}">
      <dgm:prSet/>
      <dgm:spPr/>
      <dgm:t>
        <a:bodyPr/>
        <a:lstStyle/>
        <a:p>
          <a:endParaRPr lang="fr-FR" sz="1200"/>
        </a:p>
      </dgm:t>
    </dgm:pt>
    <dgm:pt modelId="{8C2777BF-344A-4768-8E84-EF34098DDACF}">
      <dgm:prSet phldrT="[Texte]" custT="1">
        <dgm:style>
          <a:lnRef idx="1">
            <a:schemeClr val="accent2"/>
          </a:lnRef>
          <a:fillRef idx="3">
            <a:schemeClr val="accent2"/>
          </a:fillRef>
          <a:effectRef idx="2">
            <a:schemeClr val="accent2"/>
          </a:effectRef>
          <a:fontRef idx="minor">
            <a:schemeClr val="lt1"/>
          </a:fontRef>
        </dgm:style>
      </dgm:prSet>
      <dgm:spPr>
        <a:solidFill>
          <a:srgbClr val="D9E5C1"/>
        </a:solidFill>
        <a:ln>
          <a:noFill/>
        </a:ln>
      </dgm:spPr>
      <dgm:t>
        <a:bodyPr/>
        <a:lstStyle/>
        <a:p>
          <a:pPr marL="0" lvl="0" indent="0" algn="ctr" defTabSz="533400" rtl="0" eaLnBrk="1" latinLnBrk="0" hangingPunct="1">
            <a:lnSpc>
              <a:spcPct val="100000"/>
            </a:lnSpc>
            <a:spcBef>
              <a:spcPct val="0"/>
            </a:spcBef>
            <a:spcAft>
              <a:spcPts val="0"/>
            </a:spcAft>
            <a:buFont typeface="Wingdings" panose="05000000000000000000" pitchFamily="2" charset="2"/>
            <a:buNone/>
          </a:pPr>
          <a:r>
            <a:rPr lang="fr-FR" sz="1200" b="0" i="0" kern="1200" dirty="0">
              <a:solidFill>
                <a:srgbClr val="002060"/>
              </a:solidFill>
              <a:latin typeface="Arial" panose="020B0604020202020204"/>
              <a:ea typeface="+mn-ea"/>
              <a:cs typeface="+mn-cs"/>
            </a:rPr>
            <a:t>Je suis un ouvrier né en 1972. Avant de devenir ouvrier d’état, j’étais fonctionnaire territorial. A ce titre, je remplis les conditions pour un départ super-actif en tant que personnel des réseaux souterrains des égouts (12 ans de services dans les réseaux souterrains dont 6 consécutives). En tant qu’ouvrier d’état, j’occupe en emploi de catégorie normale.</a:t>
          </a:r>
        </a:p>
        <a:p>
          <a:pPr marL="0" lvl="0" indent="0" algn="ctr" defTabSz="533400">
            <a:lnSpc>
              <a:spcPct val="100000"/>
            </a:lnSpc>
            <a:spcBef>
              <a:spcPct val="0"/>
            </a:spcBef>
            <a:spcAft>
              <a:spcPts val="0"/>
            </a:spcAft>
            <a:buFont typeface="Wingdings" panose="05000000000000000000" pitchFamily="2" charset="2"/>
            <a:buNone/>
          </a:pPr>
          <a:endParaRPr lang="fr-FR" sz="1200" b="0" i="0" kern="1200" dirty="0">
            <a:solidFill>
              <a:srgbClr val="002060"/>
            </a:solidFill>
            <a:latin typeface="Arial" panose="020B0604020202020204"/>
            <a:ea typeface="+mn-ea"/>
            <a:cs typeface="+mn-cs"/>
          </a:endParaRPr>
        </a:p>
        <a:p>
          <a:pPr marL="0" lvl="0" indent="0" algn="ctr" defTabSz="533400">
            <a:lnSpc>
              <a:spcPct val="100000"/>
            </a:lnSpc>
            <a:spcBef>
              <a:spcPct val="0"/>
            </a:spcBef>
            <a:spcAft>
              <a:spcPts val="0"/>
            </a:spcAft>
            <a:buFont typeface="Wingdings" panose="05000000000000000000" pitchFamily="2" charset="2"/>
            <a:buNone/>
          </a:pPr>
          <a:r>
            <a:rPr lang="fr-FR" sz="1200" b="0" i="0" kern="1200" dirty="0">
              <a:solidFill>
                <a:srgbClr val="002060"/>
              </a:solidFill>
              <a:latin typeface="Arial" panose="020B0604020202020204"/>
              <a:ea typeface="+mn-ea"/>
              <a:cs typeface="+mn-cs"/>
            </a:rPr>
            <a:t>Quel est mon âge légal ? Combien me faut-il de trimestres pour obtenir une pension à taux plein ? Quelle est ma limite d’âge et est mon âge d’annulation de la décote ? </a:t>
          </a:r>
        </a:p>
      </dgm:t>
    </dgm:pt>
    <dgm:pt modelId="{AD96EC7D-84FD-48B4-8D3F-D1F9A4E26565}" type="parTrans" cxnId="{DD79308A-0684-43B1-B673-7AB5C6BDCE48}">
      <dgm:prSet/>
      <dgm:spPr/>
      <dgm:t>
        <a:bodyPr/>
        <a:lstStyle/>
        <a:p>
          <a:endParaRPr lang="fr-FR" sz="1200"/>
        </a:p>
      </dgm:t>
    </dgm:pt>
    <dgm:pt modelId="{FDAC4A5A-6F5C-4E35-B3B6-D991DD965C66}" type="sibTrans" cxnId="{DD79308A-0684-43B1-B673-7AB5C6BDCE48}">
      <dgm:prSet/>
      <dgm:spPr/>
      <dgm:t>
        <a:bodyPr/>
        <a:lstStyle/>
        <a:p>
          <a:endParaRPr lang="fr-FR" sz="1200"/>
        </a:p>
      </dgm:t>
    </dgm:pt>
    <dgm:pt modelId="{1936B08E-3E1C-4818-A90C-2B4E53A2A33A}">
      <dgm:prSet custT="1"/>
      <dgm:spPr>
        <a:solidFill>
          <a:srgbClr val="B7CBE4">
            <a:alpha val="90000"/>
          </a:srgbClr>
        </a:solidFill>
        <a:ln w="12700" cap="flat" cmpd="sng" algn="ctr">
          <a:solidFill>
            <a:srgbClr val="82D2FA">
              <a:alpha val="90000"/>
              <a:tint val="40000"/>
              <a:hueOff val="0"/>
              <a:satOff val="0"/>
              <a:lumOff val="0"/>
              <a:alphaOff val="0"/>
            </a:srgbClr>
          </a:solidFill>
          <a:prstDash val="solid"/>
          <a:miter lim="800000"/>
        </a:ln>
        <a:effectLst/>
      </dgm:spPr>
      <dgm:t>
        <a:bodyPr spcFirstLastPara="0" vert="horz" wrap="square" lIns="8890" tIns="8890" rIns="8890" bIns="8890" numCol="1" spcCol="1270" anchor="ctr" anchorCtr="0"/>
        <a:lstStyle/>
        <a:p>
          <a:pPr marL="114300" lvl="1" indent="-114300" algn="l" defTabSz="533400">
            <a:lnSpc>
              <a:spcPct val="90000"/>
            </a:lnSpc>
            <a:spcBef>
              <a:spcPct val="0"/>
            </a:spcBef>
            <a:spcAft>
              <a:spcPct val="15000"/>
            </a:spcAft>
            <a:buFont typeface="Arial" panose="020B0604020202020204" pitchFamily="34" charset="0"/>
            <a:buChar char="•"/>
          </a:pPr>
          <a:r>
            <a:rPr lang="fr-FR" sz="1200" b="0" i="0" kern="1200" dirty="0">
              <a:solidFill>
                <a:srgbClr val="002060"/>
              </a:solidFill>
              <a:latin typeface="Arial" panose="020B0604020202020204"/>
              <a:ea typeface="+mn-ea"/>
              <a:cs typeface="+mn-cs"/>
            </a:rPr>
            <a:t>Je suis né en 1967 et remplis les conditions pour bénéficier d’un départ anticipé car je peux désormais cumuler mes services actifs avec les services accomplis en travaux insalubres pour bénéficier du départ anticipé. Je suis donc concerné par la réforme</a:t>
          </a:r>
          <a:r>
            <a:rPr lang="en-US" sz="1200" b="0" i="0" kern="1200" dirty="0">
              <a:solidFill>
                <a:srgbClr val="002060"/>
              </a:solidFill>
              <a:latin typeface="Arial" panose="020B0604020202020204"/>
              <a:ea typeface="+mn-ea"/>
              <a:cs typeface="+mn-cs"/>
            </a:rPr>
            <a:t>​</a:t>
          </a:r>
          <a:endParaRPr lang="fr-FR" sz="1200" b="0" i="0" kern="1200" dirty="0">
            <a:solidFill>
              <a:srgbClr val="002060"/>
            </a:solidFill>
            <a:latin typeface="Arial" panose="020B0604020202020204"/>
            <a:ea typeface="+mn-ea"/>
            <a:cs typeface="+mn-cs"/>
          </a:endParaRPr>
        </a:p>
      </dgm:t>
    </dgm:pt>
    <dgm:pt modelId="{D47A8D04-504C-4EF1-B881-7BA8E6C641FF}" type="parTrans" cxnId="{CE9D5FDD-561F-4BFF-8DB2-A041B8CF9EAA}">
      <dgm:prSet/>
      <dgm:spPr/>
      <dgm:t>
        <a:bodyPr/>
        <a:lstStyle/>
        <a:p>
          <a:endParaRPr lang="fr-FR" sz="1200"/>
        </a:p>
      </dgm:t>
    </dgm:pt>
    <dgm:pt modelId="{E3868847-CA65-4716-A78C-6AB31F00DFC8}" type="sibTrans" cxnId="{CE9D5FDD-561F-4BFF-8DB2-A041B8CF9EAA}">
      <dgm:prSet/>
      <dgm:spPr/>
      <dgm:t>
        <a:bodyPr/>
        <a:lstStyle/>
        <a:p>
          <a:endParaRPr lang="fr-FR" sz="1200"/>
        </a:p>
      </dgm:t>
    </dgm:pt>
    <dgm:pt modelId="{FF2811A7-AAB3-4290-9A4C-0ADDBC566A7B}">
      <dgm:prSet custT="1"/>
      <dgm:spPr>
        <a:solidFill>
          <a:srgbClr val="B7CBE4">
            <a:alpha val="90000"/>
          </a:srgbClr>
        </a:solidFill>
        <a:ln w="12700" cap="flat" cmpd="sng" algn="ctr">
          <a:solidFill>
            <a:srgbClr val="82D2FA">
              <a:alpha val="90000"/>
              <a:tint val="40000"/>
              <a:hueOff val="0"/>
              <a:satOff val="0"/>
              <a:lumOff val="0"/>
              <a:alphaOff val="0"/>
            </a:srgbClr>
          </a:solidFill>
          <a:prstDash val="solid"/>
          <a:miter lim="800000"/>
        </a:ln>
        <a:effectLst/>
      </dgm:spPr>
      <dgm:t>
        <a:bodyPr spcFirstLastPara="0" vert="horz" wrap="square" lIns="8890" tIns="8890" rIns="8890" bIns="8890" numCol="1" spcCol="1270" anchor="ctr" anchorCtr="0"/>
        <a:lstStyle/>
        <a:p>
          <a:pPr marL="114300" lvl="1" indent="-114300" algn="l" defTabSz="533400">
            <a:lnSpc>
              <a:spcPct val="90000"/>
            </a:lnSpc>
            <a:spcBef>
              <a:spcPct val="0"/>
            </a:spcBef>
            <a:spcAft>
              <a:spcPct val="15000"/>
            </a:spcAft>
            <a:buFont typeface="Arial" panose="020B0604020202020204" pitchFamily="34" charset="0"/>
            <a:buChar char="•"/>
          </a:pPr>
          <a:r>
            <a:rPr lang="fr-FR" sz="1200" b="0" i="0" kern="1200">
              <a:solidFill>
                <a:srgbClr val="002060"/>
              </a:solidFill>
              <a:latin typeface="Arial" panose="020B0604020202020204"/>
              <a:ea typeface="+mn-ea"/>
              <a:cs typeface="+mn-cs"/>
            </a:rPr>
            <a:t>Je suis né en 1972 et remplis les conditions pour bénéficier d’un départ anticipé au titre de la catégorie super-active, je suis donc concerné par la réforme</a:t>
          </a:r>
          <a:r>
            <a:rPr lang="en-US" sz="1200" b="0" i="0" kern="1200">
              <a:solidFill>
                <a:srgbClr val="002060"/>
              </a:solidFill>
              <a:latin typeface="Arial" panose="020B0604020202020204"/>
              <a:ea typeface="+mn-ea"/>
              <a:cs typeface="+mn-cs"/>
            </a:rPr>
            <a:t>​</a:t>
          </a:r>
          <a:endParaRPr lang="fr-FR" sz="1200" b="0" i="0" kern="1200" dirty="0">
            <a:solidFill>
              <a:srgbClr val="002060"/>
            </a:solidFill>
            <a:latin typeface="Arial" panose="020B0604020202020204"/>
            <a:ea typeface="+mn-ea"/>
            <a:cs typeface="+mn-cs"/>
          </a:endParaRPr>
        </a:p>
      </dgm:t>
    </dgm:pt>
    <dgm:pt modelId="{111799D8-9C98-4001-8294-0D86D51F38FA}" type="parTrans" cxnId="{6BEE9270-CFF4-45D7-80F1-6037FFD6BC83}">
      <dgm:prSet/>
      <dgm:spPr/>
      <dgm:t>
        <a:bodyPr/>
        <a:lstStyle/>
        <a:p>
          <a:endParaRPr lang="fr-FR" sz="1200"/>
        </a:p>
      </dgm:t>
    </dgm:pt>
    <dgm:pt modelId="{2A1544F7-DF25-422B-90F5-4AC8C11B9925}" type="sibTrans" cxnId="{6BEE9270-CFF4-45D7-80F1-6037FFD6BC83}">
      <dgm:prSet/>
      <dgm:spPr/>
      <dgm:t>
        <a:bodyPr/>
        <a:lstStyle/>
        <a:p>
          <a:endParaRPr lang="fr-FR" sz="1200"/>
        </a:p>
      </dgm:t>
    </dgm:pt>
    <dgm:pt modelId="{BA1B57F7-6A57-409E-AEE8-79F7B75AFD03}">
      <dgm:prSet custT="1"/>
      <dgm:spPr/>
      <dgm:t>
        <a:bodyPr/>
        <a:lstStyle/>
        <a:p>
          <a:pPr marL="114300" lvl="1" indent="-114300" algn="l" defTabSz="533400">
            <a:lnSpc>
              <a:spcPct val="90000"/>
            </a:lnSpc>
            <a:spcBef>
              <a:spcPct val="0"/>
            </a:spcBef>
            <a:spcAft>
              <a:spcPct val="15000"/>
            </a:spcAft>
            <a:buFont typeface="Arial" panose="020B0604020202020204" pitchFamily="34" charset="0"/>
            <a:buChar char="•"/>
          </a:pPr>
          <a:r>
            <a:rPr lang="fr-FR" sz="1200" b="0" i="0" kern="1200" dirty="0">
              <a:solidFill>
                <a:srgbClr val="002060"/>
              </a:solidFill>
              <a:latin typeface="Arial" panose="020B0604020202020204"/>
              <a:ea typeface="+mn-ea"/>
              <a:cs typeface="+mn-cs"/>
            </a:rPr>
            <a:t>Je peux donc partir dès 57 ans et 6 mois </a:t>
          </a:r>
          <a:r>
            <a:rPr lang="en-US" sz="1200" b="0" i="0" kern="1200" dirty="0">
              <a:solidFill>
                <a:srgbClr val="002060"/>
              </a:solidFill>
              <a:latin typeface="Arial" panose="020B0604020202020204"/>
              <a:ea typeface="+mn-ea"/>
              <a:cs typeface="+mn-cs"/>
            </a:rPr>
            <a:t>​</a:t>
          </a:r>
        </a:p>
      </dgm:t>
    </dgm:pt>
    <dgm:pt modelId="{4B86074E-8E36-4C67-9BD3-489E8C517789}" type="parTrans" cxnId="{C7948F25-6660-4CF2-9FDE-816961997ABA}">
      <dgm:prSet/>
      <dgm:spPr/>
      <dgm:t>
        <a:bodyPr/>
        <a:lstStyle/>
        <a:p>
          <a:endParaRPr lang="fr-FR" sz="1200"/>
        </a:p>
      </dgm:t>
    </dgm:pt>
    <dgm:pt modelId="{2FC517CB-6106-4329-B7CF-F01AAFA94017}" type="sibTrans" cxnId="{C7948F25-6660-4CF2-9FDE-816961997ABA}">
      <dgm:prSet/>
      <dgm:spPr/>
      <dgm:t>
        <a:bodyPr/>
        <a:lstStyle/>
        <a:p>
          <a:endParaRPr lang="fr-FR" sz="1200"/>
        </a:p>
      </dgm:t>
    </dgm:pt>
    <dgm:pt modelId="{ECE3C283-A1A9-4217-A5DB-C63BE5C904EE}">
      <dgm:prSet custT="1"/>
      <dgm:spPr/>
      <dgm:t>
        <a:bodyPr/>
        <a:lstStyle/>
        <a:p>
          <a:pPr marL="114300" lvl="1" indent="-114300" algn="l" defTabSz="533400">
            <a:lnSpc>
              <a:spcPct val="90000"/>
            </a:lnSpc>
            <a:spcBef>
              <a:spcPct val="0"/>
            </a:spcBef>
            <a:spcAft>
              <a:spcPct val="15000"/>
            </a:spcAft>
            <a:buFont typeface="Arial" panose="020B0604020202020204" pitchFamily="34" charset="0"/>
            <a:buChar char="•"/>
          </a:pPr>
          <a:r>
            <a:rPr lang="fr-FR" sz="1200" b="0" i="0" kern="1200" dirty="0">
              <a:solidFill>
                <a:srgbClr val="002060"/>
              </a:solidFill>
              <a:latin typeface="Arial" panose="020B0604020202020204"/>
              <a:ea typeface="+mn-ea"/>
              <a:cs typeface="+mn-cs"/>
            </a:rPr>
            <a:t>Ma DA de référence est déterminée en fonction de ma génération soit 169 T (nouvelle règlementation)</a:t>
          </a:r>
          <a:r>
            <a:rPr lang="en-US" sz="1200" b="0" i="0" kern="1200" dirty="0">
              <a:solidFill>
                <a:srgbClr val="002060"/>
              </a:solidFill>
              <a:latin typeface="Arial" panose="020B0604020202020204"/>
              <a:ea typeface="+mn-ea"/>
              <a:cs typeface="+mn-cs"/>
            </a:rPr>
            <a:t>​</a:t>
          </a:r>
        </a:p>
      </dgm:t>
    </dgm:pt>
    <dgm:pt modelId="{76D45C38-886F-46FE-8F42-8E6104CB2F0C}" type="parTrans" cxnId="{13E49E30-8511-4860-9AB3-C79C405A1AED}">
      <dgm:prSet/>
      <dgm:spPr/>
      <dgm:t>
        <a:bodyPr/>
        <a:lstStyle/>
        <a:p>
          <a:endParaRPr lang="fr-FR" sz="1200"/>
        </a:p>
      </dgm:t>
    </dgm:pt>
    <dgm:pt modelId="{5112AC7F-4A09-4CBB-AE67-267C4B6923B4}" type="sibTrans" cxnId="{13E49E30-8511-4860-9AB3-C79C405A1AED}">
      <dgm:prSet/>
      <dgm:spPr/>
      <dgm:t>
        <a:bodyPr/>
        <a:lstStyle/>
        <a:p>
          <a:endParaRPr lang="fr-FR" sz="1200"/>
        </a:p>
      </dgm:t>
    </dgm:pt>
    <dgm:pt modelId="{D9A4521D-A50A-467E-B49C-F70E0F977EF6}">
      <dgm:prSet custT="1"/>
      <dgm:spPr/>
      <dgm:t>
        <a:bodyPr/>
        <a:lstStyle/>
        <a:p>
          <a:pPr marL="114300" lvl="1" indent="-114300" algn="l" defTabSz="533400">
            <a:lnSpc>
              <a:spcPct val="90000"/>
            </a:lnSpc>
            <a:spcBef>
              <a:spcPct val="0"/>
            </a:spcBef>
            <a:spcAft>
              <a:spcPct val="15000"/>
            </a:spcAft>
            <a:buFont typeface="Arial" panose="020B0604020202020204" pitchFamily="34" charset="0"/>
            <a:buChar char="•"/>
          </a:pPr>
          <a:r>
            <a:rPr lang="fr-FR" sz="1200" b="0" i="0" kern="1200" dirty="0">
              <a:solidFill>
                <a:srgbClr val="002060"/>
              </a:solidFill>
              <a:latin typeface="Arial" panose="020B0604020202020204"/>
              <a:ea typeface="+mn-ea"/>
              <a:cs typeface="+mn-cs"/>
            </a:rPr>
            <a:t>Je ne remplis pas les conditions pour un départ anticipé au titre de l’insalubrité (17 ans de TI), donc ma limite d’âge est de 67 ans </a:t>
          </a:r>
          <a:r>
            <a:rPr lang="en-US" sz="1200" b="1" i="1" kern="1200" dirty="0">
              <a:solidFill>
                <a:srgbClr val="002060"/>
              </a:solidFill>
              <a:latin typeface="Arial" panose="020B0604020202020204"/>
              <a:ea typeface="+mn-ea"/>
              <a:cs typeface="+mn-cs"/>
            </a:rPr>
            <a:t>​(</a:t>
          </a:r>
          <a:r>
            <a:rPr lang="en-US" sz="1200" b="1" i="1" kern="1200" dirty="0" err="1">
              <a:solidFill>
                <a:srgbClr val="002060"/>
              </a:solidFill>
              <a:latin typeface="Arial" panose="020B0604020202020204"/>
              <a:ea typeface="+mn-ea"/>
              <a:cs typeface="+mn-cs"/>
            </a:rPr>
            <a:t>En</a:t>
          </a:r>
          <a:r>
            <a:rPr lang="en-US" sz="1200" b="1" i="1" kern="1200" dirty="0">
              <a:solidFill>
                <a:srgbClr val="002060"/>
              </a:solidFill>
              <a:latin typeface="Arial" panose="020B0604020202020204"/>
              <a:ea typeface="+mn-ea"/>
              <a:cs typeface="+mn-cs"/>
            </a:rPr>
            <a:t> </a:t>
          </a:r>
          <a:r>
            <a:rPr lang="en-US" sz="1200" b="1" i="1" kern="1200" dirty="0" err="1">
              <a:solidFill>
                <a:srgbClr val="002060"/>
              </a:solidFill>
              <a:latin typeface="Arial" panose="020B0604020202020204"/>
              <a:ea typeface="+mn-ea"/>
              <a:cs typeface="+mn-cs"/>
            </a:rPr>
            <a:t>cours</a:t>
          </a:r>
          <a:r>
            <a:rPr lang="en-US" sz="1200" b="1" i="1" kern="1200" dirty="0">
              <a:solidFill>
                <a:srgbClr val="002060"/>
              </a:solidFill>
              <a:latin typeface="Arial" panose="020B0604020202020204"/>
              <a:ea typeface="+mn-ea"/>
              <a:cs typeface="+mn-cs"/>
            </a:rPr>
            <a:t> de confirmation par les </a:t>
          </a:r>
          <a:r>
            <a:rPr lang="en-US" sz="1200" b="1" i="1" kern="1200" dirty="0" err="1">
              <a:solidFill>
                <a:srgbClr val="002060"/>
              </a:solidFill>
              <a:latin typeface="Arial" panose="020B0604020202020204"/>
              <a:ea typeface="+mn-ea"/>
              <a:cs typeface="+mn-cs"/>
            </a:rPr>
            <a:t>ministères</a:t>
          </a:r>
          <a:r>
            <a:rPr lang="en-US" sz="1200" b="1" i="1" kern="1200" dirty="0">
              <a:solidFill>
                <a:srgbClr val="002060"/>
              </a:solidFill>
              <a:latin typeface="Arial" panose="020B0604020202020204"/>
              <a:ea typeface="+mn-ea"/>
              <a:cs typeface="+mn-cs"/>
            </a:rPr>
            <a:t>)</a:t>
          </a:r>
        </a:p>
      </dgm:t>
    </dgm:pt>
    <dgm:pt modelId="{5A4C28C0-F665-4B67-A6FE-28F8FBE99604}" type="parTrans" cxnId="{967D8A85-0079-4FC4-8510-D5E70E7E6D05}">
      <dgm:prSet/>
      <dgm:spPr/>
      <dgm:t>
        <a:bodyPr/>
        <a:lstStyle/>
        <a:p>
          <a:endParaRPr lang="fr-FR" sz="1200"/>
        </a:p>
      </dgm:t>
    </dgm:pt>
    <dgm:pt modelId="{22FD2BF5-7856-40CD-86F7-FFD55EA7A10B}" type="sibTrans" cxnId="{967D8A85-0079-4FC4-8510-D5E70E7E6D05}">
      <dgm:prSet/>
      <dgm:spPr/>
      <dgm:t>
        <a:bodyPr/>
        <a:lstStyle/>
        <a:p>
          <a:endParaRPr lang="fr-FR" sz="1200"/>
        </a:p>
      </dgm:t>
    </dgm:pt>
    <dgm:pt modelId="{8D6A8ECF-0DA3-403C-AAA0-B67CA25621BC}">
      <dgm:prSet custT="1"/>
      <dgm:spPr/>
      <dgm:t>
        <a:bodyPr/>
        <a:lstStyle/>
        <a:p>
          <a:pPr marL="114300" lvl="1" indent="-114300" algn="l" defTabSz="533400">
            <a:lnSpc>
              <a:spcPct val="90000"/>
            </a:lnSpc>
            <a:spcBef>
              <a:spcPct val="0"/>
            </a:spcBef>
            <a:spcAft>
              <a:spcPct val="15000"/>
            </a:spcAft>
            <a:buFont typeface="Arial" panose="020B0604020202020204" pitchFamily="34" charset="0"/>
            <a:buChar char="•"/>
          </a:pPr>
          <a:r>
            <a:rPr lang="fr-FR" sz="1200" b="0" i="0" kern="1200" dirty="0">
              <a:solidFill>
                <a:srgbClr val="002060"/>
              </a:solidFill>
              <a:latin typeface="Arial" panose="020B0604020202020204"/>
              <a:ea typeface="+mn-ea"/>
              <a:cs typeface="+mn-cs"/>
            </a:rPr>
            <a:t>Mon âge d’annulation de la décote est lié au motif de mon ouverture du droit (insalubrité/catégorie active) donc il est de 62 ans  </a:t>
          </a:r>
          <a:r>
            <a:rPr lang="en-US" sz="1200" b="0" i="0" kern="1200" dirty="0">
              <a:solidFill>
                <a:srgbClr val="002060"/>
              </a:solidFill>
              <a:latin typeface="Arial" panose="020B0604020202020204"/>
              <a:ea typeface="+mn-ea"/>
              <a:cs typeface="+mn-cs"/>
            </a:rPr>
            <a:t>​</a:t>
          </a:r>
          <a:r>
            <a:rPr lang="fr-FR" sz="1200" b="0" i="0" kern="1200" dirty="0">
              <a:solidFill>
                <a:srgbClr val="002060"/>
              </a:solidFill>
              <a:latin typeface="Arial" panose="020B0604020202020204"/>
              <a:ea typeface="+mn-ea"/>
              <a:cs typeface="+mn-cs"/>
            </a:rPr>
            <a:t> </a:t>
          </a:r>
          <a:endParaRPr lang="en-US" sz="1200" b="0" i="0" kern="1200" dirty="0">
            <a:solidFill>
              <a:srgbClr val="002060"/>
            </a:solidFill>
            <a:latin typeface="Arial" panose="020B0604020202020204"/>
            <a:ea typeface="+mn-ea"/>
            <a:cs typeface="+mn-cs"/>
          </a:endParaRPr>
        </a:p>
      </dgm:t>
    </dgm:pt>
    <dgm:pt modelId="{CAE4F813-3197-4C96-918D-C783EF5E506A}" type="parTrans" cxnId="{46C460FB-5F67-419A-9BF1-4AB2E2DB7F70}">
      <dgm:prSet/>
      <dgm:spPr/>
      <dgm:t>
        <a:bodyPr/>
        <a:lstStyle/>
        <a:p>
          <a:endParaRPr lang="fr-FR" sz="1200"/>
        </a:p>
      </dgm:t>
    </dgm:pt>
    <dgm:pt modelId="{0DBC67DE-D9F2-4785-97EA-AB76DD078BDF}" type="sibTrans" cxnId="{46C460FB-5F67-419A-9BF1-4AB2E2DB7F70}">
      <dgm:prSet/>
      <dgm:spPr/>
      <dgm:t>
        <a:bodyPr/>
        <a:lstStyle/>
        <a:p>
          <a:endParaRPr lang="fr-FR" sz="1200"/>
        </a:p>
      </dgm:t>
    </dgm:pt>
    <dgm:pt modelId="{74F9E502-FED2-40CB-9CF3-8EDF87FA62B1}">
      <dgm:prSet custT="1"/>
      <dgm:spPr/>
      <dgm:t>
        <a:bodyPr/>
        <a:lstStyle/>
        <a:p>
          <a:pPr marL="114300" lvl="1" indent="-114300" algn="l" defTabSz="533400">
            <a:lnSpc>
              <a:spcPct val="90000"/>
            </a:lnSpc>
            <a:spcBef>
              <a:spcPct val="0"/>
            </a:spcBef>
            <a:spcAft>
              <a:spcPct val="15000"/>
            </a:spcAft>
            <a:buFont typeface="Arial" panose="020B0604020202020204" pitchFamily="34" charset="0"/>
            <a:buChar char="•"/>
          </a:pPr>
          <a:r>
            <a:rPr lang="fr-FR" sz="1200" b="0" i="0">
              <a:solidFill>
                <a:srgbClr val="002060"/>
              </a:solidFill>
              <a:latin typeface="Arial" panose="020B0604020202020204"/>
              <a:ea typeface="+mn-ea"/>
              <a:cs typeface="+mn-cs"/>
            </a:rPr>
            <a:t>Mon âge légal est donc fixé à 52 ans et 6 mois. </a:t>
          </a:r>
          <a:endParaRPr lang="en-US" sz="1200" b="0" i="0" dirty="0">
            <a:solidFill>
              <a:srgbClr val="002060"/>
            </a:solidFill>
            <a:latin typeface="Arial" panose="020B0604020202020204"/>
            <a:ea typeface="+mn-ea"/>
            <a:cs typeface="+mn-cs"/>
          </a:endParaRPr>
        </a:p>
      </dgm:t>
    </dgm:pt>
    <dgm:pt modelId="{160FE6E4-83D4-431A-93A8-57187065F8CD}" type="parTrans" cxnId="{0033B672-CF5D-4625-BDF8-CD2DD9D18798}">
      <dgm:prSet/>
      <dgm:spPr/>
      <dgm:t>
        <a:bodyPr/>
        <a:lstStyle/>
        <a:p>
          <a:endParaRPr lang="fr-FR"/>
        </a:p>
      </dgm:t>
    </dgm:pt>
    <dgm:pt modelId="{D6859D6F-6525-4070-974A-5EAF31516C9B}" type="sibTrans" cxnId="{0033B672-CF5D-4625-BDF8-CD2DD9D18798}">
      <dgm:prSet/>
      <dgm:spPr/>
      <dgm:t>
        <a:bodyPr/>
        <a:lstStyle/>
        <a:p>
          <a:endParaRPr lang="fr-FR"/>
        </a:p>
      </dgm:t>
    </dgm:pt>
    <dgm:pt modelId="{6C61BAB6-C01A-4944-867A-8C850B86B41A}">
      <dgm:prSet custT="1"/>
      <dgm:spPr/>
      <dgm:t>
        <a:bodyPr/>
        <a:lstStyle/>
        <a:p>
          <a:pPr marL="114300" lvl="1" indent="-114300" algn="l" defTabSz="533400">
            <a:lnSpc>
              <a:spcPct val="90000"/>
            </a:lnSpc>
            <a:spcBef>
              <a:spcPct val="0"/>
            </a:spcBef>
            <a:spcAft>
              <a:spcPct val="15000"/>
            </a:spcAft>
            <a:buFont typeface="Arial" panose="020B0604020202020204" pitchFamily="34" charset="0"/>
            <a:buChar char="•"/>
          </a:pPr>
          <a:r>
            <a:rPr lang="fr-FR" sz="1200" b="0" i="0">
              <a:solidFill>
                <a:srgbClr val="002060"/>
              </a:solidFill>
              <a:latin typeface="Arial" panose="020B0604020202020204"/>
              <a:ea typeface="+mn-ea"/>
              <a:cs typeface="+mn-cs"/>
            </a:rPr>
            <a:t>Ma DA de référence est déterminée selon ma génération soit 169 T </a:t>
          </a:r>
          <a:r>
            <a:rPr lang="en-US" sz="1200" b="0" i="0">
              <a:solidFill>
                <a:srgbClr val="002060"/>
              </a:solidFill>
              <a:latin typeface="Arial" panose="020B0604020202020204"/>
              <a:ea typeface="+mn-ea"/>
              <a:cs typeface="+mn-cs"/>
            </a:rPr>
            <a:t>​(DA applicable aux assurés bénéficiant d’un depart super-actif)</a:t>
          </a:r>
          <a:endParaRPr lang="en-US" sz="1200" b="0" i="0" dirty="0">
            <a:solidFill>
              <a:srgbClr val="002060"/>
            </a:solidFill>
            <a:latin typeface="Arial" panose="020B0604020202020204"/>
            <a:ea typeface="+mn-ea"/>
            <a:cs typeface="+mn-cs"/>
          </a:endParaRPr>
        </a:p>
      </dgm:t>
    </dgm:pt>
    <dgm:pt modelId="{7653C22F-8E89-4246-A046-45F279D04BDF}" type="parTrans" cxnId="{50EFBDB1-8D1B-4BCA-BC0C-CA120B9316F1}">
      <dgm:prSet/>
      <dgm:spPr/>
      <dgm:t>
        <a:bodyPr/>
        <a:lstStyle/>
        <a:p>
          <a:endParaRPr lang="fr-FR"/>
        </a:p>
      </dgm:t>
    </dgm:pt>
    <dgm:pt modelId="{7DDC6B5A-A132-4708-887E-4E50EEAD1213}" type="sibTrans" cxnId="{50EFBDB1-8D1B-4BCA-BC0C-CA120B9316F1}">
      <dgm:prSet/>
      <dgm:spPr/>
      <dgm:t>
        <a:bodyPr/>
        <a:lstStyle/>
        <a:p>
          <a:endParaRPr lang="fr-FR"/>
        </a:p>
      </dgm:t>
    </dgm:pt>
    <dgm:pt modelId="{567AEA7E-2702-4769-A6B5-9C8872B89438}">
      <dgm:prSet custT="1"/>
      <dgm:spPr/>
      <dgm:t>
        <a:bodyPr/>
        <a:lstStyle/>
        <a:p>
          <a:pPr marL="114300" lvl="1" indent="-114300" algn="l" defTabSz="533400">
            <a:lnSpc>
              <a:spcPct val="90000"/>
            </a:lnSpc>
            <a:spcBef>
              <a:spcPct val="0"/>
            </a:spcBef>
            <a:spcAft>
              <a:spcPct val="15000"/>
            </a:spcAft>
            <a:buFont typeface="Arial" panose="020B0604020202020204" pitchFamily="34" charset="0"/>
            <a:buChar char="•"/>
          </a:pPr>
          <a:r>
            <a:rPr lang="fr-FR" sz="1200" b="0" i="0">
              <a:solidFill>
                <a:srgbClr val="002060"/>
              </a:solidFill>
              <a:latin typeface="Arial" panose="020B0604020202020204"/>
              <a:ea typeface="+mn-ea"/>
              <a:cs typeface="+mn-cs"/>
            </a:rPr>
            <a:t>Je ne remplis pas les conditions pour un départ anticipé au titre de l’insalubrité (17 ans de TI), donc ma limite d’âge est de 67 ans </a:t>
          </a:r>
          <a:r>
            <a:rPr lang="en-US" sz="1200" b="1" i="1">
              <a:solidFill>
                <a:srgbClr val="002060"/>
              </a:solidFill>
              <a:latin typeface="Arial" panose="020B0604020202020204"/>
              <a:ea typeface="+mn-ea"/>
              <a:cs typeface="+mn-cs"/>
            </a:rPr>
            <a:t>​(En cours de confirmation par les ministères)</a:t>
          </a:r>
          <a:endParaRPr lang="en-US" sz="1200" b="0" i="0" dirty="0">
            <a:solidFill>
              <a:srgbClr val="002060"/>
            </a:solidFill>
            <a:latin typeface="Arial" panose="020B0604020202020204"/>
            <a:ea typeface="+mn-ea"/>
            <a:cs typeface="+mn-cs"/>
          </a:endParaRPr>
        </a:p>
      </dgm:t>
    </dgm:pt>
    <dgm:pt modelId="{0B3CA5A8-D680-431C-B783-6C2BBDBC72DA}" type="parTrans" cxnId="{9B1F860A-ED66-43A7-89AA-E28AACFF391E}">
      <dgm:prSet/>
      <dgm:spPr/>
      <dgm:t>
        <a:bodyPr/>
        <a:lstStyle/>
        <a:p>
          <a:endParaRPr lang="fr-FR"/>
        </a:p>
      </dgm:t>
    </dgm:pt>
    <dgm:pt modelId="{FE416BAF-CD17-46CB-9F7E-01EF01AF3EB1}" type="sibTrans" cxnId="{9B1F860A-ED66-43A7-89AA-E28AACFF391E}">
      <dgm:prSet/>
      <dgm:spPr/>
      <dgm:t>
        <a:bodyPr/>
        <a:lstStyle/>
        <a:p>
          <a:endParaRPr lang="fr-FR"/>
        </a:p>
      </dgm:t>
    </dgm:pt>
    <dgm:pt modelId="{D9030AFC-F48C-46AB-99DD-F01CA66B3C28}">
      <dgm:prSet custT="1"/>
      <dgm:spPr/>
      <dgm:t>
        <a:bodyPr/>
        <a:lstStyle/>
        <a:p>
          <a:pPr marL="114300" lvl="1" indent="-114300" algn="l" defTabSz="533400">
            <a:lnSpc>
              <a:spcPct val="90000"/>
            </a:lnSpc>
            <a:spcBef>
              <a:spcPct val="0"/>
            </a:spcBef>
            <a:spcAft>
              <a:spcPct val="15000"/>
            </a:spcAft>
            <a:buFont typeface="Arial" panose="020B0604020202020204" pitchFamily="34" charset="0"/>
            <a:buChar char="•"/>
          </a:pPr>
          <a:r>
            <a:rPr lang="fr-FR" sz="1200" b="0" i="0" dirty="0">
              <a:solidFill>
                <a:srgbClr val="002060"/>
              </a:solidFill>
              <a:latin typeface="Arial" panose="020B0604020202020204"/>
              <a:ea typeface="+mn-ea"/>
              <a:cs typeface="+mn-cs"/>
            </a:rPr>
            <a:t>Mon âge d’annulation de la décote est lié à mon motif d’ouverture du droit (super-actif) donc 57 ans  </a:t>
          </a:r>
          <a:r>
            <a:rPr lang="en-US" sz="1200" b="0" i="0" dirty="0">
              <a:solidFill>
                <a:srgbClr val="002060"/>
              </a:solidFill>
              <a:latin typeface="Arial" panose="020B0604020202020204"/>
              <a:ea typeface="+mn-ea"/>
              <a:cs typeface="+mn-cs"/>
            </a:rPr>
            <a:t>​</a:t>
          </a:r>
        </a:p>
      </dgm:t>
    </dgm:pt>
    <dgm:pt modelId="{F53A0CF6-2E76-4478-A333-73DEFF5B4120}" type="parTrans" cxnId="{B3C93F11-B220-4E68-879E-32D88B276D18}">
      <dgm:prSet/>
      <dgm:spPr/>
      <dgm:t>
        <a:bodyPr/>
        <a:lstStyle/>
        <a:p>
          <a:endParaRPr lang="fr-FR"/>
        </a:p>
      </dgm:t>
    </dgm:pt>
    <dgm:pt modelId="{F77FE672-A139-4930-A8D9-9E7581772D1C}" type="sibTrans" cxnId="{B3C93F11-B220-4E68-879E-32D88B276D18}">
      <dgm:prSet/>
      <dgm:spPr/>
      <dgm:t>
        <a:bodyPr/>
        <a:lstStyle/>
        <a:p>
          <a:endParaRPr lang="fr-FR"/>
        </a:p>
      </dgm:t>
    </dgm:pt>
    <dgm:pt modelId="{44CC6701-8A8B-4461-9542-5AC113D64A4A}" type="pres">
      <dgm:prSet presAssocID="{568B5C40-89F8-4714-BAB2-0DF432D3C7E2}" presName="Name0" presStyleCnt="0">
        <dgm:presLayoutVars>
          <dgm:dir/>
          <dgm:animLvl val="lvl"/>
          <dgm:resizeHandles/>
        </dgm:presLayoutVars>
      </dgm:prSet>
      <dgm:spPr/>
    </dgm:pt>
    <dgm:pt modelId="{31BBEB90-0CDA-4F1F-BB5A-88D89F04B53B}" type="pres">
      <dgm:prSet presAssocID="{FDA4D856-0432-4855-B10C-7D4EF4555D6D}" presName="linNode" presStyleCnt="0"/>
      <dgm:spPr/>
    </dgm:pt>
    <dgm:pt modelId="{BA84C997-5050-492F-8876-33F8DB9F2797}" type="pres">
      <dgm:prSet presAssocID="{FDA4D856-0432-4855-B10C-7D4EF4555D6D}" presName="parentShp" presStyleLbl="node1" presStyleIdx="0" presStyleCnt="2" custScaleX="83193" custScaleY="121438" custLinFactNeighborX="-2310" custLinFactNeighborY="2526">
        <dgm:presLayoutVars>
          <dgm:bulletEnabled val="1"/>
        </dgm:presLayoutVars>
      </dgm:prSet>
      <dgm:spPr/>
    </dgm:pt>
    <dgm:pt modelId="{643EA239-61BA-45B4-B950-20075C9BCB0A}" type="pres">
      <dgm:prSet presAssocID="{FDA4D856-0432-4855-B10C-7D4EF4555D6D}" presName="childShp" presStyleLbl="bgAccFollowNode1" presStyleIdx="0" presStyleCnt="2" custScaleX="108543" custScaleY="144396" custLinFactNeighborX="1714" custLinFactNeighborY="-5101">
        <dgm:presLayoutVars>
          <dgm:bulletEnabled val="1"/>
        </dgm:presLayoutVars>
      </dgm:prSet>
      <dgm:spPr>
        <a:xfrm>
          <a:off x="5176819" y="0"/>
          <a:ext cx="4935853" cy="2239463"/>
        </a:xfrm>
        <a:prstGeom prst="rightArrow">
          <a:avLst>
            <a:gd name="adj1" fmla="val 75000"/>
            <a:gd name="adj2" fmla="val 50000"/>
          </a:avLst>
        </a:prstGeom>
      </dgm:spPr>
    </dgm:pt>
    <dgm:pt modelId="{02680429-E011-4C7E-B7EB-F11DB213298E}" type="pres">
      <dgm:prSet presAssocID="{97A389DD-E73D-4B5C-A344-E46D7FDF8408}" presName="spacing" presStyleCnt="0"/>
      <dgm:spPr/>
    </dgm:pt>
    <dgm:pt modelId="{06367F24-5C4B-4547-8A5F-E1755ABFF537}" type="pres">
      <dgm:prSet presAssocID="{8C2777BF-344A-4768-8E84-EF34098DDACF}" presName="linNode" presStyleCnt="0"/>
      <dgm:spPr/>
    </dgm:pt>
    <dgm:pt modelId="{F2D5AFAD-60B1-4122-B373-690FC8BFAA06}" type="pres">
      <dgm:prSet presAssocID="{8C2777BF-344A-4768-8E84-EF34098DDACF}" presName="parentShp" presStyleLbl="node1" presStyleIdx="1" presStyleCnt="2" custScaleX="83695" custScaleY="125484" custLinFactNeighborX="-1813" custLinFactNeighborY="-811">
        <dgm:presLayoutVars>
          <dgm:bulletEnabled val="1"/>
        </dgm:presLayoutVars>
      </dgm:prSet>
      <dgm:spPr/>
    </dgm:pt>
    <dgm:pt modelId="{3E34E50B-40F6-46B7-AC55-C56C50071AF0}" type="pres">
      <dgm:prSet presAssocID="{8C2777BF-344A-4768-8E84-EF34098DDACF}" presName="childShp" presStyleLbl="bgAccFollowNode1" presStyleIdx="1" presStyleCnt="2" custScaleX="107541" custScaleY="140431" custLinFactNeighborX="1778">
        <dgm:presLayoutVars>
          <dgm:bulletEnabled val="1"/>
        </dgm:presLayoutVars>
      </dgm:prSet>
      <dgm:spPr>
        <a:xfrm>
          <a:off x="5174714" y="2642694"/>
          <a:ext cx="4935853" cy="2239463"/>
        </a:xfrm>
        <a:prstGeom prst="rightArrow">
          <a:avLst>
            <a:gd name="adj1" fmla="val 75000"/>
            <a:gd name="adj2" fmla="val 50000"/>
          </a:avLst>
        </a:prstGeom>
      </dgm:spPr>
    </dgm:pt>
  </dgm:ptLst>
  <dgm:cxnLst>
    <dgm:cxn modelId="{9B1F860A-ED66-43A7-89AA-E28AACFF391E}" srcId="{8C2777BF-344A-4768-8E84-EF34098DDACF}" destId="{567AEA7E-2702-4769-A6B5-9C8872B89438}" srcOrd="3" destOrd="0" parTransId="{0B3CA5A8-D680-431C-B783-6C2BBDBC72DA}" sibTransId="{FE416BAF-CD17-46CB-9F7E-01EF01AF3EB1}"/>
    <dgm:cxn modelId="{B3C93F11-B220-4E68-879E-32D88B276D18}" srcId="{8C2777BF-344A-4768-8E84-EF34098DDACF}" destId="{D9030AFC-F48C-46AB-99DD-F01CA66B3C28}" srcOrd="4" destOrd="0" parTransId="{F53A0CF6-2E76-4478-A333-73DEFF5B4120}" sibTransId="{F77FE672-A139-4930-A8D9-9E7581772D1C}"/>
    <dgm:cxn modelId="{C7C0EF11-8CEB-43E3-B5D0-2CC6CE164A5F}" type="presOf" srcId="{8D6A8ECF-0DA3-403C-AAA0-B67CA25621BC}" destId="{643EA239-61BA-45B4-B950-20075C9BCB0A}" srcOrd="0" destOrd="4" presId="urn:microsoft.com/office/officeart/2005/8/layout/vList6"/>
    <dgm:cxn modelId="{C7948F25-6660-4CF2-9FDE-816961997ABA}" srcId="{FDA4D856-0432-4855-B10C-7D4EF4555D6D}" destId="{BA1B57F7-6A57-409E-AEE8-79F7B75AFD03}" srcOrd="1" destOrd="0" parTransId="{4B86074E-8E36-4C67-9BD3-489E8C517789}" sibTransId="{2FC517CB-6106-4329-B7CF-F01AAFA94017}"/>
    <dgm:cxn modelId="{8EDD0C29-093C-44C2-B16B-4F0D0D05992D}" type="presOf" srcId="{BA1B57F7-6A57-409E-AEE8-79F7B75AFD03}" destId="{643EA239-61BA-45B4-B950-20075C9BCB0A}" srcOrd="0" destOrd="1" presId="urn:microsoft.com/office/officeart/2005/8/layout/vList6"/>
    <dgm:cxn modelId="{BBB6902A-619A-4CE1-B46B-515C82780E20}" type="presOf" srcId="{ECE3C283-A1A9-4217-A5DB-C63BE5C904EE}" destId="{643EA239-61BA-45B4-B950-20075C9BCB0A}" srcOrd="0" destOrd="2" presId="urn:microsoft.com/office/officeart/2005/8/layout/vList6"/>
    <dgm:cxn modelId="{13E49E30-8511-4860-9AB3-C79C405A1AED}" srcId="{FDA4D856-0432-4855-B10C-7D4EF4555D6D}" destId="{ECE3C283-A1A9-4217-A5DB-C63BE5C904EE}" srcOrd="2" destOrd="0" parTransId="{76D45C38-886F-46FE-8F42-8E6104CB2F0C}" sibTransId="{5112AC7F-4A09-4CBB-AE67-267C4B6923B4}"/>
    <dgm:cxn modelId="{15A1703E-307C-4E1F-AB28-C9D8CB1BD043}" srcId="{568B5C40-89F8-4714-BAB2-0DF432D3C7E2}" destId="{FDA4D856-0432-4855-B10C-7D4EF4555D6D}" srcOrd="0" destOrd="0" parTransId="{B919358B-9E73-452E-BD90-27107C9F9753}" sibTransId="{97A389DD-E73D-4B5C-A344-E46D7FDF8408}"/>
    <dgm:cxn modelId="{86E17369-A36D-4068-9E34-43E4DB130A53}" type="presOf" srcId="{6C61BAB6-C01A-4944-867A-8C850B86B41A}" destId="{3E34E50B-40F6-46B7-AC55-C56C50071AF0}" srcOrd="0" destOrd="2" presId="urn:microsoft.com/office/officeart/2005/8/layout/vList6"/>
    <dgm:cxn modelId="{6BEE9270-CFF4-45D7-80F1-6037FFD6BC83}" srcId="{8C2777BF-344A-4768-8E84-EF34098DDACF}" destId="{FF2811A7-AAB3-4290-9A4C-0ADDBC566A7B}" srcOrd="0" destOrd="0" parTransId="{111799D8-9C98-4001-8294-0D86D51F38FA}" sibTransId="{2A1544F7-DF25-422B-90F5-4AC8C11B9925}"/>
    <dgm:cxn modelId="{0033B672-CF5D-4625-BDF8-CD2DD9D18798}" srcId="{8C2777BF-344A-4768-8E84-EF34098DDACF}" destId="{74F9E502-FED2-40CB-9CF3-8EDF87FA62B1}" srcOrd="1" destOrd="0" parTransId="{160FE6E4-83D4-431A-93A8-57187065F8CD}" sibTransId="{D6859D6F-6525-4070-974A-5EAF31516C9B}"/>
    <dgm:cxn modelId="{D3616276-CBB9-49E9-BE16-7A23ADD2C5DA}" type="presOf" srcId="{8C2777BF-344A-4768-8E84-EF34098DDACF}" destId="{F2D5AFAD-60B1-4122-B373-690FC8BFAA06}" srcOrd="0" destOrd="0" presId="urn:microsoft.com/office/officeart/2005/8/layout/vList6"/>
    <dgm:cxn modelId="{D5639E7A-168C-4B5A-BE74-B4C9C1FCF12E}" type="presOf" srcId="{568B5C40-89F8-4714-BAB2-0DF432D3C7E2}" destId="{44CC6701-8A8B-4461-9542-5AC113D64A4A}" srcOrd="0" destOrd="0" presId="urn:microsoft.com/office/officeart/2005/8/layout/vList6"/>
    <dgm:cxn modelId="{967D8A85-0079-4FC4-8510-D5E70E7E6D05}" srcId="{FDA4D856-0432-4855-B10C-7D4EF4555D6D}" destId="{D9A4521D-A50A-467E-B49C-F70E0F977EF6}" srcOrd="3" destOrd="0" parTransId="{5A4C28C0-F665-4B67-A6FE-28F8FBE99604}" sibTransId="{22FD2BF5-7856-40CD-86F7-FFD55EA7A10B}"/>
    <dgm:cxn modelId="{63CFD189-1AB0-4F79-B6C2-5C66EBEFD835}" type="presOf" srcId="{1936B08E-3E1C-4818-A90C-2B4E53A2A33A}" destId="{643EA239-61BA-45B4-B950-20075C9BCB0A}" srcOrd="0" destOrd="0" presId="urn:microsoft.com/office/officeart/2005/8/layout/vList6"/>
    <dgm:cxn modelId="{DD79308A-0684-43B1-B673-7AB5C6BDCE48}" srcId="{568B5C40-89F8-4714-BAB2-0DF432D3C7E2}" destId="{8C2777BF-344A-4768-8E84-EF34098DDACF}" srcOrd="1" destOrd="0" parTransId="{AD96EC7D-84FD-48B4-8D3F-D1F9A4E26565}" sibTransId="{FDAC4A5A-6F5C-4E35-B3B6-D991DD965C66}"/>
    <dgm:cxn modelId="{58460193-8C39-497F-9622-43457DC9C62B}" type="presOf" srcId="{D9A4521D-A50A-467E-B49C-F70E0F977EF6}" destId="{643EA239-61BA-45B4-B950-20075C9BCB0A}" srcOrd="0" destOrd="3" presId="urn:microsoft.com/office/officeart/2005/8/layout/vList6"/>
    <dgm:cxn modelId="{9A8A9F9C-7407-4F17-998B-5FB4C524D539}" type="presOf" srcId="{FDA4D856-0432-4855-B10C-7D4EF4555D6D}" destId="{BA84C997-5050-492F-8876-33F8DB9F2797}" srcOrd="0" destOrd="0" presId="urn:microsoft.com/office/officeart/2005/8/layout/vList6"/>
    <dgm:cxn modelId="{50EFBDB1-8D1B-4BCA-BC0C-CA120B9316F1}" srcId="{8C2777BF-344A-4768-8E84-EF34098DDACF}" destId="{6C61BAB6-C01A-4944-867A-8C850B86B41A}" srcOrd="2" destOrd="0" parTransId="{7653C22F-8E89-4246-A046-45F279D04BDF}" sibTransId="{7DDC6B5A-A132-4708-887E-4E50EEAD1213}"/>
    <dgm:cxn modelId="{D529B7B6-C363-4C7A-B19F-EC4F490B9C11}" type="presOf" srcId="{567AEA7E-2702-4769-A6B5-9C8872B89438}" destId="{3E34E50B-40F6-46B7-AC55-C56C50071AF0}" srcOrd="0" destOrd="3" presId="urn:microsoft.com/office/officeart/2005/8/layout/vList6"/>
    <dgm:cxn modelId="{27C339C0-93C5-44CD-8FFA-D967B432D229}" type="presOf" srcId="{74F9E502-FED2-40CB-9CF3-8EDF87FA62B1}" destId="{3E34E50B-40F6-46B7-AC55-C56C50071AF0}" srcOrd="0" destOrd="1" presId="urn:microsoft.com/office/officeart/2005/8/layout/vList6"/>
    <dgm:cxn modelId="{CF8210C1-DBAB-4E03-B98D-54D78AD117AE}" type="presOf" srcId="{D9030AFC-F48C-46AB-99DD-F01CA66B3C28}" destId="{3E34E50B-40F6-46B7-AC55-C56C50071AF0}" srcOrd="0" destOrd="4" presId="urn:microsoft.com/office/officeart/2005/8/layout/vList6"/>
    <dgm:cxn modelId="{CE9D5FDD-561F-4BFF-8DB2-A041B8CF9EAA}" srcId="{FDA4D856-0432-4855-B10C-7D4EF4555D6D}" destId="{1936B08E-3E1C-4818-A90C-2B4E53A2A33A}" srcOrd="0" destOrd="0" parTransId="{D47A8D04-504C-4EF1-B881-7BA8E6C641FF}" sibTransId="{E3868847-CA65-4716-A78C-6AB31F00DFC8}"/>
    <dgm:cxn modelId="{F659D1EA-5660-41FC-B3B8-431D81CD85C3}" type="presOf" srcId="{FF2811A7-AAB3-4290-9A4C-0ADDBC566A7B}" destId="{3E34E50B-40F6-46B7-AC55-C56C50071AF0}" srcOrd="0" destOrd="0" presId="urn:microsoft.com/office/officeart/2005/8/layout/vList6"/>
    <dgm:cxn modelId="{46C460FB-5F67-419A-9BF1-4AB2E2DB7F70}" srcId="{FDA4D856-0432-4855-B10C-7D4EF4555D6D}" destId="{8D6A8ECF-0DA3-403C-AAA0-B67CA25621BC}" srcOrd="4" destOrd="0" parTransId="{CAE4F813-3197-4C96-918D-C783EF5E506A}" sibTransId="{0DBC67DE-D9F2-4785-97EA-AB76DD078BDF}"/>
    <dgm:cxn modelId="{65173677-004A-41C8-938C-9D27D5599FD6}" type="presParOf" srcId="{44CC6701-8A8B-4461-9542-5AC113D64A4A}" destId="{31BBEB90-0CDA-4F1F-BB5A-88D89F04B53B}" srcOrd="0" destOrd="0" presId="urn:microsoft.com/office/officeart/2005/8/layout/vList6"/>
    <dgm:cxn modelId="{AF8AD5F9-3EB1-4C58-9274-01CEE6E529E7}" type="presParOf" srcId="{31BBEB90-0CDA-4F1F-BB5A-88D89F04B53B}" destId="{BA84C997-5050-492F-8876-33F8DB9F2797}" srcOrd="0" destOrd="0" presId="urn:microsoft.com/office/officeart/2005/8/layout/vList6"/>
    <dgm:cxn modelId="{17E0B6D2-7929-46A2-B6AE-5E979FED5F43}" type="presParOf" srcId="{31BBEB90-0CDA-4F1F-BB5A-88D89F04B53B}" destId="{643EA239-61BA-45B4-B950-20075C9BCB0A}" srcOrd="1" destOrd="0" presId="urn:microsoft.com/office/officeart/2005/8/layout/vList6"/>
    <dgm:cxn modelId="{614902A8-7E38-48C4-9921-DB951283DB7F}" type="presParOf" srcId="{44CC6701-8A8B-4461-9542-5AC113D64A4A}" destId="{02680429-E011-4C7E-B7EB-F11DB213298E}" srcOrd="1" destOrd="0" presId="urn:microsoft.com/office/officeart/2005/8/layout/vList6"/>
    <dgm:cxn modelId="{B93A6FA9-6C1B-49EA-BD8A-CAA5F20011B0}" type="presParOf" srcId="{44CC6701-8A8B-4461-9542-5AC113D64A4A}" destId="{06367F24-5C4B-4547-8A5F-E1755ABFF537}" srcOrd="2" destOrd="0" presId="urn:microsoft.com/office/officeart/2005/8/layout/vList6"/>
    <dgm:cxn modelId="{2815A43C-897C-4004-9B70-E584583D24D1}" type="presParOf" srcId="{06367F24-5C4B-4547-8A5F-E1755ABFF537}" destId="{F2D5AFAD-60B1-4122-B373-690FC8BFAA06}" srcOrd="0" destOrd="0" presId="urn:microsoft.com/office/officeart/2005/8/layout/vList6"/>
    <dgm:cxn modelId="{2A9D9BC2-0D28-4935-B9FB-B150FC3F29FD}" type="presParOf" srcId="{06367F24-5C4B-4547-8A5F-E1755ABFF537}" destId="{3E34E50B-40F6-46B7-AC55-C56C50071AF0}"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73FC20-D345-4444-B2E8-6CCBC9F0B4D7}">
      <dsp:nvSpPr>
        <dsp:cNvPr id="0" name=""/>
        <dsp:cNvSpPr/>
      </dsp:nvSpPr>
      <dsp:spPr>
        <a:xfrm>
          <a:off x="0" y="0"/>
          <a:ext cx="8064796" cy="1860300"/>
        </a:xfrm>
        <a:prstGeom prst="roundRect">
          <a:avLst/>
        </a:prstGeom>
        <a:solidFill>
          <a:srgbClr val="BBCEE5"/>
        </a:solidFill>
        <a:ln>
          <a:noFill/>
        </a:ln>
        <a:effectLst/>
        <a:scene3d>
          <a:camera prst="orthographicFront"/>
          <a:lightRig rig="flat" dir="t"/>
        </a:scene3d>
      </dsp:spPr>
      <dsp:style>
        <a:lnRef idx="0">
          <a:scrgbClr r="0" g="0" b="0"/>
        </a:lnRef>
        <a:fillRef idx="0">
          <a:scrgbClr r="0" g="0" b="0"/>
        </a:fillRef>
        <a:effectRef idx="0">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b="0" kern="1200" dirty="0">
              <a:solidFill>
                <a:srgbClr val="1F497D"/>
              </a:solidFill>
              <a:effectLst/>
              <a:latin typeface="Calibri"/>
              <a:ea typeface="+mn-ea"/>
              <a:cs typeface="Calibri"/>
            </a:rPr>
            <a:t>Le nombre de trimestres nécessaire pour obtenir une pension à taux plein (ainsi que le taux maximal de pension) n’est plus fixé en fonction du 60</a:t>
          </a:r>
          <a:r>
            <a:rPr lang="fr-FR" sz="2000" b="0" kern="1200" baseline="30000" dirty="0">
              <a:solidFill>
                <a:srgbClr val="1F497D"/>
              </a:solidFill>
              <a:effectLst/>
              <a:latin typeface="Calibri"/>
              <a:ea typeface="+mn-ea"/>
              <a:cs typeface="Calibri"/>
            </a:rPr>
            <a:t>ème</a:t>
          </a:r>
          <a:r>
            <a:rPr lang="fr-FR" sz="2000" b="0" kern="1200" dirty="0">
              <a:solidFill>
                <a:srgbClr val="1F497D"/>
              </a:solidFill>
              <a:effectLst/>
              <a:latin typeface="Calibri"/>
              <a:ea typeface="+mn-ea"/>
              <a:cs typeface="Calibri"/>
            </a:rPr>
            <a:t> anniversaire de l’agent (ou de l'année de l'ouverture du droit si le droit est ouvert avant 60 ans).</a:t>
          </a:r>
        </a:p>
        <a:p>
          <a:pPr marL="0" lvl="0" indent="0" algn="ctr" defTabSz="889000">
            <a:lnSpc>
              <a:spcPct val="90000"/>
            </a:lnSpc>
            <a:spcBef>
              <a:spcPct val="0"/>
            </a:spcBef>
            <a:spcAft>
              <a:spcPct val="35000"/>
            </a:spcAft>
            <a:buNone/>
          </a:pPr>
          <a:r>
            <a:rPr lang="fr-FR" sz="2000" b="1" kern="1200" dirty="0">
              <a:solidFill>
                <a:srgbClr val="FF0000"/>
              </a:solidFill>
              <a:effectLst/>
              <a:latin typeface="Calibri"/>
              <a:ea typeface="+mn-ea"/>
              <a:cs typeface="Calibri"/>
            </a:rPr>
            <a:t>Désormais, il est défini en fonction de la génération de l’agent.</a:t>
          </a:r>
        </a:p>
      </dsp:txBody>
      <dsp:txXfrm>
        <a:off x="90812" y="90812"/>
        <a:ext cx="7883172" cy="1678676"/>
      </dsp:txXfrm>
    </dsp:sp>
    <dsp:sp modelId="{924FBC52-D6E6-4F24-AAD8-4AB8C885E9FE}">
      <dsp:nvSpPr>
        <dsp:cNvPr id="0" name=""/>
        <dsp:cNvSpPr/>
      </dsp:nvSpPr>
      <dsp:spPr>
        <a:xfrm>
          <a:off x="0" y="1979179"/>
          <a:ext cx="8064796" cy="1860300"/>
        </a:xfrm>
        <a:prstGeom prst="roundRect">
          <a:avLst/>
        </a:prstGeom>
        <a:solidFill>
          <a:srgbClr val="A8C46F"/>
        </a:solidFill>
        <a:ln>
          <a:noFill/>
        </a:ln>
        <a:effectLst/>
        <a:scene3d>
          <a:camera prst="orthographicFront"/>
          <a:lightRig rig="flat" dir="t"/>
        </a:scene3d>
      </dsp:spPr>
      <dsp:style>
        <a:lnRef idx="0">
          <a:scrgbClr r="0" g="0" b="0"/>
        </a:lnRef>
        <a:fillRef idx="0">
          <a:scrgbClr r="0" g="0" b="0"/>
        </a:fillRef>
        <a:effectRef idx="0">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b="1" i="0" kern="1200" dirty="0">
              <a:solidFill>
                <a:srgbClr val="FF0000"/>
              </a:solidFill>
              <a:latin typeface="Calibri"/>
              <a:ea typeface="+mn-ea"/>
              <a:cs typeface="+mn-cs"/>
            </a:rPr>
            <a:t>Accélération du relèvement de la durée d’assurance </a:t>
          </a:r>
          <a:r>
            <a:rPr lang="fr-FR" sz="2000" i="0" kern="1200" dirty="0">
              <a:solidFill>
                <a:srgbClr val="1F497D"/>
              </a:solidFill>
              <a:latin typeface="Calibri"/>
              <a:ea typeface="+mn-ea"/>
              <a:cs typeface="+mn-cs"/>
            </a:rPr>
            <a:t>nécessaire pour bénéficier du taux maximal de pension et d’une pension à taux plein tous régimes confondus</a:t>
          </a:r>
          <a:endParaRPr lang="fr-FR" sz="2000" kern="1200" dirty="0">
            <a:solidFill>
              <a:srgbClr val="1F497D"/>
            </a:solidFill>
            <a:latin typeface="Calibri"/>
            <a:ea typeface="+mn-ea"/>
            <a:cs typeface="+mn-cs"/>
          </a:endParaRPr>
        </a:p>
      </dsp:txBody>
      <dsp:txXfrm>
        <a:off x="90812" y="2069991"/>
        <a:ext cx="7883172" cy="167867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3F741F-E57D-44A0-89D1-8A270EEA59EF}">
      <dsp:nvSpPr>
        <dsp:cNvPr id="0" name=""/>
        <dsp:cNvSpPr/>
      </dsp:nvSpPr>
      <dsp:spPr>
        <a:xfrm>
          <a:off x="0" y="30173"/>
          <a:ext cx="10439143" cy="1155486"/>
        </a:xfrm>
        <a:prstGeom prst="roundRect">
          <a:avLst/>
        </a:prstGeom>
        <a:solidFill>
          <a:srgbClr val="A8C46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i="0" kern="1200" dirty="0">
              <a:solidFill>
                <a:srgbClr val="002060"/>
              </a:solidFill>
            </a:rPr>
            <a:t>Maintien de la possibilité de départ à partir de 55 ans</a:t>
          </a:r>
        </a:p>
      </dsp:txBody>
      <dsp:txXfrm>
        <a:off x="56406" y="86579"/>
        <a:ext cx="10326331" cy="1042674"/>
      </dsp:txXfrm>
    </dsp:sp>
    <dsp:sp modelId="{AF805712-B126-4DE8-A74F-EC3FF1EFD96C}">
      <dsp:nvSpPr>
        <dsp:cNvPr id="0" name=""/>
        <dsp:cNvSpPr/>
      </dsp:nvSpPr>
      <dsp:spPr>
        <a:xfrm>
          <a:off x="0" y="1301308"/>
          <a:ext cx="10439143" cy="1138738"/>
        </a:xfrm>
        <a:prstGeom prst="roundRect">
          <a:avLst/>
        </a:prstGeom>
        <a:solidFill>
          <a:srgbClr val="D9E5C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i="0" kern="1200" dirty="0">
              <a:solidFill>
                <a:srgbClr val="002060"/>
              </a:solidFill>
            </a:rPr>
            <a:t>Suppression de la condition de durée d’assurance </a:t>
          </a:r>
        </a:p>
        <a:p>
          <a:pPr marL="0" lvl="0" indent="0" algn="l" defTabSz="889000">
            <a:lnSpc>
              <a:spcPct val="90000"/>
            </a:lnSpc>
            <a:spcBef>
              <a:spcPct val="0"/>
            </a:spcBef>
            <a:spcAft>
              <a:spcPct val="35000"/>
            </a:spcAft>
            <a:buNone/>
          </a:pPr>
          <a:r>
            <a:rPr lang="fr-FR" sz="2000" i="0" kern="1200" dirty="0">
              <a:solidFill>
                <a:srgbClr val="002060"/>
              </a:solidFill>
            </a:rPr>
            <a:t>Seule la condition de durée d’assurance cotisée demeure </a:t>
          </a:r>
        </a:p>
      </dsp:txBody>
      <dsp:txXfrm>
        <a:off x="55589" y="1356897"/>
        <a:ext cx="10327965" cy="1027560"/>
      </dsp:txXfrm>
    </dsp:sp>
    <dsp:sp modelId="{8BBE7A49-197A-4812-B498-9010ADC0F4F0}">
      <dsp:nvSpPr>
        <dsp:cNvPr id="0" name=""/>
        <dsp:cNvSpPr/>
      </dsp:nvSpPr>
      <dsp:spPr>
        <a:xfrm>
          <a:off x="0" y="2583745"/>
          <a:ext cx="10439143" cy="1227017"/>
        </a:xfrm>
        <a:prstGeom prst="roundRect">
          <a:avLst/>
        </a:prstGeom>
        <a:solidFill>
          <a:srgbClr val="B7CBE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i="0" kern="1200" dirty="0">
              <a:solidFill>
                <a:srgbClr val="002060"/>
              </a:solidFill>
            </a:rPr>
            <a:t>Abaissement du taux d’incapacité permanente de 80 à 50% nécessaire pour saisir la commission placée auprès de la CNAV afin de valider rétroactivement des périodes de handicap (30% maximum de la durée d’assurance cotisée FH non justifiée)</a:t>
          </a:r>
        </a:p>
      </dsp:txBody>
      <dsp:txXfrm>
        <a:off x="59898" y="2643643"/>
        <a:ext cx="10319347" cy="110722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8C540B-2199-4B1A-94CD-E8CDBD4FEE2B}">
      <dsp:nvSpPr>
        <dsp:cNvPr id="0" name=""/>
        <dsp:cNvSpPr/>
      </dsp:nvSpPr>
      <dsp:spPr>
        <a:xfrm>
          <a:off x="71840" y="37457"/>
          <a:ext cx="5319690" cy="4474672"/>
        </a:xfrm>
        <a:prstGeom prst="flowChartAlternateProcess">
          <a:avLst/>
        </a:prstGeom>
        <a:solidFill>
          <a:srgbClr val="A8C46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ctr" defTabSz="889000">
            <a:lnSpc>
              <a:spcPct val="90000"/>
            </a:lnSpc>
            <a:spcBef>
              <a:spcPct val="0"/>
            </a:spcBef>
            <a:spcAft>
              <a:spcPct val="35000"/>
            </a:spcAft>
            <a:buNone/>
          </a:pPr>
          <a:r>
            <a:rPr lang="fr-FR" sz="2000" b="1" i="0" kern="1200" dirty="0"/>
            <a:t>Conditions</a:t>
          </a:r>
          <a:endParaRPr lang="fr-FR" sz="2000" kern="1200" dirty="0"/>
        </a:p>
        <a:p>
          <a:pPr marL="0" lvl="1" indent="0" algn="l" defTabSz="711200">
            <a:lnSpc>
              <a:spcPct val="90000"/>
            </a:lnSpc>
            <a:spcBef>
              <a:spcPct val="0"/>
            </a:spcBef>
            <a:spcAft>
              <a:spcPct val="15000"/>
            </a:spcAft>
            <a:buFont typeface="Wingdings" panose="05000000000000000000" pitchFamily="2" charset="2"/>
            <a:buChar char="q"/>
          </a:pPr>
          <a:r>
            <a:rPr lang="fr-FR" sz="1600" i="0" kern="1200" dirty="0">
              <a:solidFill>
                <a:schemeClr val="tx2"/>
              </a:solidFill>
            </a:rPr>
            <a:t>  </a:t>
          </a:r>
          <a:r>
            <a:rPr lang="fr-FR" sz="1600" i="0" kern="1200" dirty="0">
              <a:solidFill>
                <a:srgbClr val="002060"/>
              </a:solidFill>
            </a:rPr>
            <a:t>Octroyé sur autorisation. </a:t>
          </a:r>
          <a:endParaRPr lang="fr-FR" sz="1600" kern="1200" dirty="0">
            <a:solidFill>
              <a:srgbClr val="002060"/>
            </a:solidFill>
          </a:endParaRPr>
        </a:p>
        <a:p>
          <a:pPr marL="265113" lvl="1" indent="0" algn="l" defTabSz="711200">
            <a:lnSpc>
              <a:spcPct val="90000"/>
            </a:lnSpc>
            <a:spcBef>
              <a:spcPct val="0"/>
            </a:spcBef>
            <a:spcAft>
              <a:spcPct val="15000"/>
            </a:spcAft>
            <a:buFont typeface="Wingdings" panose="05000000000000000000" pitchFamily="2" charset="2"/>
            <a:buNone/>
            <a:tabLst>
              <a:tab pos="265113" algn="l"/>
            </a:tabLst>
          </a:pPr>
          <a:r>
            <a:rPr lang="fr-FR" sz="1400" i="0" kern="1200" dirty="0">
              <a:solidFill>
                <a:srgbClr val="002060"/>
              </a:solidFill>
            </a:rPr>
            <a:t>Le refus d’autorisation doit être motivé</a:t>
          </a:r>
          <a:endParaRPr lang="fr-FR" sz="1400" kern="1200" dirty="0">
            <a:solidFill>
              <a:srgbClr val="002060"/>
            </a:solidFill>
          </a:endParaRPr>
        </a:p>
        <a:p>
          <a:pPr marL="171450" lvl="1" indent="0" algn="l" defTabSz="711200">
            <a:lnSpc>
              <a:spcPct val="90000"/>
            </a:lnSpc>
            <a:spcBef>
              <a:spcPct val="0"/>
            </a:spcBef>
            <a:spcAft>
              <a:spcPct val="15000"/>
            </a:spcAft>
            <a:buFont typeface="Wingdings" panose="05000000000000000000" pitchFamily="2" charset="2"/>
            <a:buNone/>
          </a:pPr>
          <a:endParaRPr lang="fr-FR" sz="900" kern="1200" dirty="0">
            <a:solidFill>
              <a:srgbClr val="002060"/>
            </a:solidFill>
          </a:endParaRPr>
        </a:p>
        <a:p>
          <a:pPr marL="265113" lvl="1" indent="-265113" algn="l" defTabSz="711200">
            <a:lnSpc>
              <a:spcPct val="90000"/>
            </a:lnSpc>
            <a:spcBef>
              <a:spcPct val="0"/>
            </a:spcBef>
            <a:spcAft>
              <a:spcPct val="15000"/>
            </a:spcAft>
            <a:buFont typeface="Wingdings" panose="05000000000000000000" pitchFamily="2" charset="2"/>
            <a:buChar char="q"/>
          </a:pPr>
          <a:r>
            <a:rPr lang="fr-FR" sz="1600" i="0" kern="1200" dirty="0">
              <a:solidFill>
                <a:srgbClr val="002060"/>
              </a:solidFill>
            </a:rPr>
            <a:t>L’ouvrier doit</a:t>
          </a:r>
          <a:r>
            <a:rPr lang="fr-FR" sz="1400" i="0" kern="1200" dirty="0">
              <a:solidFill>
                <a:srgbClr val="002060"/>
              </a:solidFill>
            </a:rPr>
            <a:t> </a:t>
          </a:r>
          <a:r>
            <a:rPr lang="fr-FR" sz="1600" i="0" kern="1200" dirty="0">
              <a:solidFill>
                <a:srgbClr val="002060"/>
              </a:solidFill>
            </a:rPr>
            <a:t>bénéficier d’une limite d’âge égale ou supérieure à 67 ans c’est-à-dire l’ouvrier ne doit pas avoir accompli 17 ans de services au titre des travaux insalubres </a:t>
          </a:r>
          <a:r>
            <a:rPr lang="fr-FR" sz="1200" i="1" kern="1200" dirty="0">
              <a:solidFill>
                <a:srgbClr val="002060"/>
              </a:solidFill>
            </a:rPr>
            <a:t>(Saisine des ministères en cours pour confirmation que les services actifs accomplis en tant que fonctionnaire ne doivent pas être pris en compte)</a:t>
          </a:r>
        </a:p>
        <a:p>
          <a:pPr marL="171450" lvl="1" indent="0" algn="l" defTabSz="711200">
            <a:lnSpc>
              <a:spcPct val="90000"/>
            </a:lnSpc>
            <a:spcBef>
              <a:spcPct val="0"/>
            </a:spcBef>
            <a:spcAft>
              <a:spcPct val="15000"/>
            </a:spcAft>
            <a:buFont typeface="Arial" panose="020B0604020202020204" pitchFamily="34" charset="0"/>
            <a:buNone/>
          </a:pPr>
          <a:endParaRPr lang="fr-FR" sz="900" kern="1200" dirty="0">
            <a:solidFill>
              <a:srgbClr val="002060"/>
            </a:solidFill>
          </a:endParaRPr>
        </a:p>
        <a:p>
          <a:pPr marL="265113" marR="0" lvl="0" indent="-265113" algn="l" defTabSz="914400" eaLnBrk="1" fontAlgn="auto" latinLnBrk="0" hangingPunct="1">
            <a:lnSpc>
              <a:spcPct val="100000"/>
            </a:lnSpc>
            <a:spcBef>
              <a:spcPct val="0"/>
            </a:spcBef>
            <a:spcAft>
              <a:spcPts val="0"/>
            </a:spcAft>
            <a:buClrTx/>
            <a:buSzTx/>
            <a:buFont typeface="Wingdings" panose="05000000000000000000" pitchFamily="2" charset="2"/>
            <a:buChar char="q"/>
            <a:tabLst/>
            <a:defRPr/>
          </a:pPr>
          <a:r>
            <a:rPr lang="fr-FR" sz="1600" i="0" kern="1200" dirty="0">
              <a:solidFill>
                <a:srgbClr val="002060"/>
              </a:solidFill>
            </a:rPr>
            <a:t>Cumul dans la limite des 70 ans de l’agent, possible avec :</a:t>
          </a:r>
          <a:endParaRPr lang="fr-FR" sz="1600" kern="1200" dirty="0">
            <a:solidFill>
              <a:srgbClr val="002060"/>
            </a:solidFill>
          </a:endParaRPr>
        </a:p>
        <a:p>
          <a:pPr marL="444500" lvl="2" indent="-179388" algn="l" defTabSz="622300">
            <a:lnSpc>
              <a:spcPct val="90000"/>
            </a:lnSpc>
            <a:spcBef>
              <a:spcPct val="0"/>
            </a:spcBef>
            <a:spcAft>
              <a:spcPct val="15000"/>
            </a:spcAft>
            <a:buChar char="•"/>
          </a:pPr>
          <a:r>
            <a:rPr lang="fr-FR" sz="1400" i="0" kern="1200" dirty="0">
              <a:solidFill>
                <a:srgbClr val="002060"/>
              </a:solidFill>
            </a:rPr>
            <a:t>le recul de limite d’âge pour enfant à charge</a:t>
          </a:r>
          <a:endParaRPr lang="fr-FR" sz="1400" kern="1200" dirty="0">
            <a:solidFill>
              <a:srgbClr val="002060"/>
            </a:solidFill>
          </a:endParaRPr>
        </a:p>
        <a:p>
          <a:pPr marL="444500" lvl="2" indent="-179388" algn="l" defTabSz="622300">
            <a:lnSpc>
              <a:spcPct val="90000"/>
            </a:lnSpc>
            <a:spcBef>
              <a:spcPct val="0"/>
            </a:spcBef>
            <a:spcAft>
              <a:spcPct val="15000"/>
            </a:spcAft>
            <a:buChar char="•"/>
          </a:pPr>
          <a:r>
            <a:rPr lang="fr-FR" sz="1400" i="0" kern="1200" dirty="0">
              <a:solidFill>
                <a:srgbClr val="002060"/>
              </a:solidFill>
            </a:rPr>
            <a:t>le recul de limite d’âge parent 3 enfants vivants au 50ème anniversaire </a:t>
          </a:r>
          <a:endParaRPr lang="fr-FR" sz="1400" kern="1200" dirty="0">
            <a:solidFill>
              <a:srgbClr val="002060"/>
            </a:solidFill>
          </a:endParaRPr>
        </a:p>
        <a:p>
          <a:pPr marL="444500" lvl="2" indent="-179388" algn="l" defTabSz="622300">
            <a:lnSpc>
              <a:spcPct val="90000"/>
            </a:lnSpc>
            <a:spcBef>
              <a:spcPct val="0"/>
            </a:spcBef>
            <a:spcAft>
              <a:spcPct val="15000"/>
            </a:spcAft>
            <a:buChar char="•"/>
          </a:pPr>
          <a:r>
            <a:rPr lang="fr-FR" sz="1400" i="0" kern="1200" dirty="0">
              <a:solidFill>
                <a:srgbClr val="002060"/>
              </a:solidFill>
            </a:rPr>
            <a:t>le recul de limite d’âge pour enfants morts pour la France </a:t>
          </a:r>
          <a:endParaRPr lang="fr-FR" sz="1400" kern="1200" dirty="0">
            <a:solidFill>
              <a:srgbClr val="002060"/>
            </a:solidFill>
          </a:endParaRPr>
        </a:p>
        <a:p>
          <a:pPr marL="444500" lvl="2" indent="-179388" algn="l" defTabSz="622300">
            <a:lnSpc>
              <a:spcPct val="90000"/>
            </a:lnSpc>
            <a:spcBef>
              <a:spcPct val="0"/>
            </a:spcBef>
            <a:spcAft>
              <a:spcPct val="15000"/>
            </a:spcAft>
            <a:buChar char="•"/>
          </a:pPr>
          <a:r>
            <a:rPr lang="fr-FR" sz="1400" i="0" kern="1200" dirty="0">
              <a:solidFill>
                <a:srgbClr val="002060"/>
              </a:solidFill>
            </a:rPr>
            <a:t>la prolongation d’activité pour carrière incomplète </a:t>
          </a:r>
          <a:endParaRPr lang="fr-FR" sz="1400" kern="1200" dirty="0">
            <a:solidFill>
              <a:srgbClr val="002060"/>
            </a:solidFill>
          </a:endParaRPr>
        </a:p>
        <a:p>
          <a:pPr marL="342900" lvl="2" indent="0" algn="l" defTabSz="711200">
            <a:lnSpc>
              <a:spcPct val="90000"/>
            </a:lnSpc>
            <a:spcBef>
              <a:spcPct val="0"/>
            </a:spcBef>
            <a:spcAft>
              <a:spcPct val="15000"/>
            </a:spcAft>
            <a:buFont typeface="Courier New" panose="02070309020205020404" pitchFamily="49" charset="0"/>
            <a:buNone/>
          </a:pPr>
          <a:endParaRPr lang="fr-FR" sz="1600" kern="1200" dirty="0">
            <a:solidFill>
              <a:srgbClr val="002060"/>
            </a:solidFill>
          </a:endParaRPr>
        </a:p>
      </dsp:txBody>
      <dsp:txXfrm>
        <a:off x="290271" y="255888"/>
        <a:ext cx="4882828" cy="4037810"/>
      </dsp:txXfrm>
    </dsp:sp>
    <dsp:sp modelId="{88DF0D52-5F66-40D7-804C-7BF2C1C6B5B5}">
      <dsp:nvSpPr>
        <dsp:cNvPr id="0" name=""/>
        <dsp:cNvSpPr/>
      </dsp:nvSpPr>
      <dsp:spPr>
        <a:xfrm>
          <a:off x="5627129" y="146307"/>
          <a:ext cx="4648159" cy="4356095"/>
        </a:xfrm>
        <a:prstGeom prst="flowChartAlternateProcess">
          <a:avLst/>
        </a:prstGeom>
        <a:solidFill>
          <a:srgbClr val="BBCEE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ctr" defTabSz="889000">
            <a:lnSpc>
              <a:spcPct val="90000"/>
            </a:lnSpc>
            <a:spcBef>
              <a:spcPct val="0"/>
            </a:spcBef>
            <a:spcAft>
              <a:spcPct val="35000"/>
            </a:spcAft>
            <a:buNone/>
          </a:pPr>
          <a:r>
            <a:rPr lang="fr-FR" sz="2000" b="1" i="0" kern="1200" dirty="0"/>
            <a:t>Modalités de prise en compte de la période dans la pension </a:t>
          </a:r>
        </a:p>
        <a:p>
          <a:pPr marL="0" lvl="0" indent="0" algn="l" defTabSz="889000">
            <a:lnSpc>
              <a:spcPct val="90000"/>
            </a:lnSpc>
            <a:spcBef>
              <a:spcPct val="0"/>
            </a:spcBef>
            <a:spcAft>
              <a:spcPct val="35000"/>
            </a:spcAft>
            <a:buNone/>
          </a:pPr>
          <a:endParaRPr lang="fr-FR" sz="2000" kern="1200" dirty="0"/>
        </a:p>
        <a:p>
          <a:pPr marL="114300" lvl="1" indent="-114300" algn="l" defTabSz="666750">
            <a:lnSpc>
              <a:spcPct val="90000"/>
            </a:lnSpc>
            <a:spcBef>
              <a:spcPct val="0"/>
            </a:spcBef>
            <a:spcAft>
              <a:spcPct val="15000"/>
            </a:spcAft>
            <a:buFont typeface="Wingdings" panose="05000000000000000000" pitchFamily="2" charset="2"/>
            <a:buChar char="q"/>
          </a:pPr>
          <a:r>
            <a:rPr lang="fr-FR" sz="1500" i="0" kern="1200" dirty="0">
              <a:solidFill>
                <a:schemeClr val="tx2"/>
              </a:solidFill>
            </a:rPr>
            <a:t>  </a:t>
          </a:r>
          <a:r>
            <a:rPr lang="fr-FR" sz="1500" i="0" kern="1200" dirty="0">
              <a:solidFill>
                <a:srgbClr val="002060"/>
              </a:solidFill>
            </a:rPr>
            <a:t>Prise en compte de l’intégralité de la période (pas de limitation au nombre de trimestres pour avoir le taux plein)</a:t>
          </a:r>
          <a:endParaRPr lang="fr-FR" sz="1500" kern="1200" dirty="0">
            <a:solidFill>
              <a:srgbClr val="002060"/>
            </a:solidFill>
          </a:endParaRPr>
        </a:p>
        <a:p>
          <a:pPr marL="114300" lvl="1" indent="-114300" algn="l" defTabSz="666750">
            <a:lnSpc>
              <a:spcPct val="90000"/>
            </a:lnSpc>
            <a:spcBef>
              <a:spcPct val="0"/>
            </a:spcBef>
            <a:spcAft>
              <a:spcPct val="15000"/>
            </a:spcAft>
            <a:buFont typeface="Wingdings" panose="05000000000000000000" pitchFamily="2" charset="2"/>
            <a:buChar char="q"/>
          </a:pPr>
          <a:endParaRPr lang="fr-FR" sz="1500" kern="1200" dirty="0">
            <a:solidFill>
              <a:srgbClr val="002060"/>
            </a:solidFill>
          </a:endParaRPr>
        </a:p>
        <a:p>
          <a:pPr marL="114300" lvl="1" indent="-114300" algn="l" defTabSz="666750">
            <a:lnSpc>
              <a:spcPct val="90000"/>
            </a:lnSpc>
            <a:spcBef>
              <a:spcPct val="0"/>
            </a:spcBef>
            <a:spcAft>
              <a:spcPct val="15000"/>
            </a:spcAft>
            <a:buFont typeface="Wingdings" panose="05000000000000000000" pitchFamily="2" charset="2"/>
            <a:buChar char="q"/>
          </a:pPr>
          <a:r>
            <a:rPr lang="fr-FR" sz="1500" i="0" kern="1200" dirty="0">
              <a:solidFill>
                <a:srgbClr val="002060"/>
              </a:solidFill>
            </a:rPr>
            <a:t>  Possibilité de bénéficier des éventuelles réformes statutaires et indiciaires, ou avancement pour le calcul de la pension.</a:t>
          </a:r>
          <a:endParaRPr lang="fr-FR" sz="1500" kern="1200" dirty="0">
            <a:solidFill>
              <a:srgbClr val="002060"/>
            </a:solidFill>
          </a:endParaRPr>
        </a:p>
        <a:p>
          <a:pPr marL="114300" lvl="1" indent="-114300" algn="l" defTabSz="666750">
            <a:lnSpc>
              <a:spcPct val="90000"/>
            </a:lnSpc>
            <a:spcBef>
              <a:spcPct val="0"/>
            </a:spcBef>
            <a:spcAft>
              <a:spcPct val="15000"/>
            </a:spcAft>
            <a:buFont typeface="Wingdings" panose="05000000000000000000" pitchFamily="2" charset="2"/>
            <a:buChar char="q"/>
          </a:pPr>
          <a:endParaRPr lang="fr-FR" sz="1500" kern="1200" dirty="0">
            <a:solidFill>
              <a:srgbClr val="002060"/>
            </a:solidFill>
          </a:endParaRPr>
        </a:p>
        <a:p>
          <a:pPr marL="114300" lvl="1" indent="-114300" algn="l" defTabSz="666750">
            <a:lnSpc>
              <a:spcPct val="90000"/>
            </a:lnSpc>
            <a:spcBef>
              <a:spcPct val="0"/>
            </a:spcBef>
            <a:spcAft>
              <a:spcPct val="15000"/>
            </a:spcAft>
            <a:buFont typeface="Wingdings" panose="05000000000000000000" pitchFamily="2" charset="2"/>
            <a:buChar char="q"/>
          </a:pPr>
          <a:r>
            <a:rPr lang="fr-FR" sz="1500" kern="1200" dirty="0">
              <a:solidFill>
                <a:srgbClr val="002060"/>
              </a:solidFill>
            </a:rPr>
            <a:t>  Pas de radiation des contrôles</a:t>
          </a:r>
        </a:p>
      </dsp:txBody>
      <dsp:txXfrm>
        <a:off x="5839772" y="358950"/>
        <a:ext cx="4222873" cy="393080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8C540B-2199-4B1A-94CD-E8CDBD4FEE2B}">
      <dsp:nvSpPr>
        <dsp:cNvPr id="0" name=""/>
        <dsp:cNvSpPr/>
      </dsp:nvSpPr>
      <dsp:spPr>
        <a:xfrm>
          <a:off x="68858" y="37457"/>
          <a:ext cx="5319690" cy="4474672"/>
        </a:xfrm>
        <a:prstGeom prst="flowChartAlternateProcess">
          <a:avLst/>
        </a:prstGeom>
        <a:solidFill>
          <a:srgbClr val="A8C46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ctr" defTabSz="889000">
            <a:lnSpc>
              <a:spcPct val="90000"/>
            </a:lnSpc>
            <a:spcBef>
              <a:spcPct val="0"/>
            </a:spcBef>
            <a:spcAft>
              <a:spcPct val="35000"/>
            </a:spcAft>
            <a:buNone/>
          </a:pPr>
          <a:r>
            <a:rPr lang="fr-FR" sz="2000" b="1" i="0" kern="1200" dirty="0"/>
            <a:t>Conditions</a:t>
          </a:r>
          <a:endParaRPr lang="fr-FR" sz="2000" kern="1200" dirty="0"/>
        </a:p>
        <a:p>
          <a:pPr marL="171450" lvl="1" indent="0" algn="l" defTabSz="711200">
            <a:lnSpc>
              <a:spcPct val="90000"/>
            </a:lnSpc>
            <a:spcBef>
              <a:spcPct val="0"/>
            </a:spcBef>
            <a:spcAft>
              <a:spcPct val="15000"/>
            </a:spcAft>
            <a:buFont typeface="Wingdings" panose="05000000000000000000" pitchFamily="2" charset="2"/>
            <a:buNone/>
          </a:pPr>
          <a:endParaRPr lang="fr-FR" sz="900" kern="1200" dirty="0">
            <a:solidFill>
              <a:srgbClr val="002060"/>
            </a:solidFill>
          </a:endParaRPr>
        </a:p>
        <a:p>
          <a:pPr marL="0" lvl="1" indent="0" algn="l" defTabSz="711200">
            <a:lnSpc>
              <a:spcPct val="90000"/>
            </a:lnSpc>
            <a:spcBef>
              <a:spcPct val="0"/>
            </a:spcBef>
            <a:spcAft>
              <a:spcPct val="15000"/>
            </a:spcAft>
            <a:buFont typeface="Wingdings" panose="05000000000000000000" pitchFamily="2" charset="2"/>
            <a:buChar char="q"/>
          </a:pPr>
          <a:r>
            <a:rPr lang="fr-FR" sz="1600" i="0" kern="1200" dirty="0">
              <a:solidFill>
                <a:srgbClr val="002060"/>
              </a:solidFill>
            </a:rPr>
            <a:t>  L’ouvrier doit :</a:t>
          </a:r>
          <a:endParaRPr lang="fr-FR" sz="1600" kern="1200" dirty="0">
            <a:solidFill>
              <a:srgbClr val="002060"/>
            </a:solidFill>
          </a:endParaRPr>
        </a:p>
        <a:p>
          <a:pPr marL="449263" lvl="2" indent="-131763" algn="l" defTabSz="622300">
            <a:lnSpc>
              <a:spcPct val="90000"/>
            </a:lnSpc>
            <a:spcBef>
              <a:spcPct val="0"/>
            </a:spcBef>
            <a:spcAft>
              <a:spcPct val="15000"/>
            </a:spcAft>
            <a:buFont typeface="Arial" panose="020B0604020202020204" pitchFamily="34" charset="0"/>
            <a:buChar char="•"/>
          </a:pPr>
          <a:r>
            <a:rPr lang="fr-FR" sz="1400" i="0" kern="1200" dirty="0">
              <a:solidFill>
                <a:srgbClr val="002060"/>
              </a:solidFill>
            </a:rPr>
            <a:t>avoir une limite d’âge inférieure à 67 ans donc </a:t>
          </a:r>
          <a:r>
            <a:rPr lang="fr-FR" sz="1400" i="0" kern="1200" dirty="0">
              <a:solidFill>
                <a:srgbClr val="002060"/>
              </a:solidFill>
              <a:latin typeface="Arial" panose="020B0604020202020204"/>
              <a:ea typeface="+mn-ea"/>
              <a:cs typeface="+mn-cs"/>
            </a:rPr>
            <a:t>avoir accompli 17 ans de services au titre des travaux insalubres</a:t>
          </a:r>
        </a:p>
        <a:p>
          <a:pPr marL="449263" lvl="2" indent="-131763" algn="l" defTabSz="622300">
            <a:lnSpc>
              <a:spcPct val="90000"/>
            </a:lnSpc>
            <a:spcBef>
              <a:spcPct val="0"/>
            </a:spcBef>
            <a:spcAft>
              <a:spcPct val="15000"/>
            </a:spcAft>
            <a:buFont typeface="Arial" panose="020B0604020202020204" pitchFamily="34" charset="0"/>
            <a:buChar char="•"/>
          </a:pPr>
          <a:r>
            <a:rPr lang="fr-FR" sz="1400" kern="1200" dirty="0">
              <a:solidFill>
                <a:srgbClr val="002060"/>
              </a:solidFill>
            </a:rPr>
            <a:t>avoir auparavant fait valoir son droit à recul de limite d’âge ou à prolongation pour carrière incomplète</a:t>
          </a:r>
        </a:p>
        <a:p>
          <a:pPr marL="449263" lvl="2" indent="-131763" algn="l" defTabSz="622300">
            <a:lnSpc>
              <a:spcPct val="90000"/>
            </a:lnSpc>
            <a:spcBef>
              <a:spcPct val="0"/>
            </a:spcBef>
            <a:spcAft>
              <a:spcPct val="15000"/>
            </a:spcAft>
            <a:buFont typeface="Arial" panose="020B0604020202020204" pitchFamily="34" charset="0"/>
            <a:buChar char="•"/>
          </a:pPr>
          <a:r>
            <a:rPr lang="fr-FR" sz="1400" i="0" kern="1200" dirty="0">
              <a:solidFill>
                <a:srgbClr val="002060"/>
              </a:solidFill>
            </a:rPr>
            <a:t>faire sa demande 6 mois avant l’atteinte de sa limite d’âge</a:t>
          </a:r>
          <a:endParaRPr lang="fr-FR" sz="1600" kern="1200" dirty="0">
            <a:solidFill>
              <a:srgbClr val="002060"/>
            </a:solidFill>
          </a:endParaRPr>
        </a:p>
        <a:p>
          <a:pPr marL="228600" lvl="2" indent="0" algn="l" defTabSz="622300">
            <a:lnSpc>
              <a:spcPct val="90000"/>
            </a:lnSpc>
            <a:spcBef>
              <a:spcPct val="0"/>
            </a:spcBef>
            <a:spcAft>
              <a:spcPct val="15000"/>
            </a:spcAft>
            <a:buFont typeface="Arial" panose="020B0604020202020204" pitchFamily="34" charset="0"/>
            <a:buNone/>
          </a:pPr>
          <a:endParaRPr lang="fr-FR" sz="1600" kern="1200" dirty="0">
            <a:solidFill>
              <a:srgbClr val="002060"/>
            </a:solidFill>
          </a:endParaRPr>
        </a:p>
        <a:p>
          <a:pPr marL="273050" lvl="2" indent="-273050" algn="l" defTabSz="622300">
            <a:lnSpc>
              <a:spcPct val="90000"/>
            </a:lnSpc>
            <a:spcBef>
              <a:spcPct val="0"/>
            </a:spcBef>
            <a:spcAft>
              <a:spcPct val="15000"/>
            </a:spcAft>
            <a:buFont typeface="Wingdings" panose="05000000000000000000" pitchFamily="2" charset="2"/>
            <a:buChar char="q"/>
          </a:pPr>
          <a:r>
            <a:rPr lang="fr-FR" sz="1600" i="0" kern="1200" dirty="0">
              <a:solidFill>
                <a:srgbClr val="002060"/>
              </a:solidFill>
            </a:rPr>
            <a:t>Prolongation octroyée sous réserve d’aptitude physique de l’ouvrier</a:t>
          </a:r>
          <a:endParaRPr lang="fr-FR" sz="1600" kern="1200" dirty="0">
            <a:solidFill>
              <a:srgbClr val="002060"/>
            </a:solidFill>
          </a:endParaRPr>
        </a:p>
        <a:p>
          <a:pPr marL="0" lvl="2" indent="0" algn="l" defTabSz="622300">
            <a:lnSpc>
              <a:spcPct val="90000"/>
            </a:lnSpc>
            <a:spcBef>
              <a:spcPct val="0"/>
            </a:spcBef>
            <a:spcAft>
              <a:spcPct val="15000"/>
            </a:spcAft>
            <a:buFont typeface="Wingdings" panose="05000000000000000000" pitchFamily="2" charset="2"/>
            <a:buNone/>
          </a:pPr>
          <a:endParaRPr lang="fr-FR" sz="1600" kern="1200" dirty="0">
            <a:solidFill>
              <a:srgbClr val="002060"/>
            </a:solidFill>
          </a:endParaRPr>
        </a:p>
        <a:p>
          <a:pPr marL="273050" lvl="2" indent="-273050" algn="l" defTabSz="622300">
            <a:lnSpc>
              <a:spcPct val="90000"/>
            </a:lnSpc>
            <a:spcBef>
              <a:spcPct val="0"/>
            </a:spcBef>
            <a:spcAft>
              <a:spcPct val="15000"/>
            </a:spcAft>
            <a:buFont typeface="Wingdings" panose="05000000000000000000" pitchFamily="2" charset="2"/>
            <a:buChar char="q"/>
          </a:pPr>
          <a:r>
            <a:rPr lang="fr-FR" sz="1600" i="0" kern="1200" dirty="0">
              <a:solidFill>
                <a:srgbClr val="002060"/>
              </a:solidFill>
              <a:latin typeface="Arial" panose="020B0604020202020204"/>
              <a:ea typeface="+mn-ea"/>
              <a:cs typeface="+mn-cs"/>
            </a:rPr>
            <a:t>Ce dispositif n’est pas ouvert aux ouvriers qui, à la date de leur limite d’âge, sont placés en congé de longue maladie, en congé de longue durée ou accomplissent un service à temps partiel pour raison thérapeutique</a:t>
          </a:r>
          <a:r>
            <a:rPr lang="fr-FR" sz="1600" kern="1200" dirty="0">
              <a:solidFill>
                <a:srgbClr val="002060"/>
              </a:solidFill>
              <a:latin typeface="Arial" panose="020B0604020202020204"/>
              <a:ea typeface="+mn-ea"/>
              <a:cs typeface="+mn-cs"/>
            </a:rPr>
            <a:t>.</a:t>
          </a:r>
        </a:p>
        <a:p>
          <a:pPr marL="171450" lvl="1" indent="0" algn="l" defTabSz="711200">
            <a:lnSpc>
              <a:spcPct val="90000"/>
            </a:lnSpc>
            <a:spcBef>
              <a:spcPct val="0"/>
            </a:spcBef>
            <a:spcAft>
              <a:spcPct val="15000"/>
            </a:spcAft>
            <a:buFont typeface="Arial" panose="020B0604020202020204" pitchFamily="34" charset="0"/>
            <a:buNone/>
          </a:pPr>
          <a:endParaRPr lang="fr-FR" sz="900" kern="1200" dirty="0">
            <a:solidFill>
              <a:srgbClr val="002060"/>
            </a:solidFill>
          </a:endParaRPr>
        </a:p>
        <a:p>
          <a:pPr marL="342900" lvl="2" indent="0" algn="l" defTabSz="711200">
            <a:lnSpc>
              <a:spcPct val="90000"/>
            </a:lnSpc>
            <a:spcBef>
              <a:spcPct val="0"/>
            </a:spcBef>
            <a:spcAft>
              <a:spcPct val="15000"/>
            </a:spcAft>
            <a:buFont typeface="Courier New" panose="02070309020205020404" pitchFamily="49" charset="0"/>
            <a:buNone/>
          </a:pPr>
          <a:endParaRPr lang="fr-FR" sz="1600" kern="1200" dirty="0">
            <a:solidFill>
              <a:srgbClr val="002060"/>
            </a:solidFill>
          </a:endParaRPr>
        </a:p>
      </dsp:txBody>
      <dsp:txXfrm>
        <a:off x="287289" y="255888"/>
        <a:ext cx="4882828" cy="4037810"/>
      </dsp:txXfrm>
    </dsp:sp>
    <dsp:sp modelId="{88DF0D52-5F66-40D7-804C-7BF2C1C6B5B5}">
      <dsp:nvSpPr>
        <dsp:cNvPr id="0" name=""/>
        <dsp:cNvSpPr/>
      </dsp:nvSpPr>
      <dsp:spPr>
        <a:xfrm>
          <a:off x="5627129" y="146307"/>
          <a:ext cx="4648159" cy="4356095"/>
        </a:xfrm>
        <a:prstGeom prst="flowChartAlternateProcess">
          <a:avLst/>
        </a:prstGeom>
        <a:solidFill>
          <a:srgbClr val="BBCEE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ctr" defTabSz="889000">
            <a:lnSpc>
              <a:spcPct val="90000"/>
            </a:lnSpc>
            <a:spcBef>
              <a:spcPct val="0"/>
            </a:spcBef>
            <a:spcAft>
              <a:spcPct val="35000"/>
            </a:spcAft>
            <a:buNone/>
          </a:pPr>
          <a:r>
            <a:rPr lang="fr-FR" sz="2000" b="1" i="0" kern="1200" dirty="0"/>
            <a:t>Modalités de prise en compte de la période dans la pension </a:t>
          </a:r>
        </a:p>
        <a:p>
          <a:pPr marL="0" lvl="0" indent="0" algn="l" defTabSz="889000">
            <a:lnSpc>
              <a:spcPct val="90000"/>
            </a:lnSpc>
            <a:spcBef>
              <a:spcPct val="0"/>
            </a:spcBef>
            <a:spcAft>
              <a:spcPct val="35000"/>
            </a:spcAft>
            <a:buNone/>
          </a:pPr>
          <a:endParaRPr lang="fr-FR" sz="2000" kern="1200" dirty="0"/>
        </a:p>
        <a:p>
          <a:pPr marL="273050" lvl="1" indent="-273050" algn="l" defTabSz="666750">
            <a:lnSpc>
              <a:spcPct val="90000"/>
            </a:lnSpc>
            <a:spcBef>
              <a:spcPct val="0"/>
            </a:spcBef>
            <a:spcAft>
              <a:spcPct val="15000"/>
            </a:spcAft>
            <a:buFont typeface="Wingdings" panose="05000000000000000000" pitchFamily="2" charset="2"/>
            <a:buChar char="q"/>
          </a:pPr>
          <a:r>
            <a:rPr lang="fr-FR" sz="1500" i="0" kern="1200" dirty="0">
              <a:solidFill>
                <a:srgbClr val="002060"/>
              </a:solidFill>
            </a:rPr>
            <a:t>Prise en compte de l’intégralité de la période (pas de limitation au nombre de trimestres pour avoir le taux plein)</a:t>
          </a:r>
          <a:endParaRPr lang="fr-FR" sz="1500" kern="1200" dirty="0">
            <a:solidFill>
              <a:srgbClr val="002060"/>
            </a:solidFill>
          </a:endParaRPr>
        </a:p>
        <a:p>
          <a:pPr marL="114300" lvl="1" indent="0" algn="l" defTabSz="666750">
            <a:lnSpc>
              <a:spcPct val="90000"/>
            </a:lnSpc>
            <a:spcBef>
              <a:spcPct val="0"/>
            </a:spcBef>
            <a:spcAft>
              <a:spcPct val="15000"/>
            </a:spcAft>
            <a:buFont typeface="Wingdings" panose="05000000000000000000" pitchFamily="2" charset="2"/>
            <a:buChar char="q"/>
          </a:pPr>
          <a:endParaRPr lang="fr-FR" sz="1500" kern="1200" dirty="0">
            <a:solidFill>
              <a:srgbClr val="002060"/>
            </a:solidFill>
          </a:endParaRPr>
        </a:p>
        <a:p>
          <a:pPr marL="273050" lvl="1" indent="-273050" algn="l" defTabSz="666750">
            <a:lnSpc>
              <a:spcPct val="90000"/>
            </a:lnSpc>
            <a:spcBef>
              <a:spcPct val="0"/>
            </a:spcBef>
            <a:spcAft>
              <a:spcPct val="15000"/>
            </a:spcAft>
            <a:buFont typeface="Wingdings" panose="05000000000000000000" pitchFamily="2" charset="2"/>
            <a:buChar char="q"/>
          </a:pPr>
          <a:r>
            <a:rPr lang="fr-FR" sz="1500" kern="1200" dirty="0">
              <a:solidFill>
                <a:srgbClr val="002060"/>
              </a:solidFill>
            </a:rPr>
            <a:t>La période de prolongation peut être prise en compte au titre de la surcote</a:t>
          </a:r>
        </a:p>
        <a:p>
          <a:pPr marL="114300" lvl="1" indent="0" algn="l" defTabSz="666750">
            <a:lnSpc>
              <a:spcPct val="90000"/>
            </a:lnSpc>
            <a:spcBef>
              <a:spcPct val="0"/>
            </a:spcBef>
            <a:spcAft>
              <a:spcPct val="15000"/>
            </a:spcAft>
            <a:buFont typeface="Wingdings" panose="05000000000000000000" pitchFamily="2" charset="2"/>
            <a:buChar char="q"/>
          </a:pPr>
          <a:endParaRPr lang="fr-FR" sz="1500" kern="1200" dirty="0">
            <a:solidFill>
              <a:srgbClr val="002060"/>
            </a:solidFill>
          </a:endParaRPr>
        </a:p>
        <a:p>
          <a:pPr marL="273050" lvl="1" indent="-273050" algn="l" defTabSz="666750">
            <a:lnSpc>
              <a:spcPct val="90000"/>
            </a:lnSpc>
            <a:spcBef>
              <a:spcPct val="0"/>
            </a:spcBef>
            <a:spcAft>
              <a:spcPct val="15000"/>
            </a:spcAft>
            <a:buFont typeface="Wingdings" panose="05000000000000000000" pitchFamily="2" charset="2"/>
            <a:buChar char="q"/>
          </a:pPr>
          <a:r>
            <a:rPr lang="fr-FR" sz="1500" i="0" kern="1200" dirty="0">
              <a:solidFill>
                <a:srgbClr val="002060"/>
              </a:solidFill>
            </a:rPr>
            <a:t>Possibilité de bénéficier des éventuelles réformes statutaires et indiciaires, ou avancement pour le calcul de la pension.</a:t>
          </a:r>
          <a:endParaRPr lang="fr-FR" sz="1500" kern="1200" dirty="0">
            <a:solidFill>
              <a:srgbClr val="002060"/>
            </a:solidFill>
          </a:endParaRPr>
        </a:p>
        <a:p>
          <a:pPr marL="114300" lvl="1" indent="0" algn="l" defTabSz="666750">
            <a:lnSpc>
              <a:spcPct val="90000"/>
            </a:lnSpc>
            <a:spcBef>
              <a:spcPct val="0"/>
            </a:spcBef>
            <a:spcAft>
              <a:spcPct val="15000"/>
            </a:spcAft>
            <a:buFont typeface="Wingdings" panose="05000000000000000000" pitchFamily="2" charset="2"/>
            <a:buNone/>
          </a:pPr>
          <a:endParaRPr lang="fr-FR" sz="1500" kern="1200" dirty="0">
            <a:solidFill>
              <a:srgbClr val="002060"/>
            </a:solidFill>
          </a:endParaRPr>
        </a:p>
        <a:p>
          <a:pPr marL="114300" lvl="1" indent="0" algn="l" defTabSz="666750">
            <a:lnSpc>
              <a:spcPct val="90000"/>
            </a:lnSpc>
            <a:spcBef>
              <a:spcPct val="0"/>
            </a:spcBef>
            <a:spcAft>
              <a:spcPct val="15000"/>
            </a:spcAft>
            <a:buFont typeface="Wingdings" panose="05000000000000000000" pitchFamily="2" charset="2"/>
            <a:buChar char="q"/>
          </a:pPr>
          <a:endParaRPr lang="fr-FR" sz="1500" kern="1200" dirty="0">
            <a:solidFill>
              <a:srgbClr val="002060"/>
            </a:solidFill>
          </a:endParaRPr>
        </a:p>
      </dsp:txBody>
      <dsp:txXfrm>
        <a:off x="5839772" y="358950"/>
        <a:ext cx="4222873" cy="393080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535F7C-537A-478F-B19F-75120AB83093}">
      <dsp:nvSpPr>
        <dsp:cNvPr id="0" name=""/>
        <dsp:cNvSpPr/>
      </dsp:nvSpPr>
      <dsp:spPr>
        <a:xfrm>
          <a:off x="0" y="212079"/>
          <a:ext cx="10439143" cy="3747920"/>
        </a:xfrm>
        <a:prstGeom prst="roundRect">
          <a:avLst/>
        </a:prstGeom>
        <a:solidFill>
          <a:srgbClr val="A8C46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i="0" kern="1200" dirty="0">
              <a:solidFill>
                <a:srgbClr val="002060"/>
              </a:solidFill>
            </a:rPr>
            <a:t>Relèvement du nombre de trimestres nécessaire pour obtenir une pension à taux plein </a:t>
          </a:r>
        </a:p>
        <a:p>
          <a:pPr marL="0" lvl="0" indent="0" algn="ctr" defTabSz="889000">
            <a:lnSpc>
              <a:spcPct val="90000"/>
            </a:lnSpc>
            <a:spcBef>
              <a:spcPct val="0"/>
            </a:spcBef>
            <a:spcAft>
              <a:spcPct val="35000"/>
            </a:spcAft>
            <a:buNone/>
          </a:pPr>
          <a:r>
            <a:rPr lang="fr-FR" sz="2000" i="0" kern="1200" dirty="0">
              <a:solidFill>
                <a:srgbClr val="002060"/>
              </a:solidFill>
            </a:rPr>
            <a:t>pour l’octroi du minimum garanti </a:t>
          </a:r>
        </a:p>
        <a:p>
          <a:pPr marL="0" lvl="0" indent="0" algn="ctr" defTabSz="889000">
            <a:lnSpc>
              <a:spcPct val="90000"/>
            </a:lnSpc>
            <a:spcBef>
              <a:spcPct val="0"/>
            </a:spcBef>
            <a:spcAft>
              <a:spcPct val="35000"/>
            </a:spcAft>
            <a:buNone/>
          </a:pPr>
          <a:r>
            <a:rPr lang="fr-FR" sz="2000" i="0" kern="1200" dirty="0">
              <a:solidFill>
                <a:srgbClr val="002060"/>
              </a:solidFill>
            </a:rPr>
            <a:t>(voir relèvement de la durée d’assurance) </a:t>
          </a:r>
        </a:p>
      </dsp:txBody>
      <dsp:txXfrm>
        <a:off x="182958" y="395037"/>
        <a:ext cx="10073227" cy="338200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6B4C19-09CF-4B61-801A-1E26CFA1C481}">
      <dsp:nvSpPr>
        <dsp:cNvPr id="0" name=""/>
        <dsp:cNvSpPr/>
      </dsp:nvSpPr>
      <dsp:spPr>
        <a:xfrm>
          <a:off x="0" y="196497"/>
          <a:ext cx="10560611" cy="1254825"/>
        </a:xfrm>
        <a:prstGeom prst="roundRect">
          <a:avLst/>
        </a:prstGeom>
        <a:solidFill>
          <a:srgbClr val="A8C46F"/>
        </a:solidFill>
        <a:ln>
          <a:noFill/>
        </a:ln>
        <a:effectLst/>
        <a:scene3d>
          <a:camera prst="orthographicFront"/>
          <a:lightRig rig="chilly" dir="t"/>
        </a:scene3d>
      </dsp:spPr>
      <dsp:style>
        <a:lnRef idx="0">
          <a:scrgbClr r="0" g="0" b="0"/>
        </a:lnRef>
        <a:fillRef idx="0">
          <a:scrgbClr r="0" g="0" b="0"/>
        </a:fillRef>
        <a:effectRef idx="0">
          <a:scrgbClr r="0" g="0" b="0"/>
        </a:effectRef>
        <a:fontRef idx="minor">
          <a:schemeClr val="accen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fr-FR" sz="1600" b="1" kern="1200" dirty="0">
              <a:solidFill>
                <a:srgbClr val="002060"/>
              </a:solidFill>
            </a:rPr>
            <a:t>Dérogation à la condition d’éducation </a:t>
          </a:r>
        </a:p>
        <a:p>
          <a:pPr marL="0" lvl="0" indent="0" algn="l" defTabSz="711200">
            <a:lnSpc>
              <a:spcPct val="90000"/>
            </a:lnSpc>
            <a:spcBef>
              <a:spcPct val="0"/>
            </a:spcBef>
            <a:spcAft>
              <a:spcPct val="35000"/>
            </a:spcAft>
            <a:buNone/>
          </a:pPr>
          <a:r>
            <a:rPr lang="fr-FR" sz="1600" kern="1200" dirty="0">
              <a:solidFill>
                <a:srgbClr val="002060"/>
              </a:solidFill>
            </a:rPr>
            <a:t>La notion d’enfant décédé « par faits de guerre » est supprimée. </a:t>
          </a:r>
        </a:p>
        <a:p>
          <a:pPr marL="0" lvl="0" indent="0" algn="l" defTabSz="711200" rtl="0">
            <a:lnSpc>
              <a:spcPct val="90000"/>
            </a:lnSpc>
            <a:spcBef>
              <a:spcPct val="0"/>
            </a:spcBef>
            <a:spcAft>
              <a:spcPct val="35000"/>
            </a:spcAft>
            <a:buNone/>
          </a:pPr>
          <a:r>
            <a:rPr lang="fr-FR" sz="1600" kern="1200" dirty="0">
              <a:solidFill>
                <a:srgbClr val="002060"/>
              </a:solidFill>
            </a:rPr>
            <a:t>Désormais, la condition d’avoir élevé les enfants pendant au moins neuf ans n’est plus exigée pour tous les enfants décédés, </a:t>
          </a:r>
          <a:r>
            <a:rPr lang="fr-FR" sz="1600" b="1" kern="1200" dirty="0">
              <a:solidFill>
                <a:srgbClr val="002060"/>
              </a:solidFill>
            </a:rPr>
            <a:t>qu’elle que soit la cause du décès</a:t>
          </a:r>
          <a:r>
            <a:rPr lang="fr-FR" sz="1600" kern="1200" dirty="0">
              <a:solidFill>
                <a:srgbClr val="002060"/>
              </a:solidFill>
            </a:rPr>
            <a:t>.</a:t>
          </a:r>
        </a:p>
      </dsp:txBody>
      <dsp:txXfrm>
        <a:off x="61256" y="257753"/>
        <a:ext cx="10438099" cy="113231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BF2F1D-E99E-4047-A1EC-73B0432853E3}">
      <dsp:nvSpPr>
        <dsp:cNvPr id="0" name=""/>
        <dsp:cNvSpPr/>
      </dsp:nvSpPr>
      <dsp:spPr>
        <a:xfrm>
          <a:off x="0" y="108218"/>
          <a:ext cx="10554356" cy="3055646"/>
        </a:xfrm>
        <a:prstGeom prst="roundRect">
          <a:avLst/>
        </a:prstGeom>
        <a:solidFill>
          <a:srgbClr val="B7CBE4"/>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algn="l" defTabSz="666750">
            <a:lnSpc>
              <a:spcPct val="90000"/>
            </a:lnSpc>
            <a:spcBef>
              <a:spcPct val="0"/>
            </a:spcBef>
            <a:spcAft>
              <a:spcPct val="35000"/>
            </a:spcAft>
            <a:buNone/>
          </a:pPr>
          <a:endParaRPr lang="fr-FR" sz="1500" kern="1200" dirty="0"/>
        </a:p>
        <a:p>
          <a:pPr marL="0" lvl="0" algn="l" defTabSz="666750">
            <a:lnSpc>
              <a:spcPct val="90000"/>
            </a:lnSpc>
            <a:spcBef>
              <a:spcPct val="0"/>
            </a:spcBef>
            <a:spcAft>
              <a:spcPct val="35000"/>
            </a:spcAft>
            <a:buNone/>
          </a:pPr>
          <a:r>
            <a:rPr lang="fr-FR" sz="1600" b="1" kern="1200" dirty="0">
              <a:solidFill>
                <a:srgbClr val="002060"/>
              </a:solidFill>
            </a:rPr>
            <a:t>Suppression de la majoration pour enfants en cas de condamnation pour actes de violence ou de maltraitance sur enfants </a:t>
          </a:r>
          <a:r>
            <a:rPr lang="fr-FR" sz="1600" b="0" i="1" kern="1200" dirty="0">
              <a:solidFill>
                <a:srgbClr val="002060"/>
              </a:solidFill>
            </a:rPr>
            <a:t>(en attente de textes)</a:t>
          </a:r>
        </a:p>
        <a:p>
          <a:pPr marL="0" lvl="0" algn="l" defTabSz="666750">
            <a:lnSpc>
              <a:spcPct val="90000"/>
            </a:lnSpc>
            <a:spcBef>
              <a:spcPct val="0"/>
            </a:spcBef>
            <a:spcAft>
              <a:spcPct val="35000"/>
            </a:spcAft>
            <a:buNone/>
          </a:pPr>
          <a:r>
            <a:rPr lang="fr-FR" sz="1600" b="1" kern="1200" dirty="0">
              <a:solidFill>
                <a:srgbClr val="002060"/>
              </a:solidFill>
            </a:rPr>
            <a:t>Sur décision du juge pénal, </a:t>
          </a:r>
          <a:r>
            <a:rPr lang="fr-FR" sz="1600" kern="1200" dirty="0">
              <a:solidFill>
                <a:srgbClr val="002060"/>
              </a:solidFill>
            </a:rPr>
            <a:t>le bénéfice de la majoration pour enfant est supprimé lorsque le parent est déchu de l’autorité parentale ou priver de son exercice,</a:t>
          </a:r>
        </a:p>
        <a:p>
          <a:pPr marL="591750" lvl="3" indent="-285750" algn="l" defTabSz="914400" rtl="0" eaLnBrk="1" latinLnBrk="0" hangingPunct="1">
            <a:lnSpc>
              <a:spcPct val="90000"/>
            </a:lnSpc>
            <a:spcBef>
              <a:spcPct val="0"/>
            </a:spcBef>
            <a:spcAft>
              <a:spcPct val="35000"/>
            </a:spcAft>
            <a:buFont typeface="Wingdings" panose="05000000000000000000" pitchFamily="2" charset="2"/>
            <a:buNone/>
          </a:pPr>
          <a:r>
            <a:rPr lang="fr-FR" sz="1600" kern="1200" dirty="0">
              <a:solidFill>
                <a:srgbClr val="002060"/>
              </a:solidFill>
            </a:rPr>
            <a:t>- </a:t>
          </a:r>
          <a:r>
            <a:rPr lang="fr-FR" sz="1600" kern="1200" dirty="0">
              <a:solidFill>
                <a:srgbClr val="002060"/>
              </a:solidFill>
              <a:latin typeface="+mn-lt"/>
              <a:ea typeface="+mn-ea"/>
              <a:cs typeface="+mn-cs"/>
            </a:rPr>
            <a:t>pour avoir commis à l’encontre d’un de ses enfants, un crime ou un délit (meurtre, assassinat, tortures, actes de barbarie, violences ayant entraîné la mort sans intention de la donner, violence ayant entraîné mutilation ou infirmité permanente ou incapacité totale)</a:t>
          </a:r>
        </a:p>
        <a:p>
          <a:pPr marL="591750" lvl="3" indent="-285750" algn="l" defTabSz="914400" rtl="0" eaLnBrk="1" latinLnBrk="0" hangingPunct="1">
            <a:lnSpc>
              <a:spcPct val="90000"/>
            </a:lnSpc>
            <a:spcBef>
              <a:spcPct val="0"/>
            </a:spcBef>
            <a:spcAft>
              <a:spcPct val="35000"/>
            </a:spcAft>
            <a:buFont typeface="Wingdings" panose="05000000000000000000" pitchFamily="2" charset="2"/>
            <a:buNone/>
          </a:pPr>
          <a:r>
            <a:rPr lang="fr-FR" sz="1600" kern="1200" dirty="0">
              <a:solidFill>
                <a:srgbClr val="002060"/>
              </a:solidFill>
              <a:latin typeface="+mn-lt"/>
              <a:ea typeface="+mn-ea"/>
              <a:cs typeface="+mn-cs"/>
            </a:rPr>
            <a:t>- ou résultant d’agressions sexuelles (viol ou autres agressions sexuelles). </a:t>
          </a:r>
        </a:p>
        <a:p>
          <a:pPr marL="0" lvl="0" algn="l" defTabSz="666750">
            <a:lnSpc>
              <a:spcPct val="90000"/>
            </a:lnSpc>
            <a:spcBef>
              <a:spcPct val="0"/>
            </a:spcBef>
            <a:spcAft>
              <a:spcPct val="35000"/>
            </a:spcAft>
            <a:buNone/>
          </a:pPr>
          <a:endParaRPr lang="fr-FR" sz="1600" kern="1200" dirty="0">
            <a:solidFill>
              <a:srgbClr val="002060"/>
            </a:solidFill>
          </a:endParaRPr>
        </a:p>
        <a:p>
          <a:pPr marL="0" lvl="0" algn="l" defTabSz="666750">
            <a:lnSpc>
              <a:spcPct val="90000"/>
            </a:lnSpc>
            <a:spcBef>
              <a:spcPct val="0"/>
            </a:spcBef>
            <a:spcAft>
              <a:spcPct val="35000"/>
            </a:spcAft>
            <a:buNone/>
          </a:pPr>
          <a:r>
            <a:rPr lang="fr-FR" sz="1600" b="1" kern="1200" dirty="0">
              <a:solidFill>
                <a:srgbClr val="002060"/>
              </a:solidFill>
            </a:rPr>
            <a:t>Remarque : </a:t>
          </a:r>
          <a:r>
            <a:rPr lang="fr-FR" sz="1600" kern="1200" dirty="0">
              <a:solidFill>
                <a:srgbClr val="002060"/>
              </a:solidFill>
            </a:rPr>
            <a:t>Cette mesure s’applique aux privations et aux retraits de l’exercice de l’autorité parentale prenant effet à compter du 1er septembre 2023</a:t>
          </a:r>
        </a:p>
        <a:p>
          <a:pPr marL="0" lvl="0" algn="l" defTabSz="666750">
            <a:lnSpc>
              <a:spcPct val="90000"/>
            </a:lnSpc>
            <a:spcBef>
              <a:spcPct val="0"/>
            </a:spcBef>
            <a:spcAft>
              <a:spcPct val="35000"/>
            </a:spcAft>
            <a:buNone/>
          </a:pPr>
          <a:endParaRPr lang="fr-FR" sz="1300" kern="1200" dirty="0"/>
        </a:p>
      </dsp:txBody>
      <dsp:txXfrm>
        <a:off x="149164" y="257382"/>
        <a:ext cx="10256028" cy="275731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2F600-58A4-46CB-A0DF-59E91D5E864D}">
      <dsp:nvSpPr>
        <dsp:cNvPr id="0" name=""/>
        <dsp:cNvSpPr/>
      </dsp:nvSpPr>
      <dsp:spPr>
        <a:xfrm>
          <a:off x="0" y="128509"/>
          <a:ext cx="9241156" cy="1482974"/>
        </a:xfrm>
        <a:prstGeom prst="roundRect">
          <a:avLst/>
        </a:prstGeom>
        <a:solidFill>
          <a:srgbClr val="A8C46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algn="l" defTabSz="800100">
            <a:lnSpc>
              <a:spcPct val="90000"/>
            </a:lnSpc>
            <a:spcBef>
              <a:spcPct val="0"/>
            </a:spcBef>
            <a:spcAft>
              <a:spcPct val="35000"/>
            </a:spcAft>
            <a:buNone/>
          </a:pPr>
          <a:r>
            <a:rPr lang="fr-FR" sz="1800" i="0" kern="1200" dirty="0">
              <a:solidFill>
                <a:srgbClr val="002060"/>
              </a:solidFill>
            </a:rPr>
            <a:t>Maintien de l’envoi de l’information sur les dispositifs  </a:t>
          </a:r>
        </a:p>
        <a:p>
          <a:pPr marL="558800" lvl="0" indent="-285750" algn="l" defTabSz="914400" rtl="0" eaLnBrk="1" latinLnBrk="0" hangingPunct="1">
            <a:lnSpc>
              <a:spcPct val="100000"/>
            </a:lnSpc>
            <a:spcBef>
              <a:spcPct val="0"/>
            </a:spcBef>
            <a:spcAft>
              <a:spcPct val="35000"/>
            </a:spcAft>
            <a:buFont typeface="Wingdings" panose="05000000000000000000" pitchFamily="2" charset="2"/>
            <a:buNone/>
          </a:pPr>
          <a:r>
            <a:rPr lang="fr-FR" sz="1600" i="0" kern="1200" dirty="0">
              <a:solidFill>
                <a:srgbClr val="002060"/>
              </a:solidFill>
              <a:latin typeface="+mn-lt"/>
              <a:ea typeface="+mn-ea"/>
              <a:cs typeface="+mn-cs"/>
            </a:rPr>
            <a:t>de cumul emploi retraite, </a:t>
          </a:r>
        </a:p>
        <a:p>
          <a:pPr marL="558800" lvl="0" indent="-285750" algn="l" defTabSz="914400" rtl="0" eaLnBrk="1" latinLnBrk="0" hangingPunct="1">
            <a:lnSpc>
              <a:spcPct val="100000"/>
            </a:lnSpc>
            <a:spcBef>
              <a:spcPct val="0"/>
            </a:spcBef>
            <a:spcAft>
              <a:spcPct val="35000"/>
            </a:spcAft>
            <a:buFont typeface="Wingdings" panose="05000000000000000000" pitchFamily="2" charset="2"/>
            <a:buNone/>
          </a:pPr>
          <a:r>
            <a:rPr lang="fr-FR" sz="1600" i="0" kern="1200" dirty="0">
              <a:solidFill>
                <a:srgbClr val="002060"/>
              </a:solidFill>
              <a:latin typeface="+mn-lt"/>
              <a:ea typeface="+mn-ea"/>
              <a:cs typeface="+mn-cs"/>
            </a:rPr>
            <a:t>de retraite progressive </a:t>
          </a:r>
        </a:p>
        <a:p>
          <a:pPr marL="558800" lvl="0" indent="-285750" algn="l" defTabSz="914400" rtl="0" eaLnBrk="1" latinLnBrk="0" hangingPunct="1">
            <a:lnSpc>
              <a:spcPct val="100000"/>
            </a:lnSpc>
            <a:spcBef>
              <a:spcPct val="0"/>
            </a:spcBef>
            <a:spcAft>
              <a:spcPct val="35000"/>
            </a:spcAft>
            <a:buFont typeface="Wingdings" panose="05000000000000000000" pitchFamily="2" charset="2"/>
            <a:buNone/>
          </a:pPr>
          <a:r>
            <a:rPr lang="fr-FR" sz="1600" i="0" kern="1200" dirty="0">
              <a:solidFill>
                <a:srgbClr val="002060"/>
              </a:solidFill>
              <a:latin typeface="+mn-lt"/>
              <a:ea typeface="+mn-ea"/>
              <a:cs typeface="+mn-cs"/>
            </a:rPr>
            <a:t>et de </a:t>
          </a:r>
          <a:r>
            <a:rPr lang="fr-FR" sz="1600" i="0" kern="1200" dirty="0" err="1">
              <a:solidFill>
                <a:srgbClr val="002060"/>
              </a:solidFill>
              <a:latin typeface="+mn-lt"/>
              <a:ea typeface="+mn-ea"/>
              <a:cs typeface="+mn-cs"/>
            </a:rPr>
            <a:t>surcotisation</a:t>
          </a:r>
          <a:r>
            <a:rPr lang="fr-FR" sz="1600" i="0" kern="1200" dirty="0">
              <a:solidFill>
                <a:srgbClr val="002060"/>
              </a:solidFill>
              <a:latin typeface="+mn-lt"/>
              <a:ea typeface="+mn-ea"/>
              <a:cs typeface="+mn-cs"/>
            </a:rPr>
            <a:t> en cas de temps partiel</a:t>
          </a:r>
        </a:p>
      </dsp:txBody>
      <dsp:txXfrm>
        <a:off x="72393" y="200902"/>
        <a:ext cx="9096370" cy="1338188"/>
      </dsp:txXfrm>
    </dsp:sp>
    <dsp:sp modelId="{60C4C212-7F91-491E-981C-0C293DFE712F}">
      <dsp:nvSpPr>
        <dsp:cNvPr id="0" name=""/>
        <dsp:cNvSpPr/>
      </dsp:nvSpPr>
      <dsp:spPr>
        <a:xfrm>
          <a:off x="0" y="1798684"/>
          <a:ext cx="9241156" cy="1482974"/>
        </a:xfrm>
        <a:prstGeom prst="roundRect">
          <a:avLst/>
        </a:prstGeom>
        <a:solidFill>
          <a:srgbClr val="B7CBE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i="0" kern="1200" dirty="0">
              <a:solidFill>
                <a:srgbClr val="002060"/>
              </a:solidFill>
            </a:rPr>
            <a:t>Ajout de l’envoi d’une simulation de liquidation partielle dans le cadre du dispositif de retraite progressive</a:t>
          </a:r>
        </a:p>
      </dsp:txBody>
      <dsp:txXfrm>
        <a:off x="72393" y="1871077"/>
        <a:ext cx="9096370" cy="133818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49E9D2-E7C0-4BAA-914B-DA5E3E0474D2}">
      <dsp:nvSpPr>
        <dsp:cNvPr id="0" name=""/>
        <dsp:cNvSpPr/>
      </dsp:nvSpPr>
      <dsp:spPr>
        <a:xfrm>
          <a:off x="0" y="46362"/>
          <a:ext cx="10439143" cy="981969"/>
        </a:xfrm>
        <a:prstGeom prst="roundRect">
          <a:avLst/>
        </a:prstGeom>
        <a:solidFill>
          <a:srgbClr val="A8C46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i="0" kern="1200" dirty="0"/>
            <a:t>Maintien du principe de non-acquisition de nouveaux droits à pension (article L161-22-1du CSS)</a:t>
          </a:r>
        </a:p>
      </dsp:txBody>
      <dsp:txXfrm>
        <a:off x="47936" y="94298"/>
        <a:ext cx="10343271" cy="886097"/>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151771-AC13-4358-BC0D-B349C117A3B5}">
      <dsp:nvSpPr>
        <dsp:cNvPr id="0" name=""/>
        <dsp:cNvSpPr/>
      </dsp:nvSpPr>
      <dsp:spPr>
        <a:xfrm>
          <a:off x="0" y="2465"/>
          <a:ext cx="10429008" cy="767520"/>
        </a:xfrm>
        <a:prstGeom prst="roundRect">
          <a:avLst/>
        </a:prstGeom>
        <a:solidFill>
          <a:srgbClr val="D9E5C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i="0" kern="1200" dirty="0">
              <a:solidFill>
                <a:srgbClr val="002060"/>
              </a:solidFill>
            </a:rPr>
            <a:t>Insertion de 2 dérogations à ce principe</a:t>
          </a:r>
          <a:endParaRPr lang="fr-FR" sz="2000" kern="1200" dirty="0">
            <a:solidFill>
              <a:srgbClr val="002060"/>
            </a:solidFill>
          </a:endParaRPr>
        </a:p>
      </dsp:txBody>
      <dsp:txXfrm>
        <a:off x="37467" y="39932"/>
        <a:ext cx="10354074" cy="6925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9F409B-7BF5-4A29-90BE-C43A3E80B6DB}">
      <dsp:nvSpPr>
        <dsp:cNvPr id="0" name=""/>
        <dsp:cNvSpPr/>
      </dsp:nvSpPr>
      <dsp:spPr>
        <a:xfrm>
          <a:off x="50" y="3711"/>
          <a:ext cx="4806540" cy="1008000"/>
        </a:xfrm>
        <a:prstGeom prst="rect">
          <a:avLst/>
        </a:prstGeom>
        <a:solidFill>
          <a:srgbClr val="A8C46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kumimoji="0" lang="fr-FR" sz="1600" b="1" i="0" u="none" strike="noStrike" kern="0" cap="none" spc="0" normalizeH="0" baseline="0" dirty="0">
              <a:ln>
                <a:noFill/>
              </a:ln>
              <a:solidFill>
                <a:prstClr val="white"/>
              </a:solidFill>
              <a:effectLst/>
              <a:uLnTx/>
              <a:uFillTx/>
              <a:latin typeface="+mn-lt"/>
              <a:ea typeface="+mn-ea"/>
              <a:cs typeface="+mn-cs"/>
            </a:rPr>
            <a:t>Pour ceux ayant un droit ouvert </a:t>
          </a:r>
        </a:p>
        <a:p>
          <a:pPr marL="0" lvl="0" indent="0" algn="ctr" defTabSz="711200">
            <a:lnSpc>
              <a:spcPct val="90000"/>
            </a:lnSpc>
            <a:spcBef>
              <a:spcPct val="0"/>
            </a:spcBef>
            <a:spcAft>
              <a:spcPct val="35000"/>
            </a:spcAft>
            <a:buNone/>
          </a:pPr>
          <a:r>
            <a:rPr kumimoji="0" lang="fr-FR" sz="1600" b="1" i="0" u="none" strike="noStrike" kern="0" cap="none" spc="0" normalizeH="0" baseline="0" dirty="0">
              <a:ln>
                <a:noFill/>
              </a:ln>
              <a:solidFill>
                <a:srgbClr val="002060"/>
              </a:solidFill>
              <a:effectLst/>
              <a:uLnTx/>
              <a:uFillTx/>
              <a:latin typeface="+mn-lt"/>
              <a:ea typeface="+mn-ea"/>
              <a:cs typeface="+mn-cs"/>
            </a:rPr>
            <a:t>avant le 1er septembre 2023 *</a:t>
          </a:r>
        </a:p>
      </dsp:txBody>
      <dsp:txXfrm>
        <a:off x="50" y="3711"/>
        <a:ext cx="4806540" cy="1008000"/>
      </dsp:txXfrm>
    </dsp:sp>
    <dsp:sp modelId="{5BD0CE6C-2948-43E2-A721-237D8A53CFEF}">
      <dsp:nvSpPr>
        <dsp:cNvPr id="0" name=""/>
        <dsp:cNvSpPr/>
      </dsp:nvSpPr>
      <dsp:spPr>
        <a:xfrm>
          <a:off x="2" y="1015415"/>
          <a:ext cx="4806540" cy="1537199"/>
        </a:xfrm>
        <a:prstGeom prst="rect">
          <a:avLst/>
        </a:prstGeom>
        <a:solidFill>
          <a:srgbClr val="D9E5C1">
            <a:alpha val="90000"/>
          </a:srgb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ctr" defTabSz="711200">
            <a:lnSpc>
              <a:spcPct val="90000"/>
            </a:lnSpc>
            <a:spcBef>
              <a:spcPct val="0"/>
            </a:spcBef>
            <a:spcAft>
              <a:spcPct val="15000"/>
            </a:spcAft>
            <a:buNone/>
          </a:pPr>
          <a:r>
            <a:rPr lang="fr-FR" sz="1600" b="0" i="0" kern="1200" dirty="0">
              <a:solidFill>
                <a:schemeClr val="accent4">
                  <a:lumMod val="50000"/>
                </a:schemeClr>
              </a:solidFill>
            </a:rPr>
            <a:t>La règle applicable reste celle de la loi en vigueur avant le 1</a:t>
          </a:r>
          <a:r>
            <a:rPr lang="fr-FR" sz="1600" b="0" i="0" kern="1200" baseline="30000" dirty="0">
              <a:solidFill>
                <a:schemeClr val="accent4">
                  <a:lumMod val="50000"/>
                </a:schemeClr>
              </a:solidFill>
            </a:rPr>
            <a:t>er</a:t>
          </a:r>
          <a:r>
            <a:rPr lang="fr-FR" sz="1600" b="0" i="0" kern="1200" dirty="0">
              <a:solidFill>
                <a:schemeClr val="accent4">
                  <a:lumMod val="50000"/>
                </a:schemeClr>
              </a:solidFill>
            </a:rPr>
            <a:t> septembre 2023 </a:t>
          </a:r>
          <a:r>
            <a:rPr lang="fr-FR" sz="1600" b="0" i="0" kern="1200" dirty="0">
              <a:solidFill>
                <a:srgbClr val="00AAFA">
                  <a:lumMod val="50000"/>
                </a:srgbClr>
              </a:solidFill>
              <a:latin typeface="Arial" panose="020B0604020202020204"/>
              <a:ea typeface="+mn-ea"/>
              <a:cs typeface="+mn-cs"/>
            </a:rPr>
            <a:t>(nombre de trimestres applicables aux ouvriers qui ont 60 ans l’année d’ouverture du droit)   </a:t>
          </a:r>
        </a:p>
      </dsp:txBody>
      <dsp:txXfrm>
        <a:off x="2" y="1015415"/>
        <a:ext cx="4806540" cy="1537199"/>
      </dsp:txXfrm>
    </dsp:sp>
    <dsp:sp modelId="{2C035DE4-E5EA-4987-92BB-DEE38B210EA1}">
      <dsp:nvSpPr>
        <dsp:cNvPr id="0" name=""/>
        <dsp:cNvSpPr/>
      </dsp:nvSpPr>
      <dsp:spPr>
        <a:xfrm>
          <a:off x="5479554" y="15101"/>
          <a:ext cx="4806540" cy="1008000"/>
        </a:xfrm>
        <a:prstGeom prst="rect">
          <a:avLst/>
        </a:prstGeom>
        <a:solidFill>
          <a:srgbClr val="A8C46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fr-FR" sz="1600" b="1" i="0" kern="1200" dirty="0"/>
            <a:t>Pour ceux pouvant liquider leur pension </a:t>
          </a:r>
        </a:p>
        <a:p>
          <a:pPr marL="0" lvl="0" indent="0" algn="ctr" defTabSz="711200">
            <a:lnSpc>
              <a:spcPct val="90000"/>
            </a:lnSpc>
            <a:spcBef>
              <a:spcPct val="0"/>
            </a:spcBef>
            <a:spcAft>
              <a:spcPct val="35000"/>
            </a:spcAft>
            <a:buNone/>
          </a:pPr>
          <a:r>
            <a:rPr lang="fr-FR" sz="1600" b="1" i="0" kern="1200" dirty="0">
              <a:solidFill>
                <a:srgbClr val="002060"/>
              </a:solidFill>
            </a:rPr>
            <a:t>à compter du 1er septembre 2023</a:t>
          </a:r>
          <a:endParaRPr lang="fr-FR" sz="1600" kern="1200" dirty="0">
            <a:solidFill>
              <a:srgbClr val="002060"/>
            </a:solidFill>
          </a:endParaRPr>
        </a:p>
      </dsp:txBody>
      <dsp:txXfrm>
        <a:off x="5479554" y="15101"/>
        <a:ext cx="4806540" cy="1008000"/>
      </dsp:txXfrm>
    </dsp:sp>
    <dsp:sp modelId="{3BF66569-DD44-4157-BDB5-411E0B89156E}">
      <dsp:nvSpPr>
        <dsp:cNvPr id="0" name=""/>
        <dsp:cNvSpPr/>
      </dsp:nvSpPr>
      <dsp:spPr>
        <a:xfrm>
          <a:off x="5479506" y="1011711"/>
          <a:ext cx="4806540" cy="1537199"/>
        </a:xfrm>
        <a:prstGeom prst="rect">
          <a:avLst/>
        </a:prstGeom>
        <a:solidFill>
          <a:srgbClr val="D9E5C1">
            <a:alpha val="90000"/>
          </a:srgb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ctr" defTabSz="711200">
            <a:lnSpc>
              <a:spcPct val="90000"/>
            </a:lnSpc>
            <a:spcBef>
              <a:spcPct val="0"/>
            </a:spcBef>
            <a:spcAft>
              <a:spcPct val="15000"/>
            </a:spcAft>
            <a:buNone/>
          </a:pPr>
          <a:r>
            <a:rPr lang="fr-FR" sz="1600" b="0" i="0" kern="1200" dirty="0">
              <a:solidFill>
                <a:srgbClr val="00AAFA">
                  <a:lumMod val="50000"/>
                </a:srgbClr>
              </a:solidFill>
              <a:latin typeface="Arial" panose="020B0604020202020204"/>
              <a:ea typeface="+mn-ea"/>
              <a:cs typeface="+mn-cs"/>
            </a:rPr>
            <a:t>Le nombre de trimestres nécessaire pour bénéficier d‘une pension à taux plein est déterminé en fonction de la date d’ouverture du droit</a:t>
          </a:r>
        </a:p>
      </dsp:txBody>
      <dsp:txXfrm>
        <a:off x="5479506" y="1011711"/>
        <a:ext cx="4806540" cy="15371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E60170-6692-4A7B-992A-A221777361A8}">
      <dsp:nvSpPr>
        <dsp:cNvPr id="0" name=""/>
        <dsp:cNvSpPr/>
      </dsp:nvSpPr>
      <dsp:spPr>
        <a:xfrm>
          <a:off x="0" y="6023"/>
          <a:ext cx="10286097" cy="1216800"/>
        </a:xfrm>
        <a:prstGeom prst="roundRect">
          <a:avLst/>
        </a:prstGeom>
        <a:solidFill>
          <a:srgbClr val="A1B4D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fr-FR" sz="1600" b="1" i="0" kern="1200" dirty="0">
              <a:solidFill>
                <a:srgbClr val="002060"/>
              </a:solidFill>
              <a:latin typeface="+mn-lt"/>
            </a:rPr>
            <a:t>Pour qui ?</a:t>
          </a:r>
        </a:p>
        <a:p>
          <a:pPr marL="0" lvl="0" indent="0" algn="l" defTabSz="711200">
            <a:lnSpc>
              <a:spcPct val="90000"/>
            </a:lnSpc>
            <a:spcBef>
              <a:spcPct val="0"/>
            </a:spcBef>
            <a:spcAft>
              <a:spcPct val="35000"/>
            </a:spcAft>
            <a:buNone/>
          </a:pPr>
          <a:r>
            <a:rPr lang="fr-FR" sz="1600" b="0" i="0" kern="1200" dirty="0">
              <a:solidFill>
                <a:srgbClr val="002060"/>
              </a:solidFill>
              <a:latin typeface="+mn-lt"/>
            </a:rPr>
            <a:t>Les ouvriers qui, </a:t>
          </a:r>
          <a:r>
            <a:rPr kumimoji="0" lang="fr-FR" sz="1600" b="1" i="0" u="none" strike="noStrike" kern="0" cap="none" spc="0" normalizeH="0" baseline="0" dirty="0">
              <a:ln>
                <a:noFill/>
              </a:ln>
              <a:solidFill>
                <a:srgbClr val="002060"/>
              </a:solidFill>
              <a:effectLst/>
              <a:uLnTx/>
              <a:uFillTx/>
              <a:latin typeface="+mn-lt"/>
              <a:ea typeface="+mn-ea"/>
              <a:cs typeface="+mn-cs"/>
            </a:rPr>
            <a:t>avant</a:t>
          </a:r>
          <a:r>
            <a:rPr lang="fr-FR" sz="1600" b="1" i="0" kern="1200" dirty="0">
              <a:solidFill>
                <a:srgbClr val="002060"/>
              </a:solidFill>
              <a:latin typeface="+mn-lt"/>
            </a:rPr>
            <a:t> leur 60 ans </a:t>
          </a:r>
          <a:r>
            <a:rPr lang="fr-FR" sz="1600" b="0" i="0" kern="1200" dirty="0">
              <a:solidFill>
                <a:srgbClr val="002060"/>
              </a:solidFill>
              <a:latin typeface="+mn-lt"/>
            </a:rPr>
            <a:t>(ou avant l’âge du départ anticipé au titre des travaux insalubres), remplissent les conditions de départ au titre de : l’invalidité, carrière longue, ouvrier handicapé, enfant invalide, agent invalide et conjoint invalide, parents de 3 enfants</a:t>
          </a:r>
          <a:endParaRPr lang="fr-FR" sz="1600" b="0" kern="1200" dirty="0">
            <a:solidFill>
              <a:srgbClr val="002060"/>
            </a:solidFill>
            <a:latin typeface="+mn-lt"/>
          </a:endParaRPr>
        </a:p>
      </dsp:txBody>
      <dsp:txXfrm>
        <a:off x="59399" y="65422"/>
        <a:ext cx="10167299" cy="10980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02B5BA-A3A7-4DF1-A5A0-39F73B2FF9FF}">
      <dsp:nvSpPr>
        <dsp:cNvPr id="0" name=""/>
        <dsp:cNvSpPr/>
      </dsp:nvSpPr>
      <dsp:spPr>
        <a:xfrm>
          <a:off x="120589" y="161501"/>
          <a:ext cx="3486857" cy="3566382"/>
        </a:xfrm>
        <a:prstGeom prst="roundRect">
          <a:avLst>
            <a:gd name="adj" fmla="val 10000"/>
          </a:avLst>
        </a:prstGeom>
        <a:solidFill>
          <a:srgbClr val="A8C46F"/>
        </a:solidFill>
        <a:ln>
          <a:noFill/>
        </a:ln>
        <a:effectLst/>
        <a:scene3d>
          <a:camera prst="orthographicFront">
            <a:rot lat="0" lon="0" rev="0"/>
          </a:camera>
          <a:lightRig rig="contrasting" dir="t">
            <a:rot lat="0" lon="0" rev="1200000"/>
          </a:lightRig>
        </a:scene3d>
        <a:sp3d/>
      </dsp:spPr>
      <dsp:style>
        <a:lnRef idx="0">
          <a:scrgbClr r="0" g="0" b="0"/>
        </a:lnRef>
        <a:fillRef idx="0">
          <a:scrgbClr r="0" g="0" b="0"/>
        </a:fillRef>
        <a:effectRef idx="0">
          <a:scrgbClr r="0" g="0" b="0"/>
        </a:effectRef>
        <a:fontRef idx="minor">
          <a:schemeClr val="accen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i="0" kern="1200" dirty="0">
              <a:solidFill>
                <a:srgbClr val="002060"/>
              </a:solidFill>
            </a:rPr>
            <a:t>Actuellement, </a:t>
          </a:r>
        </a:p>
        <a:p>
          <a:pPr marL="0" lvl="0" indent="0" algn="ctr" defTabSz="800100">
            <a:lnSpc>
              <a:spcPct val="90000"/>
            </a:lnSpc>
            <a:spcBef>
              <a:spcPct val="0"/>
            </a:spcBef>
            <a:spcAft>
              <a:spcPct val="35000"/>
            </a:spcAft>
            <a:buNone/>
          </a:pPr>
          <a:r>
            <a:rPr lang="fr-FR" sz="1800" i="0" kern="1200" dirty="0">
              <a:solidFill>
                <a:srgbClr val="002060"/>
              </a:solidFill>
            </a:rPr>
            <a:t>l’âge d’annulation de la décote est défini par référence à la limite d’âge de l’emploi détenu par l’ouvrier au moment de la RDC. </a:t>
          </a:r>
        </a:p>
      </dsp:txBody>
      <dsp:txXfrm>
        <a:off x="222716" y="263628"/>
        <a:ext cx="3282603" cy="3362128"/>
      </dsp:txXfrm>
    </dsp:sp>
    <dsp:sp modelId="{1D8CAD43-43CA-4039-B51A-98E05D24F640}">
      <dsp:nvSpPr>
        <dsp:cNvPr id="0" name=""/>
        <dsp:cNvSpPr/>
      </dsp:nvSpPr>
      <dsp:spPr>
        <a:xfrm rot="40814">
          <a:off x="3682844" y="1643000"/>
          <a:ext cx="892645" cy="703424"/>
        </a:xfrm>
        <a:prstGeom prst="rightArrow">
          <a:avLst>
            <a:gd name="adj1" fmla="val 60000"/>
            <a:gd name="adj2" fmla="val 50000"/>
          </a:avLst>
        </a:prstGeom>
        <a:solidFill>
          <a:srgbClr val="A8C46F"/>
        </a:solidFill>
        <a:ln>
          <a:noFill/>
        </a:ln>
        <a:effectLst/>
        <a:scene3d>
          <a:camera prst="orthographicFront">
            <a:rot lat="0" lon="0" rev="0"/>
          </a:camera>
          <a:lightRig rig="contrasting" dir="t">
            <a:rot lat="0" lon="0" rev="1200000"/>
          </a:lightRig>
        </a:scene3d>
        <a:sp3d z="-182000"/>
      </dsp:spPr>
      <dsp:style>
        <a:lnRef idx="0">
          <a:scrgbClr r="0" g="0" b="0"/>
        </a:lnRef>
        <a:fillRef idx="0">
          <a:scrgbClr r="0" g="0" b="0"/>
        </a:fillRef>
        <a:effectRef idx="0">
          <a:scrgbClr r="0" g="0" b="0"/>
        </a:effectRef>
        <a:fontRef idx="minor">
          <a:schemeClr val="accent1"/>
        </a:fontRef>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endParaRPr lang="fr-FR" sz="3200" kern="1200"/>
        </a:p>
      </dsp:txBody>
      <dsp:txXfrm>
        <a:off x="3682851" y="1782432"/>
        <a:ext cx="681618" cy="422054"/>
      </dsp:txXfrm>
    </dsp:sp>
    <dsp:sp modelId="{673B98D1-6839-4261-928E-2A1271988EBD}">
      <dsp:nvSpPr>
        <dsp:cNvPr id="0" name=""/>
        <dsp:cNvSpPr/>
      </dsp:nvSpPr>
      <dsp:spPr>
        <a:xfrm>
          <a:off x="4637338" y="228870"/>
          <a:ext cx="5801804" cy="3566382"/>
        </a:xfrm>
        <a:prstGeom prst="roundRect">
          <a:avLst>
            <a:gd name="adj" fmla="val 10000"/>
          </a:avLst>
        </a:prstGeom>
        <a:solidFill>
          <a:srgbClr val="BBCEE5"/>
        </a:solidFill>
        <a:ln>
          <a:noFill/>
        </a:ln>
        <a:effectLst/>
        <a:scene3d>
          <a:camera prst="orthographicFront">
            <a:rot lat="0" lon="0" rev="0"/>
          </a:camera>
          <a:lightRig rig="contrasting" dir="t">
            <a:rot lat="0" lon="0" rev="1200000"/>
          </a:lightRig>
        </a:scene3d>
        <a:sp3d/>
      </dsp:spPr>
      <dsp:style>
        <a:lnRef idx="0">
          <a:scrgbClr r="0" g="0" b="0"/>
        </a:lnRef>
        <a:fillRef idx="0">
          <a:scrgbClr r="0" g="0" b="0"/>
        </a:fillRef>
        <a:effectRef idx="0">
          <a:scrgbClr r="0" g="0" b="0"/>
        </a:effectRef>
        <a:fontRef idx="minor">
          <a:schemeClr val="accen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i="0" kern="1200" dirty="0">
              <a:solidFill>
                <a:srgbClr val="002060"/>
              </a:solidFill>
            </a:rPr>
            <a:t>Dorénavant, </a:t>
          </a:r>
        </a:p>
        <a:p>
          <a:pPr marL="0" lvl="0" indent="0" algn="ctr" defTabSz="800100">
            <a:lnSpc>
              <a:spcPct val="90000"/>
            </a:lnSpc>
            <a:spcBef>
              <a:spcPct val="0"/>
            </a:spcBef>
            <a:spcAft>
              <a:spcPct val="35000"/>
            </a:spcAft>
            <a:buNone/>
          </a:pPr>
          <a:r>
            <a:rPr lang="fr-FR" sz="1800" i="0" kern="1200" dirty="0">
              <a:solidFill>
                <a:srgbClr val="C00000"/>
              </a:solidFill>
            </a:rPr>
            <a:t>il sera décorrélé de la limite d’âge de l’ouvrier pour être lié au motif de départ. </a:t>
          </a:r>
        </a:p>
        <a:p>
          <a:pPr marL="0" lvl="0" indent="0" algn="ctr" defTabSz="800100">
            <a:lnSpc>
              <a:spcPct val="90000"/>
            </a:lnSpc>
            <a:spcBef>
              <a:spcPct val="0"/>
            </a:spcBef>
            <a:spcAft>
              <a:spcPct val="35000"/>
            </a:spcAft>
            <a:buNone/>
          </a:pPr>
          <a:endParaRPr lang="fr-FR" sz="1800" i="0" kern="1200" dirty="0">
            <a:solidFill>
              <a:srgbClr val="C00000"/>
            </a:solidFill>
          </a:endParaRPr>
        </a:p>
        <a:p>
          <a:pPr marL="0" lvl="0" indent="0" algn="ctr" defTabSz="800100">
            <a:lnSpc>
              <a:spcPct val="90000"/>
            </a:lnSpc>
            <a:spcBef>
              <a:spcPct val="0"/>
            </a:spcBef>
            <a:spcAft>
              <a:spcPct val="35000"/>
            </a:spcAft>
            <a:buNone/>
          </a:pPr>
          <a:r>
            <a:rPr lang="fr-FR" sz="1800" i="0" kern="1200" dirty="0">
              <a:solidFill>
                <a:srgbClr val="002060"/>
              </a:solidFill>
            </a:rPr>
            <a:t>Ainsi, un ouvrier remplissant les conditions pour bénéficier d’un départ au titre des travaux insalubres aura un âge d’annulation de la décote à 62 ans.</a:t>
          </a:r>
        </a:p>
        <a:p>
          <a:pPr marL="0" lvl="0" indent="0" algn="ctr" defTabSz="800100">
            <a:lnSpc>
              <a:spcPct val="90000"/>
            </a:lnSpc>
            <a:spcBef>
              <a:spcPct val="0"/>
            </a:spcBef>
            <a:spcAft>
              <a:spcPct val="35000"/>
            </a:spcAft>
            <a:buNone/>
          </a:pPr>
          <a:r>
            <a:rPr lang="fr-FR" sz="1800" i="0" strike="noStrike" kern="1200" dirty="0">
              <a:solidFill>
                <a:srgbClr val="002060"/>
              </a:solidFill>
            </a:rPr>
            <a:t>Il en va de même d’un ouvrier remplissant les conditions d’un départ au titre de la catégorie active acquis au titre des services accomplis en tant que fonctionnaire antérieurement à son affiliation au FSPOEIE (même si sa limite d’âge est de 67 ans)</a:t>
          </a:r>
          <a:endParaRPr lang="fr-FR" sz="1800" strike="noStrike" kern="1200" dirty="0">
            <a:solidFill>
              <a:srgbClr val="00B050"/>
            </a:solidFill>
          </a:endParaRPr>
        </a:p>
      </dsp:txBody>
      <dsp:txXfrm>
        <a:off x="4741794" y="333326"/>
        <a:ext cx="5592892" cy="33574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6A7A1-1604-40A7-83E8-4438D6400B23}">
      <dsp:nvSpPr>
        <dsp:cNvPr id="0" name=""/>
        <dsp:cNvSpPr/>
      </dsp:nvSpPr>
      <dsp:spPr>
        <a:xfrm>
          <a:off x="0" y="0"/>
          <a:ext cx="9688025" cy="788645"/>
        </a:xfrm>
        <a:prstGeom prst="roundRect">
          <a:avLst/>
        </a:prstGeom>
        <a:solidFill>
          <a:srgbClr val="A8C46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fr-FR" sz="1600" i="0" kern="1200" dirty="0">
              <a:solidFill>
                <a:srgbClr val="002060"/>
              </a:solidFill>
            </a:rPr>
            <a:t>d’au moins un trimestre de majoration de durée d’assurance ou de bonification </a:t>
          </a:r>
        </a:p>
        <a:p>
          <a:pPr marL="0" lvl="0" indent="0" algn="l" defTabSz="711200">
            <a:lnSpc>
              <a:spcPct val="90000"/>
            </a:lnSpc>
            <a:spcBef>
              <a:spcPct val="0"/>
            </a:spcBef>
            <a:spcAft>
              <a:spcPct val="35000"/>
            </a:spcAft>
            <a:buNone/>
          </a:pPr>
          <a:r>
            <a:rPr lang="fr-FR" sz="1600" i="0" kern="1200" dirty="0">
              <a:solidFill>
                <a:srgbClr val="002060"/>
              </a:solidFill>
            </a:rPr>
            <a:t>pour enfant au titre de : </a:t>
          </a:r>
          <a:endParaRPr lang="fr-FR" sz="1600" kern="1200" dirty="0">
            <a:solidFill>
              <a:srgbClr val="002060"/>
            </a:solidFill>
          </a:endParaRPr>
        </a:p>
      </dsp:txBody>
      <dsp:txXfrm>
        <a:off x="38498" y="38498"/>
        <a:ext cx="9611029" cy="711649"/>
      </dsp:txXfrm>
    </dsp:sp>
    <dsp:sp modelId="{573C93F2-07BD-4058-BC63-F13227DEF3DC}">
      <dsp:nvSpPr>
        <dsp:cNvPr id="0" name=""/>
        <dsp:cNvSpPr/>
      </dsp:nvSpPr>
      <dsp:spPr>
        <a:xfrm>
          <a:off x="0" y="894900"/>
          <a:ext cx="9688025" cy="13585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7595"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fr-FR" sz="1600" i="0" kern="1200" dirty="0">
              <a:solidFill>
                <a:schemeClr val="tx2"/>
              </a:solidFill>
            </a:rPr>
            <a:t>la </a:t>
          </a:r>
          <a:r>
            <a:rPr lang="fr-FR" sz="1600" i="0" kern="1200" dirty="0">
              <a:solidFill>
                <a:srgbClr val="002060"/>
              </a:solidFill>
            </a:rPr>
            <a:t>majoration de durée d’assurance pour les enfants nés à compter du 1er janvier 2004 </a:t>
          </a:r>
          <a:endParaRPr lang="fr-FR" sz="1600" kern="1200" dirty="0">
            <a:solidFill>
              <a:srgbClr val="002060"/>
            </a:solidFill>
          </a:endParaRPr>
        </a:p>
        <a:p>
          <a:pPr marL="171450" lvl="1" indent="-171450" algn="l" defTabSz="711200">
            <a:lnSpc>
              <a:spcPct val="90000"/>
            </a:lnSpc>
            <a:spcBef>
              <a:spcPct val="0"/>
            </a:spcBef>
            <a:spcAft>
              <a:spcPct val="20000"/>
            </a:spcAft>
            <a:buChar char="•"/>
          </a:pPr>
          <a:r>
            <a:rPr lang="fr-FR" sz="1600" i="0" kern="1200" dirty="0">
              <a:solidFill>
                <a:srgbClr val="002060"/>
              </a:solidFill>
            </a:rPr>
            <a:t>la majoration de durée d’assurance pour enfant handicapé </a:t>
          </a:r>
          <a:endParaRPr lang="fr-FR" sz="1600" kern="1200" dirty="0">
            <a:solidFill>
              <a:srgbClr val="002060"/>
            </a:solidFill>
          </a:endParaRPr>
        </a:p>
        <a:p>
          <a:pPr marL="171450" lvl="1" indent="-171450" algn="l" defTabSz="711200">
            <a:lnSpc>
              <a:spcPct val="90000"/>
            </a:lnSpc>
            <a:spcBef>
              <a:spcPct val="0"/>
            </a:spcBef>
            <a:spcAft>
              <a:spcPct val="20000"/>
            </a:spcAft>
            <a:buChar char="•"/>
          </a:pPr>
          <a:r>
            <a:rPr lang="fr-FR" sz="1600" i="0" kern="1200" dirty="0">
              <a:solidFill>
                <a:srgbClr val="002060"/>
              </a:solidFill>
            </a:rPr>
            <a:t>la bonification pour enfant</a:t>
          </a:r>
          <a:endParaRPr lang="fr-FR" sz="1600" kern="1200" dirty="0">
            <a:solidFill>
              <a:srgbClr val="002060"/>
            </a:solidFill>
          </a:endParaRPr>
        </a:p>
        <a:p>
          <a:pPr marL="171450" lvl="1" indent="-171450" algn="l" defTabSz="711200">
            <a:lnSpc>
              <a:spcPct val="90000"/>
            </a:lnSpc>
            <a:spcBef>
              <a:spcPct val="0"/>
            </a:spcBef>
            <a:spcAft>
              <a:spcPct val="20000"/>
            </a:spcAft>
            <a:buFontTx/>
            <a:buNone/>
          </a:pPr>
          <a:r>
            <a:rPr lang="fr-FR" sz="1600" i="1" kern="1200" dirty="0">
              <a:solidFill>
                <a:srgbClr val="002060"/>
              </a:solidFill>
            </a:rPr>
            <a:t>NB : ouvrent également droit au dispositif dérogatoire de surcote les majorations de durée d’assurance et les bonifications de même nature acquises au titre d’un autre régime de retraite</a:t>
          </a:r>
        </a:p>
      </dsp:txBody>
      <dsp:txXfrm>
        <a:off x="0" y="894900"/>
        <a:ext cx="9688025" cy="1358547"/>
      </dsp:txXfrm>
    </dsp:sp>
    <dsp:sp modelId="{23AD1B10-BB65-4D5E-838D-FDED779F6919}">
      <dsp:nvSpPr>
        <dsp:cNvPr id="0" name=""/>
        <dsp:cNvSpPr/>
      </dsp:nvSpPr>
      <dsp:spPr>
        <a:xfrm>
          <a:off x="0" y="2151003"/>
          <a:ext cx="9688025" cy="522818"/>
        </a:xfrm>
        <a:prstGeom prst="roundRect">
          <a:avLst/>
        </a:prstGeom>
        <a:solidFill>
          <a:srgbClr val="B7CBE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fr-FR" sz="1600" i="0" kern="1200" dirty="0">
              <a:solidFill>
                <a:srgbClr val="002060"/>
              </a:solidFill>
            </a:rPr>
            <a:t>et du nombre de trimestres nécessaire pour bénéficier d’une pension à taux plein</a:t>
          </a:r>
          <a:endParaRPr lang="fr-FR" sz="1600" kern="1200" dirty="0">
            <a:solidFill>
              <a:srgbClr val="002060"/>
            </a:solidFill>
          </a:endParaRPr>
        </a:p>
      </dsp:txBody>
      <dsp:txXfrm>
        <a:off x="25522" y="2176525"/>
        <a:ext cx="9636981" cy="4717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3EA239-61BA-45B4-B950-20075C9BCB0A}">
      <dsp:nvSpPr>
        <dsp:cNvPr id="0" name=""/>
        <dsp:cNvSpPr/>
      </dsp:nvSpPr>
      <dsp:spPr>
        <a:xfrm>
          <a:off x="3362661" y="1462"/>
          <a:ext cx="7568065" cy="2574447"/>
        </a:xfrm>
        <a:prstGeom prst="rightArrow">
          <a:avLst>
            <a:gd name="adj1" fmla="val 75000"/>
            <a:gd name="adj2" fmla="val 50000"/>
          </a:avLst>
        </a:prstGeom>
        <a:solidFill>
          <a:srgbClr val="B7CBE4">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90488" lvl="1" indent="-1588" algn="l" defTabSz="533400">
            <a:lnSpc>
              <a:spcPct val="90000"/>
            </a:lnSpc>
            <a:spcBef>
              <a:spcPct val="0"/>
            </a:spcBef>
            <a:spcAft>
              <a:spcPct val="15000"/>
            </a:spcAft>
            <a:buFont typeface="Wingdings" panose="05000000000000000000" pitchFamily="2" charset="2"/>
            <a:buNone/>
          </a:pPr>
          <a:r>
            <a:rPr lang="fr-FR" sz="1200" b="0" i="0" kern="1200" dirty="0"/>
            <a:t> </a:t>
          </a:r>
          <a:r>
            <a:rPr lang="en-US" sz="1200" b="0" i="0" kern="1200" dirty="0"/>
            <a:t>​</a:t>
          </a:r>
          <a:r>
            <a:rPr lang="fr-FR" sz="1200" b="0" i="0" dirty="0">
              <a:solidFill>
                <a:srgbClr val="002060"/>
              </a:solidFill>
            </a:rPr>
            <a:t>Je ne suis pas concerné par la réforme (car né avant le 01/09/1966). Je peux partir dès janvier 2024 lorsque je remplis la condition de durée de services en insalubrité</a:t>
          </a:r>
          <a:endParaRPr lang="fr-FR" sz="1200" b="0" i="0" kern="1200" dirty="0">
            <a:solidFill>
              <a:srgbClr val="002060"/>
            </a:solidFill>
            <a:latin typeface="Arial" panose="020B0604020202020204"/>
            <a:ea typeface="+mn-ea"/>
            <a:cs typeface="+mn-cs"/>
          </a:endParaRPr>
        </a:p>
        <a:p>
          <a:pPr marL="114300" lvl="1" indent="0" algn="l" defTabSz="533400">
            <a:lnSpc>
              <a:spcPct val="90000"/>
            </a:lnSpc>
            <a:spcBef>
              <a:spcPct val="0"/>
            </a:spcBef>
            <a:spcAft>
              <a:spcPct val="15000"/>
            </a:spcAft>
            <a:buFont typeface="Arial" panose="020B0604020202020204" pitchFamily="34" charset="0"/>
            <a:buChar char="•"/>
          </a:pPr>
          <a:r>
            <a:rPr lang="fr-FR" sz="1200" b="0" i="0" kern="1200" dirty="0">
              <a:solidFill>
                <a:srgbClr val="002060"/>
              </a:solidFill>
            </a:rPr>
            <a:t> Comme je ne suis pas concerné par la réforme, ma DA est déterminée selon l’ancienne règlementation cad nb de trimestre applicable aux assuré ayant 60 ans l’année d’ouverture de mon droit (2024) soit 169 T (droit ouvert avant 60 ans)</a:t>
          </a:r>
          <a:r>
            <a:rPr lang="en-US" sz="1200" b="0" i="0" kern="1200" dirty="0">
              <a:solidFill>
                <a:srgbClr val="002060"/>
              </a:solidFill>
            </a:rPr>
            <a:t>​</a:t>
          </a:r>
        </a:p>
        <a:p>
          <a:pPr marL="114300" lvl="1" indent="0" algn="l" defTabSz="533400">
            <a:lnSpc>
              <a:spcPct val="90000"/>
            </a:lnSpc>
            <a:spcBef>
              <a:spcPct val="0"/>
            </a:spcBef>
            <a:spcAft>
              <a:spcPct val="15000"/>
            </a:spcAft>
            <a:buFont typeface="Arial" panose="020B0604020202020204" pitchFamily="34" charset="0"/>
            <a:buChar char="•"/>
          </a:pPr>
          <a:r>
            <a:rPr lang="fr-FR" sz="1200" b="0" i="0" kern="1200" dirty="0">
              <a:solidFill>
                <a:srgbClr val="002060"/>
              </a:solidFill>
            </a:rPr>
            <a:t> Je liquide ma pension après le 01/09/2023 et remplit les conditions pour une départ travaux insalubre, mon âge annulation de la décote sera donc 62 ans car lié à mon motif de départ</a:t>
          </a:r>
          <a:endParaRPr lang="en-US" sz="1200" b="0" i="0" kern="1200" dirty="0">
            <a:solidFill>
              <a:srgbClr val="002060"/>
            </a:solidFill>
          </a:endParaRPr>
        </a:p>
      </dsp:txBody>
      <dsp:txXfrm>
        <a:off x="3362661" y="323268"/>
        <a:ext cx="6602647" cy="1930835"/>
      </dsp:txXfrm>
    </dsp:sp>
    <dsp:sp modelId="{BA84C997-5050-492F-8876-33F8DB9F2797}">
      <dsp:nvSpPr>
        <dsp:cNvPr id="0" name=""/>
        <dsp:cNvSpPr/>
      </dsp:nvSpPr>
      <dsp:spPr>
        <a:xfrm>
          <a:off x="4311" y="328727"/>
          <a:ext cx="3362320" cy="1921906"/>
        </a:xfrm>
        <a:prstGeom prst="roundRect">
          <a:avLst/>
        </a:prstGeom>
        <a:solidFill>
          <a:srgbClr val="A8C46F"/>
        </a:solidFill>
        <a:ln w="12700" cap="flat" cmpd="sng" algn="ctr">
          <a:solidFill>
            <a:srgbClr val="A8C46F"/>
          </a:solidFill>
          <a:prstDash val="solid"/>
          <a:miter lim="800000"/>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eaLnBrk="1" latinLnBrk="0" hangingPunct="1">
            <a:lnSpc>
              <a:spcPct val="90000"/>
            </a:lnSpc>
            <a:spcBef>
              <a:spcPct val="0"/>
            </a:spcBef>
            <a:spcAft>
              <a:spcPts val="0"/>
            </a:spcAft>
            <a:buFont typeface="Wingdings" panose="05000000000000000000" pitchFamily="2" charset="2"/>
            <a:buNone/>
          </a:pPr>
          <a:r>
            <a:rPr lang="fr-FR" sz="1200" b="0" i="0" kern="1200" dirty="0">
              <a:solidFill>
                <a:srgbClr val="002060"/>
              </a:solidFill>
              <a:latin typeface="+mn-lt"/>
              <a:ea typeface="+mn-ea"/>
              <a:cs typeface="+mn-cs"/>
            </a:rPr>
            <a:t>Je suis un ouvrier né en janvier 1966,  17 ans de travaux insalubres en janvier 2024. </a:t>
          </a:r>
        </a:p>
        <a:p>
          <a:pPr marL="0" lvl="0" indent="0" algn="ctr" defTabSz="533400" rtl="0" eaLnBrk="1" latinLnBrk="0" hangingPunct="1">
            <a:lnSpc>
              <a:spcPct val="90000"/>
            </a:lnSpc>
            <a:spcBef>
              <a:spcPct val="0"/>
            </a:spcBef>
            <a:spcAft>
              <a:spcPts val="0"/>
            </a:spcAft>
            <a:buFont typeface="Wingdings" panose="05000000000000000000" pitchFamily="2" charset="2"/>
            <a:buNone/>
          </a:pPr>
          <a:endParaRPr lang="fr-FR" sz="1200" b="0" i="0" kern="1200" dirty="0">
            <a:solidFill>
              <a:srgbClr val="002060"/>
            </a:solidFill>
            <a:latin typeface="+mn-lt"/>
            <a:ea typeface="+mn-ea"/>
            <a:cs typeface="+mn-cs"/>
          </a:endParaRPr>
        </a:p>
        <a:p>
          <a:pPr marL="0" lvl="0" indent="0" algn="ctr" defTabSz="533400" rtl="0" eaLnBrk="1" latinLnBrk="0" hangingPunct="1">
            <a:lnSpc>
              <a:spcPct val="90000"/>
            </a:lnSpc>
            <a:spcBef>
              <a:spcPct val="0"/>
            </a:spcBef>
            <a:spcAft>
              <a:spcPct val="35000"/>
            </a:spcAft>
            <a:buFont typeface="Wingdings" panose="05000000000000000000" pitchFamily="2" charset="2"/>
            <a:buNone/>
          </a:pPr>
          <a:r>
            <a:rPr lang="fr-FR" sz="1200" b="0" i="0" kern="1200" dirty="0">
              <a:solidFill>
                <a:srgbClr val="002060"/>
              </a:solidFill>
              <a:latin typeface="+mn-lt"/>
              <a:ea typeface="+mn-ea"/>
              <a:cs typeface="+mn-cs"/>
            </a:rPr>
            <a:t>Quand puis je partir au plus tôt ? Combien me faut-il de trimestres pour obtenir une pension à taux plein ? Quelle est mon âge d’annulation de la décote ? </a:t>
          </a:r>
        </a:p>
      </dsp:txBody>
      <dsp:txXfrm>
        <a:off x="98131" y="422547"/>
        <a:ext cx="3174680" cy="1734266"/>
      </dsp:txXfrm>
    </dsp:sp>
    <dsp:sp modelId="{3E34E50B-40F6-46B7-AC55-C56C50071AF0}">
      <dsp:nvSpPr>
        <dsp:cNvPr id="0" name=""/>
        <dsp:cNvSpPr/>
      </dsp:nvSpPr>
      <dsp:spPr>
        <a:xfrm>
          <a:off x="3576080" y="2620942"/>
          <a:ext cx="7350779" cy="2466842"/>
        </a:xfrm>
        <a:prstGeom prst="rightArrow">
          <a:avLst>
            <a:gd name="adj1" fmla="val 75000"/>
            <a:gd name="adj2" fmla="val 50000"/>
          </a:avLst>
        </a:prstGeom>
        <a:solidFill>
          <a:srgbClr val="B7CBE4">
            <a:alpha val="90000"/>
          </a:srgbClr>
        </a:solidFill>
        <a:ln w="12700" cap="flat" cmpd="sng" algn="ctr">
          <a:solidFill>
            <a:srgbClr val="82D2FA">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271463" lvl="1" indent="-182563" algn="l" defTabSz="533400">
            <a:lnSpc>
              <a:spcPct val="90000"/>
            </a:lnSpc>
            <a:spcBef>
              <a:spcPct val="0"/>
            </a:spcBef>
            <a:spcAft>
              <a:spcPct val="15000"/>
            </a:spcAft>
            <a:buFont typeface="Wingdings" panose="05000000000000000000" pitchFamily="2" charset="2"/>
            <a:buChar char="Ø"/>
          </a:pPr>
          <a:endParaRPr lang="fr-FR" sz="1200" b="0" i="0" kern="1200" dirty="0">
            <a:solidFill>
              <a:srgbClr val="00AAFA">
                <a:lumMod val="50000"/>
              </a:srgbClr>
            </a:solidFill>
            <a:latin typeface="Arial" panose="020B0604020202020204"/>
            <a:ea typeface="+mn-ea"/>
            <a:cs typeface="+mn-cs"/>
          </a:endParaRPr>
        </a:p>
        <a:p>
          <a:pPr marL="114300" lvl="1" indent="-114300" algn="l" defTabSz="577850">
            <a:lnSpc>
              <a:spcPct val="90000"/>
            </a:lnSpc>
            <a:spcBef>
              <a:spcPct val="0"/>
            </a:spcBef>
            <a:spcAft>
              <a:spcPct val="15000"/>
            </a:spcAft>
            <a:buFont typeface="Arial" panose="020B0604020202020204" pitchFamily="34" charset="0"/>
            <a:buChar char="•"/>
          </a:pPr>
          <a:r>
            <a:rPr lang="fr-FR" sz="1200" b="0" i="0" kern="1200" dirty="0">
              <a:solidFill>
                <a:srgbClr val="002060"/>
              </a:solidFill>
              <a:latin typeface="Arial" panose="020B0604020202020204"/>
              <a:ea typeface="+mn-ea"/>
              <a:cs typeface="+mn-cs"/>
            </a:rPr>
            <a:t>Je suis né en janvier 1967 et remplit les conditions du départ anticipé au titre des travaux insalubres, je suis donc concerné par la réforme</a:t>
          </a:r>
          <a:r>
            <a:rPr lang="en-US" sz="1200" b="0" i="0" kern="1200" dirty="0">
              <a:solidFill>
                <a:srgbClr val="002060"/>
              </a:solidFill>
              <a:latin typeface="Arial" panose="020B0604020202020204"/>
              <a:ea typeface="+mn-ea"/>
              <a:cs typeface="+mn-cs"/>
            </a:rPr>
            <a:t>​</a:t>
          </a:r>
          <a:endParaRPr lang="fr-FR" sz="1200" b="0" i="0" kern="1200" dirty="0">
            <a:solidFill>
              <a:srgbClr val="002060"/>
            </a:solidFill>
            <a:latin typeface="Arial" panose="020B0604020202020204"/>
            <a:ea typeface="+mn-ea"/>
            <a:cs typeface="+mn-cs"/>
          </a:endParaRPr>
        </a:p>
        <a:p>
          <a:pPr marL="114300" lvl="1" indent="-114300" algn="l" defTabSz="577850">
            <a:lnSpc>
              <a:spcPct val="90000"/>
            </a:lnSpc>
            <a:spcBef>
              <a:spcPct val="0"/>
            </a:spcBef>
            <a:spcAft>
              <a:spcPct val="15000"/>
            </a:spcAft>
            <a:buFont typeface="Arial" panose="020B0604020202020204" pitchFamily="34" charset="0"/>
            <a:buChar char="•"/>
          </a:pPr>
          <a:r>
            <a:rPr lang="fr-FR" sz="1200" b="0" i="0" kern="1200" dirty="0">
              <a:solidFill>
                <a:srgbClr val="002060"/>
              </a:solidFill>
              <a:latin typeface="Arial" panose="020B0604020202020204"/>
              <a:ea typeface="+mn-ea"/>
              <a:cs typeface="+mn-cs"/>
            </a:rPr>
            <a:t>Je peux donc partir dès 57 ans et 6 mois </a:t>
          </a:r>
          <a:r>
            <a:rPr lang="en-US" sz="1200" b="0" i="0" kern="1200" dirty="0">
              <a:solidFill>
                <a:srgbClr val="002060"/>
              </a:solidFill>
              <a:latin typeface="Arial" panose="020B0604020202020204"/>
              <a:ea typeface="+mn-ea"/>
              <a:cs typeface="+mn-cs"/>
            </a:rPr>
            <a:t>​</a:t>
          </a:r>
        </a:p>
        <a:p>
          <a:pPr marL="114300" lvl="1" indent="-114300" algn="l" defTabSz="577850">
            <a:lnSpc>
              <a:spcPct val="90000"/>
            </a:lnSpc>
            <a:spcBef>
              <a:spcPct val="0"/>
            </a:spcBef>
            <a:spcAft>
              <a:spcPct val="15000"/>
            </a:spcAft>
            <a:buFont typeface="Arial" panose="020B0604020202020204" pitchFamily="34" charset="0"/>
            <a:buChar char="•"/>
          </a:pPr>
          <a:r>
            <a:rPr lang="fr-FR" sz="1200" b="0" i="0" kern="1200" dirty="0">
              <a:solidFill>
                <a:srgbClr val="002060"/>
              </a:solidFill>
              <a:latin typeface="Arial" panose="020B0604020202020204"/>
              <a:ea typeface="+mn-ea"/>
              <a:cs typeface="+mn-cs"/>
            </a:rPr>
            <a:t>Mon nombre de trimestre est celui applicable aux ouvriers de la génération 1967 bénéficiant d’un départ anticipé au titre des travaux insalubres soit 169 T (nouvelle règlementation)</a:t>
          </a:r>
          <a:r>
            <a:rPr lang="en-US" sz="1200" b="0" i="0" kern="1200" dirty="0">
              <a:solidFill>
                <a:srgbClr val="002060"/>
              </a:solidFill>
              <a:latin typeface="Arial" panose="020B0604020202020204"/>
              <a:ea typeface="+mn-ea"/>
              <a:cs typeface="+mn-cs"/>
            </a:rPr>
            <a:t>​</a:t>
          </a:r>
        </a:p>
        <a:p>
          <a:pPr marL="114300" lvl="1" indent="-114300" algn="l" defTabSz="577850">
            <a:lnSpc>
              <a:spcPct val="90000"/>
            </a:lnSpc>
            <a:spcBef>
              <a:spcPct val="0"/>
            </a:spcBef>
            <a:spcAft>
              <a:spcPct val="15000"/>
            </a:spcAft>
            <a:buFont typeface="Arial" panose="020B0604020202020204" pitchFamily="34" charset="0"/>
            <a:buChar char="•"/>
          </a:pPr>
          <a:r>
            <a:rPr lang="fr-FR" sz="1200" b="0" i="0" kern="1200" dirty="0">
              <a:solidFill>
                <a:srgbClr val="002060"/>
              </a:solidFill>
              <a:latin typeface="Arial" panose="020B0604020202020204"/>
              <a:ea typeface="+mn-ea"/>
              <a:cs typeface="+mn-cs"/>
            </a:rPr>
            <a:t>Mon âge d’annulation de la décote est lié à mon motif de départ cad départ au titre des travaux insalubres soit 62 ans  </a:t>
          </a:r>
          <a:r>
            <a:rPr lang="en-US" sz="1200" b="0" i="0" kern="1200" dirty="0">
              <a:solidFill>
                <a:srgbClr val="002060"/>
              </a:solidFill>
              <a:latin typeface="Arial" panose="020B0604020202020204"/>
              <a:ea typeface="+mn-ea"/>
              <a:cs typeface="+mn-cs"/>
            </a:rPr>
            <a:t>​</a:t>
          </a:r>
        </a:p>
        <a:p>
          <a:pPr marL="271463" lvl="1" indent="-182563" algn="l" defTabSz="533400">
            <a:lnSpc>
              <a:spcPct val="90000"/>
            </a:lnSpc>
            <a:spcBef>
              <a:spcPct val="0"/>
            </a:spcBef>
            <a:spcAft>
              <a:spcPct val="15000"/>
            </a:spcAft>
            <a:buFont typeface="Wingdings" panose="05000000000000000000" pitchFamily="2" charset="2"/>
            <a:buNone/>
          </a:pPr>
          <a:r>
            <a:rPr lang="fr-FR" sz="1200" b="0" i="0" kern="1200">
              <a:solidFill>
                <a:srgbClr val="00AAFA">
                  <a:lumMod val="50000"/>
                </a:srgbClr>
              </a:solidFill>
              <a:latin typeface="Arial" panose="020B0604020202020204"/>
              <a:ea typeface="+mn-ea"/>
              <a:cs typeface="+mn-cs"/>
            </a:rPr>
            <a:t> </a:t>
          </a:r>
          <a:endParaRPr lang="fr-FR" sz="1200" b="0" i="0" kern="1200" dirty="0">
            <a:solidFill>
              <a:srgbClr val="00AAFA">
                <a:lumMod val="50000"/>
              </a:srgbClr>
            </a:solidFill>
            <a:latin typeface="Arial" panose="020B0604020202020204"/>
            <a:ea typeface="+mn-ea"/>
            <a:cs typeface="+mn-cs"/>
          </a:endParaRPr>
        </a:p>
      </dsp:txBody>
      <dsp:txXfrm>
        <a:off x="3576080" y="2929297"/>
        <a:ext cx="6425713" cy="1850132"/>
      </dsp:txXfrm>
    </dsp:sp>
    <dsp:sp modelId="{F2D5AFAD-60B1-4122-B373-690FC8BFAA06}">
      <dsp:nvSpPr>
        <dsp:cNvPr id="0" name=""/>
        <dsp:cNvSpPr/>
      </dsp:nvSpPr>
      <dsp:spPr>
        <a:xfrm>
          <a:off x="0" y="3009616"/>
          <a:ext cx="3572214" cy="1676248"/>
        </a:xfrm>
        <a:prstGeom prst="roundRect">
          <a:avLst/>
        </a:prstGeom>
        <a:solidFill>
          <a:srgbClr val="D9E5C1"/>
        </a:solidFill>
        <a:ln w="19050" cap="flat" cmpd="sng" algn="ctr">
          <a:solidFill>
            <a:srgbClr val="D9E5C1"/>
          </a:solidFill>
          <a:prstDash val="solid"/>
          <a:miter lim="800000"/>
        </a:ln>
        <a:effectLst/>
      </dsp:spPr>
      <dsp:style>
        <a:lnRef idx="3">
          <a:schemeClr val="lt1"/>
        </a:lnRef>
        <a:fillRef idx="1">
          <a:schemeClr val="accent2"/>
        </a:fillRef>
        <a:effectRef idx="1">
          <a:schemeClr val="accent2"/>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eaLnBrk="1" latinLnBrk="0" hangingPunct="1">
            <a:lnSpc>
              <a:spcPct val="90000"/>
            </a:lnSpc>
            <a:spcBef>
              <a:spcPct val="0"/>
            </a:spcBef>
            <a:spcAft>
              <a:spcPts val="0"/>
            </a:spcAft>
            <a:buFont typeface="Wingdings" panose="05000000000000000000" pitchFamily="2" charset="2"/>
            <a:buNone/>
          </a:pPr>
          <a:r>
            <a:rPr lang="fr-FR" sz="1200" b="0" i="0" kern="1200" dirty="0">
              <a:solidFill>
                <a:srgbClr val="002060"/>
              </a:solidFill>
              <a:latin typeface="+mn-lt"/>
              <a:ea typeface="+mn-ea"/>
              <a:cs typeface="+mn-cs"/>
            </a:rPr>
            <a:t>Je suis un ouvrier né en janvier 1967, 17 ans de travaux insalubres à l’âge légal.</a:t>
          </a:r>
        </a:p>
        <a:p>
          <a:pPr marL="0" lvl="0" indent="0" algn="ctr" defTabSz="533400" rtl="0" eaLnBrk="1" latinLnBrk="0" hangingPunct="1">
            <a:lnSpc>
              <a:spcPct val="90000"/>
            </a:lnSpc>
            <a:spcBef>
              <a:spcPct val="0"/>
            </a:spcBef>
            <a:spcAft>
              <a:spcPts val="0"/>
            </a:spcAft>
            <a:buFont typeface="Wingdings" panose="05000000000000000000" pitchFamily="2" charset="2"/>
            <a:buNone/>
          </a:pPr>
          <a:endParaRPr lang="fr-FR" sz="1200" b="0" i="0" kern="1200" dirty="0">
            <a:solidFill>
              <a:srgbClr val="002060"/>
            </a:solidFill>
            <a:latin typeface="+mn-lt"/>
            <a:ea typeface="+mn-ea"/>
            <a:cs typeface="+mn-cs"/>
          </a:endParaRPr>
        </a:p>
        <a:p>
          <a:pPr marL="0" lvl="0" indent="0" algn="ctr" defTabSz="533400" rtl="0" eaLnBrk="1" latinLnBrk="0" hangingPunct="1">
            <a:lnSpc>
              <a:spcPct val="90000"/>
            </a:lnSpc>
            <a:spcBef>
              <a:spcPct val="0"/>
            </a:spcBef>
            <a:spcAft>
              <a:spcPct val="35000"/>
            </a:spcAft>
            <a:buFont typeface="Wingdings" panose="05000000000000000000" pitchFamily="2" charset="2"/>
            <a:buNone/>
          </a:pPr>
          <a:r>
            <a:rPr lang="fr-FR" sz="1200" b="0" i="0" kern="1200" dirty="0">
              <a:solidFill>
                <a:srgbClr val="002060"/>
              </a:solidFill>
              <a:latin typeface="+mn-lt"/>
              <a:ea typeface="+mn-ea"/>
              <a:cs typeface="+mn-cs"/>
            </a:rPr>
            <a:t> Quand puis je partir au plus tôt ? Combien me faut-il de trimestres pour obtenir une pension à taux plein ? Quelle est mon âge d’annulation de la décote ? </a:t>
          </a:r>
        </a:p>
      </dsp:txBody>
      <dsp:txXfrm>
        <a:off x="81828" y="3091444"/>
        <a:ext cx="3408558" cy="15125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34E50B-40F6-46B7-AC55-C56C50071AF0}">
      <dsp:nvSpPr>
        <dsp:cNvPr id="0" name=""/>
        <dsp:cNvSpPr/>
      </dsp:nvSpPr>
      <dsp:spPr>
        <a:xfrm>
          <a:off x="3974105" y="460"/>
          <a:ext cx="7277271" cy="3658143"/>
        </a:xfrm>
        <a:prstGeom prst="rightArrow">
          <a:avLst>
            <a:gd name="adj1" fmla="val 75000"/>
            <a:gd name="adj2" fmla="val 50000"/>
          </a:avLst>
        </a:prstGeom>
        <a:solidFill>
          <a:srgbClr val="B7CBE4">
            <a:alpha val="90000"/>
          </a:srgbClr>
        </a:solidFill>
        <a:ln w="12700" cap="flat" cmpd="sng" algn="ctr">
          <a:solidFill>
            <a:srgbClr val="82D2FA">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533400">
            <a:lnSpc>
              <a:spcPct val="90000"/>
            </a:lnSpc>
            <a:spcBef>
              <a:spcPct val="0"/>
            </a:spcBef>
            <a:spcAft>
              <a:spcPct val="15000"/>
            </a:spcAft>
            <a:buFont typeface="Arial" panose="020B0604020202020204" pitchFamily="34" charset="0"/>
            <a:buChar char="•"/>
          </a:pPr>
          <a:r>
            <a:rPr lang="fr-FR" sz="1200" b="0" i="0" kern="1200" dirty="0">
              <a:solidFill>
                <a:srgbClr val="002060"/>
              </a:solidFill>
            </a:rPr>
            <a:t>Je suis né en 1967 et remplis les conditions pour bénéficier d’un départ anticipé travaux insalubres</a:t>
          </a:r>
          <a:r>
            <a:rPr lang="fr-FR" sz="1200" b="0" i="0" kern="1200" dirty="0">
              <a:solidFill>
                <a:srgbClr val="002060"/>
              </a:solidFill>
              <a:latin typeface="Arial" panose="020B0604020202020204"/>
              <a:ea typeface="+mn-ea"/>
              <a:cs typeface="+mn-cs"/>
            </a:rPr>
            <a:t>, je suis donc concerné par la réforme</a:t>
          </a:r>
          <a:r>
            <a:rPr lang="en-US" sz="1200" b="0" i="0" kern="1200" dirty="0">
              <a:solidFill>
                <a:srgbClr val="002060"/>
              </a:solidFill>
              <a:latin typeface="Arial" panose="020B0604020202020204"/>
              <a:ea typeface="+mn-ea"/>
              <a:cs typeface="+mn-cs"/>
            </a:rPr>
            <a:t>​</a:t>
          </a:r>
          <a:endParaRPr lang="fr-FR" sz="1200" b="0" i="0" kern="1200" dirty="0">
            <a:solidFill>
              <a:srgbClr val="002060"/>
            </a:solidFill>
            <a:latin typeface="Arial" panose="020B0604020202020204"/>
            <a:ea typeface="+mn-ea"/>
            <a:cs typeface="+mn-cs"/>
          </a:endParaRPr>
        </a:p>
        <a:p>
          <a:pPr marL="114300" lvl="1" indent="-114300" algn="l" defTabSz="533400">
            <a:lnSpc>
              <a:spcPct val="90000"/>
            </a:lnSpc>
            <a:spcBef>
              <a:spcPct val="0"/>
            </a:spcBef>
            <a:spcAft>
              <a:spcPct val="15000"/>
            </a:spcAft>
            <a:buFont typeface="Arial" panose="020B0604020202020204" pitchFamily="34" charset="0"/>
            <a:buChar char="•"/>
          </a:pPr>
          <a:r>
            <a:rPr lang="fr-FR" sz="1200" b="0" i="0" kern="1200" dirty="0">
              <a:solidFill>
                <a:srgbClr val="002060"/>
              </a:solidFill>
              <a:latin typeface="Arial" panose="020B0604020202020204"/>
              <a:ea typeface="+mn-ea"/>
              <a:cs typeface="+mn-cs"/>
            </a:rPr>
            <a:t>Je peux partir à compter de 2026 lorsque j’aurai atteint mes 17 ans de services sur un emploi insalubre </a:t>
          </a:r>
          <a:r>
            <a:rPr lang="en-US" sz="1200" b="0" i="0" kern="1200" dirty="0">
              <a:solidFill>
                <a:srgbClr val="002060"/>
              </a:solidFill>
              <a:latin typeface="Arial" panose="020B0604020202020204"/>
              <a:ea typeface="+mn-ea"/>
              <a:cs typeface="+mn-cs"/>
            </a:rPr>
            <a:t>​</a:t>
          </a:r>
        </a:p>
        <a:p>
          <a:pPr marL="114300" lvl="1" indent="-114300" algn="l" defTabSz="533400">
            <a:lnSpc>
              <a:spcPct val="90000"/>
            </a:lnSpc>
            <a:spcBef>
              <a:spcPct val="0"/>
            </a:spcBef>
            <a:spcAft>
              <a:spcPct val="15000"/>
            </a:spcAft>
            <a:buFont typeface="Arial" panose="020B0604020202020204" pitchFamily="34" charset="0"/>
            <a:buChar char="•"/>
          </a:pPr>
          <a:r>
            <a:rPr lang="fr-FR" sz="1200" b="0" i="0" kern="1200" dirty="0">
              <a:solidFill>
                <a:srgbClr val="002060"/>
              </a:solidFill>
              <a:latin typeface="Arial" panose="020B0604020202020204"/>
              <a:ea typeface="+mn-ea"/>
              <a:cs typeface="+mn-cs"/>
            </a:rPr>
            <a:t>Ma DA de référence est déterminée en fonction de ma génération soit 169 T même si mon droit n’est pas ouvert à l’âge de départ anticipé au titre des travaux insalubres applicable à ma génération. </a:t>
          </a:r>
          <a:r>
            <a:rPr lang="en-US" sz="1200" b="0" i="0" kern="1200" dirty="0">
              <a:solidFill>
                <a:srgbClr val="002060"/>
              </a:solidFill>
              <a:latin typeface="Arial" panose="020B0604020202020204"/>
              <a:ea typeface="+mn-ea"/>
              <a:cs typeface="+mn-cs"/>
            </a:rPr>
            <a:t>​</a:t>
          </a:r>
        </a:p>
        <a:p>
          <a:pPr marL="114300" lvl="1" indent="-114300" algn="l" defTabSz="533400">
            <a:lnSpc>
              <a:spcPct val="90000"/>
            </a:lnSpc>
            <a:spcBef>
              <a:spcPct val="0"/>
            </a:spcBef>
            <a:spcAft>
              <a:spcPct val="15000"/>
            </a:spcAft>
            <a:buFont typeface="Arial" panose="020B0604020202020204" pitchFamily="34" charset="0"/>
            <a:buChar char="•"/>
          </a:pPr>
          <a:r>
            <a:rPr lang="fr-FR" sz="1200" b="0" i="0" kern="1200" dirty="0">
              <a:solidFill>
                <a:srgbClr val="002060"/>
              </a:solidFill>
              <a:latin typeface="Arial" panose="020B0604020202020204"/>
              <a:ea typeface="+mn-ea"/>
              <a:cs typeface="+mn-cs"/>
            </a:rPr>
            <a:t>Mon âge d’annulation de la décote est lié à mon motif d’ouverture du droit (insalubrité) donc il est de 62 ans  </a:t>
          </a:r>
          <a:r>
            <a:rPr lang="en-US" sz="1200" b="0" i="0" kern="1200" dirty="0">
              <a:solidFill>
                <a:srgbClr val="002060"/>
              </a:solidFill>
              <a:latin typeface="Arial" panose="020B0604020202020204"/>
              <a:ea typeface="+mn-ea"/>
              <a:cs typeface="+mn-cs"/>
            </a:rPr>
            <a:t>​</a:t>
          </a:r>
        </a:p>
      </dsp:txBody>
      <dsp:txXfrm>
        <a:off x="3974105" y="457728"/>
        <a:ext cx="5905467" cy="2743607"/>
      </dsp:txXfrm>
    </dsp:sp>
    <dsp:sp modelId="{F2D5AFAD-60B1-4122-B373-690FC8BFAA06}">
      <dsp:nvSpPr>
        <dsp:cNvPr id="0" name=""/>
        <dsp:cNvSpPr/>
      </dsp:nvSpPr>
      <dsp:spPr>
        <a:xfrm>
          <a:off x="0" y="714045"/>
          <a:ext cx="3775746" cy="2188722"/>
        </a:xfrm>
        <a:prstGeom prst="roundRect">
          <a:avLst/>
        </a:prstGeom>
        <a:solidFill>
          <a:srgbClr val="D9E5C1"/>
        </a:solidFill>
        <a:ln w="6350" cap="flat" cmpd="sng" algn="ctr">
          <a:noFill/>
          <a:prstDash val="solid"/>
          <a:miter lim="800000"/>
        </a:ln>
        <a:effectLst/>
      </dsp:spPr>
      <dsp:style>
        <a:lnRef idx="1">
          <a:schemeClr val="accent2"/>
        </a:lnRef>
        <a:fillRef idx="3">
          <a:schemeClr val="accent2"/>
        </a:fillRef>
        <a:effectRef idx="2">
          <a:schemeClr val="accent2"/>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eaLnBrk="1" latinLnBrk="0" hangingPunct="1">
            <a:lnSpc>
              <a:spcPct val="100000"/>
            </a:lnSpc>
            <a:spcBef>
              <a:spcPct val="0"/>
            </a:spcBef>
            <a:spcAft>
              <a:spcPts val="0"/>
            </a:spcAft>
            <a:buFont typeface="Wingdings" panose="05000000000000000000" pitchFamily="2" charset="2"/>
            <a:buNone/>
          </a:pPr>
          <a:r>
            <a:rPr lang="fr-FR" sz="1200" b="0" i="0" kern="1200" dirty="0">
              <a:solidFill>
                <a:srgbClr val="002060"/>
              </a:solidFill>
              <a:latin typeface="Arial" panose="020B0604020202020204"/>
              <a:ea typeface="+mn-ea"/>
              <a:cs typeface="+mn-cs"/>
            </a:rPr>
            <a:t>Je suis un ouvrier né en janvier 1967</a:t>
          </a:r>
        </a:p>
        <a:p>
          <a:pPr marL="0" lvl="0" indent="0" algn="ctr" defTabSz="533400" rtl="0" eaLnBrk="1" latinLnBrk="0" hangingPunct="1">
            <a:lnSpc>
              <a:spcPct val="100000"/>
            </a:lnSpc>
            <a:spcBef>
              <a:spcPct val="0"/>
            </a:spcBef>
            <a:spcAft>
              <a:spcPts val="0"/>
            </a:spcAft>
            <a:buFont typeface="Wingdings" panose="05000000000000000000" pitchFamily="2" charset="2"/>
            <a:buNone/>
          </a:pPr>
          <a:r>
            <a:rPr lang="fr-FR" sz="1200" b="0" i="0" kern="1200" dirty="0">
              <a:solidFill>
                <a:srgbClr val="002060"/>
              </a:solidFill>
              <a:latin typeface="Arial" panose="020B0604020202020204"/>
              <a:ea typeface="+mn-ea"/>
              <a:cs typeface="+mn-cs"/>
            </a:rPr>
            <a:t>17 ans de </a:t>
          </a:r>
          <a:r>
            <a:rPr lang="fr-FR" sz="1200" b="0" i="0" kern="1200" dirty="0">
              <a:solidFill>
                <a:srgbClr val="002060"/>
              </a:solidFill>
              <a:latin typeface="+mn-lt"/>
              <a:ea typeface="+mn-ea"/>
              <a:cs typeface="+mn-cs"/>
            </a:rPr>
            <a:t>travaux insalubres </a:t>
          </a:r>
          <a:r>
            <a:rPr lang="fr-FR" sz="1200" b="0" i="0" kern="1200" dirty="0">
              <a:solidFill>
                <a:srgbClr val="002060"/>
              </a:solidFill>
              <a:latin typeface="Arial" panose="020B0604020202020204"/>
              <a:ea typeface="+mn-ea"/>
              <a:cs typeface="+mn-cs"/>
            </a:rPr>
            <a:t>en 2026.</a:t>
          </a:r>
        </a:p>
        <a:p>
          <a:pPr marL="0" lvl="0" indent="0" algn="ctr" defTabSz="533400" rtl="0" eaLnBrk="1" latinLnBrk="0" hangingPunct="1">
            <a:lnSpc>
              <a:spcPct val="100000"/>
            </a:lnSpc>
            <a:spcBef>
              <a:spcPct val="0"/>
            </a:spcBef>
            <a:spcAft>
              <a:spcPts val="0"/>
            </a:spcAft>
            <a:buFont typeface="Wingdings" panose="05000000000000000000" pitchFamily="2" charset="2"/>
            <a:buNone/>
          </a:pPr>
          <a:endParaRPr lang="fr-FR" sz="1200" b="0" i="0" kern="1200" dirty="0">
            <a:solidFill>
              <a:srgbClr val="002060"/>
            </a:solidFill>
            <a:latin typeface="Arial" panose="020B0604020202020204"/>
            <a:ea typeface="+mn-ea"/>
            <a:cs typeface="+mn-cs"/>
          </a:endParaRPr>
        </a:p>
        <a:p>
          <a:pPr marL="0" lvl="0" indent="0" algn="ctr" defTabSz="533400" rtl="0" eaLnBrk="1" latinLnBrk="0" hangingPunct="1">
            <a:lnSpc>
              <a:spcPct val="100000"/>
            </a:lnSpc>
            <a:spcBef>
              <a:spcPct val="0"/>
            </a:spcBef>
            <a:spcAft>
              <a:spcPts val="0"/>
            </a:spcAft>
            <a:buFont typeface="Wingdings" panose="05000000000000000000" pitchFamily="2" charset="2"/>
            <a:buNone/>
          </a:pPr>
          <a:r>
            <a:rPr lang="fr-FR" sz="1200" b="0" i="0" kern="1200" dirty="0">
              <a:solidFill>
                <a:srgbClr val="002060"/>
              </a:solidFill>
              <a:latin typeface="Arial" panose="020B0604020202020204"/>
              <a:ea typeface="+mn-ea"/>
              <a:cs typeface="+mn-cs"/>
            </a:rPr>
            <a:t> Quand puis je partir au plus tôt ? Combien me faut-il de trimestres pour obtenir une pension à taux plein ? Quelle est mon âge d’annulation de la décote ? </a:t>
          </a:r>
        </a:p>
      </dsp:txBody>
      <dsp:txXfrm>
        <a:off x="106845" y="820890"/>
        <a:ext cx="3562056" cy="197503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C74D3C-4E87-4CA5-B33B-26F885559882}">
      <dsp:nvSpPr>
        <dsp:cNvPr id="0" name=""/>
        <dsp:cNvSpPr/>
      </dsp:nvSpPr>
      <dsp:spPr>
        <a:xfrm>
          <a:off x="0" y="210678"/>
          <a:ext cx="9742960" cy="464664"/>
        </a:xfrm>
        <a:prstGeom prst="roundRect">
          <a:avLst/>
        </a:prstGeom>
        <a:solidFill>
          <a:srgbClr val="A8C46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fr-FR" sz="2000" i="0" kern="1200" dirty="0">
              <a:solidFill>
                <a:schemeClr val="bg1"/>
              </a:solidFill>
              <a:latin typeface="Arial" panose="020B0604020202020204"/>
            </a:rPr>
            <a:t>Pas d'évolution de la durée exigée des services en insalubrité</a:t>
          </a:r>
        </a:p>
      </dsp:txBody>
      <dsp:txXfrm>
        <a:off x="22683" y="233361"/>
        <a:ext cx="9697594" cy="419298"/>
      </dsp:txXfrm>
    </dsp:sp>
    <dsp:sp modelId="{03B06031-4FD0-4376-BAE6-50D94BBDFC12}">
      <dsp:nvSpPr>
        <dsp:cNvPr id="0" name=""/>
        <dsp:cNvSpPr/>
      </dsp:nvSpPr>
      <dsp:spPr>
        <a:xfrm>
          <a:off x="0" y="698269"/>
          <a:ext cx="9742960" cy="306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9339" tIns="22860" rIns="128016" bIns="22860" numCol="1" spcCol="1270" anchor="t" anchorCtr="0">
          <a:noAutofit/>
        </a:bodyPr>
        <a:lstStyle/>
        <a:p>
          <a:pPr marL="171450" lvl="1" indent="-171450" algn="ctr" defTabSz="800100" rtl="0">
            <a:lnSpc>
              <a:spcPct val="90000"/>
            </a:lnSpc>
            <a:spcBef>
              <a:spcPct val="0"/>
            </a:spcBef>
            <a:spcAft>
              <a:spcPct val="20000"/>
            </a:spcAft>
            <a:buNone/>
          </a:pPr>
          <a:r>
            <a:rPr lang="fr-FR" sz="1800" i="0" kern="1200" dirty="0">
              <a:solidFill>
                <a:srgbClr val="002060"/>
              </a:solidFill>
              <a:latin typeface="+mn-lt"/>
            </a:rPr>
            <a:t>17 ans de services</a:t>
          </a:r>
        </a:p>
      </dsp:txBody>
      <dsp:txXfrm>
        <a:off x="0" y="698269"/>
        <a:ext cx="9742960" cy="306089"/>
      </dsp:txXfrm>
    </dsp:sp>
    <dsp:sp modelId="{19B20244-D63D-4199-8CF2-1175417C521E}">
      <dsp:nvSpPr>
        <dsp:cNvPr id="0" name=""/>
        <dsp:cNvSpPr/>
      </dsp:nvSpPr>
      <dsp:spPr>
        <a:xfrm>
          <a:off x="0" y="1200212"/>
          <a:ext cx="9742960" cy="548795"/>
        </a:xfrm>
        <a:prstGeom prst="roundRect">
          <a:avLst/>
        </a:prstGeom>
        <a:solidFill>
          <a:srgbClr val="A0B3D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fr-FR" sz="2400" kern="1200" dirty="0">
              <a:solidFill>
                <a:srgbClr val="002060"/>
              </a:solidFill>
              <a:latin typeface="Arial" panose="020B0604020202020204"/>
            </a:rPr>
            <a:t> </a:t>
          </a:r>
          <a:r>
            <a:rPr lang="fr-FR" sz="2000" kern="1200" dirty="0">
              <a:solidFill>
                <a:srgbClr val="002060"/>
              </a:solidFill>
              <a:latin typeface="Arial" panose="020B0604020202020204"/>
            </a:rPr>
            <a:t>Nouveauté : la portabilité des droits</a:t>
          </a:r>
        </a:p>
      </dsp:txBody>
      <dsp:txXfrm>
        <a:off x="26790" y="1227002"/>
        <a:ext cx="9689380" cy="495215"/>
      </dsp:txXfrm>
    </dsp:sp>
    <dsp:sp modelId="{D2ECA511-16DE-4235-98C3-8B8434A62527}">
      <dsp:nvSpPr>
        <dsp:cNvPr id="0" name=""/>
        <dsp:cNvSpPr/>
      </dsp:nvSpPr>
      <dsp:spPr>
        <a:xfrm>
          <a:off x="0" y="1879910"/>
          <a:ext cx="9742960" cy="22814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9339"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fr-FR" sz="1600" b="1" kern="1200" dirty="0">
              <a:solidFill>
                <a:srgbClr val="002060"/>
              </a:solidFill>
              <a:latin typeface="+mn-lt"/>
              <a:cs typeface="Calibri" panose="020F0502020204030204" pitchFamily="34" charset="0"/>
            </a:rPr>
            <a:t>Possibilité pour les ouvriers ayant accompli des services actifs </a:t>
          </a:r>
          <a:r>
            <a:rPr lang="fr-FR" sz="1600" b="1" i="0" kern="1200" dirty="0">
              <a:solidFill>
                <a:srgbClr val="002060"/>
              </a:solidFill>
              <a:latin typeface="+mn-lt"/>
              <a:cs typeface="Calibri" panose="020F0502020204030204" pitchFamily="34" charset="0"/>
            </a:rPr>
            <a:t>au cours de leur carrière </a:t>
          </a:r>
          <a:r>
            <a:rPr lang="fr-FR" sz="1600" b="1" i="0" u="sng" kern="1200" dirty="0">
              <a:solidFill>
                <a:srgbClr val="002060"/>
              </a:solidFill>
              <a:latin typeface="+mn-lt"/>
              <a:cs typeface="Calibri" panose="020F0502020204030204" pitchFamily="34" charset="0"/>
            </a:rPr>
            <a:t>en tant que fonctionnaires</a:t>
          </a:r>
          <a:r>
            <a:rPr lang="fr-FR" sz="1600" b="1" i="0" u="none" kern="1200" dirty="0">
              <a:solidFill>
                <a:srgbClr val="002060"/>
              </a:solidFill>
              <a:latin typeface="+mn-lt"/>
              <a:cs typeface="Calibri" panose="020F0502020204030204" pitchFamily="34" charset="0"/>
            </a:rPr>
            <a:t>, de voir ces services pris en compte pour parfaire la condition des 17 ans de services en insalubrité pour bénéficier du départ anticipé.</a:t>
          </a:r>
          <a:endParaRPr lang="fr-FR" sz="1600" b="1" kern="1200" dirty="0">
            <a:solidFill>
              <a:srgbClr val="00B050"/>
            </a:solidFill>
            <a:latin typeface="+mn-lt"/>
            <a:cs typeface="Calibri" panose="020F0502020204030204" pitchFamily="34" charset="0"/>
          </a:endParaRPr>
        </a:p>
        <a:p>
          <a:pPr marL="171450" lvl="1" indent="-171450" algn="l" defTabSz="711200">
            <a:lnSpc>
              <a:spcPct val="90000"/>
            </a:lnSpc>
            <a:spcBef>
              <a:spcPct val="0"/>
            </a:spcBef>
            <a:spcAft>
              <a:spcPct val="20000"/>
            </a:spcAft>
            <a:buChar char="•"/>
          </a:pPr>
          <a:endParaRPr lang="fr-FR" sz="1600" b="1" kern="1200" dirty="0">
            <a:solidFill>
              <a:srgbClr val="002060"/>
            </a:solidFill>
            <a:latin typeface="+mn-lt"/>
            <a:cs typeface="Calibri" panose="020F0502020204030204" pitchFamily="34" charset="0"/>
          </a:endParaRPr>
        </a:p>
        <a:p>
          <a:pPr marL="171450" lvl="1" indent="-171450" algn="l" defTabSz="711200">
            <a:lnSpc>
              <a:spcPct val="90000"/>
            </a:lnSpc>
            <a:spcBef>
              <a:spcPct val="0"/>
            </a:spcBef>
            <a:spcAft>
              <a:spcPct val="20000"/>
            </a:spcAft>
            <a:buChar char="•"/>
          </a:pPr>
          <a:r>
            <a:rPr lang="fr-FR" sz="1600" b="1" kern="1200" dirty="0">
              <a:solidFill>
                <a:srgbClr val="002060"/>
              </a:solidFill>
              <a:latin typeface="+mn-lt"/>
              <a:cs typeface="Calibri" panose="020F0502020204030204" pitchFamily="34" charset="0"/>
            </a:rPr>
            <a:t>Possibilité pour les</a:t>
          </a:r>
          <a:r>
            <a:rPr lang="fr-FR" sz="1600" b="1" i="0" kern="1200" dirty="0">
              <a:solidFill>
                <a:srgbClr val="002060"/>
              </a:solidFill>
              <a:latin typeface="+mn-lt"/>
              <a:cs typeface="Calibri" panose="020F0502020204030204" pitchFamily="34" charset="0"/>
            </a:rPr>
            <a:t> ouvriers ayant occupé au cours de leur carrière </a:t>
          </a:r>
          <a:r>
            <a:rPr lang="fr-FR" sz="1600" b="1" i="0" u="sng" kern="1200" dirty="0">
              <a:solidFill>
                <a:srgbClr val="002060"/>
              </a:solidFill>
              <a:latin typeface="+mn-lt"/>
              <a:cs typeface="Calibri" panose="020F0502020204030204" pitchFamily="34" charset="0"/>
            </a:rPr>
            <a:t>en tant que fonctionnaires </a:t>
          </a:r>
          <a:r>
            <a:rPr lang="fr-FR" sz="1600" b="1" i="0" u="none" kern="1200" dirty="0">
              <a:solidFill>
                <a:srgbClr val="002060"/>
              </a:solidFill>
              <a:latin typeface="+mn-lt"/>
              <a:cs typeface="Calibri" panose="020F0502020204030204" pitchFamily="34" charset="0"/>
            </a:rPr>
            <a:t>un ou </a:t>
          </a:r>
          <a:r>
            <a:rPr lang="fr-FR" sz="1600" b="1" i="0" kern="1200" dirty="0">
              <a:solidFill>
                <a:srgbClr val="002060"/>
              </a:solidFill>
              <a:latin typeface="+mn-lt"/>
              <a:cs typeface="Calibri" panose="020F0502020204030204" pitchFamily="34" charset="0"/>
            </a:rPr>
            <a:t>plusieurs emplois super-actifs (personnels des réseaux souterrains des égouts, identificateur de l’IML de Paris, personnel actif de la police </a:t>
          </a:r>
          <a:r>
            <a:rPr lang="fr-FR" sz="1600" b="1" i="0" u="none" kern="1200" dirty="0">
              <a:solidFill>
                <a:srgbClr val="002060"/>
              </a:solidFill>
              <a:latin typeface="+mn-lt"/>
              <a:cs typeface="Calibri" panose="020F0502020204030204" pitchFamily="34" charset="0"/>
            </a:rPr>
            <a:t>ou</a:t>
          </a:r>
          <a:r>
            <a:rPr lang="fr-FR" sz="1600" b="1" i="0" kern="1200" dirty="0">
              <a:solidFill>
                <a:srgbClr val="002060"/>
              </a:solidFill>
              <a:latin typeface="+mn-lt"/>
              <a:cs typeface="Calibri" panose="020F0502020204030204" pitchFamily="34" charset="0"/>
            </a:rPr>
            <a:t> surveillant pénitentiaire) de cumuler la durée de leurs services super-actifs et de bénéficier d’un départ au titre de la catégorie super-active. En cas de pluralité d’emploi super-actif, la condition de durée de service applicable pour bénéficier de l’âge de départ minoré est celle associée à l’emploi que l’ouvrier a occupé le plus longtemps.</a:t>
          </a:r>
          <a:endParaRPr lang="fr-FR" sz="1600" b="1" kern="1200" dirty="0">
            <a:solidFill>
              <a:srgbClr val="00B050"/>
            </a:solidFill>
            <a:latin typeface="+mn-lt"/>
            <a:cs typeface="Calibri" panose="020F0502020204030204" pitchFamily="34" charset="0"/>
          </a:endParaRPr>
        </a:p>
      </dsp:txBody>
      <dsp:txXfrm>
        <a:off x="0" y="1879910"/>
        <a:ext cx="9742960" cy="228142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3EA239-61BA-45B4-B950-20075C9BCB0A}">
      <dsp:nvSpPr>
        <dsp:cNvPr id="0" name=""/>
        <dsp:cNvSpPr/>
      </dsp:nvSpPr>
      <dsp:spPr>
        <a:xfrm>
          <a:off x="3925992" y="0"/>
          <a:ext cx="7345076" cy="2424516"/>
        </a:xfrm>
        <a:prstGeom prst="rightArrow">
          <a:avLst>
            <a:gd name="adj1" fmla="val 75000"/>
            <a:gd name="adj2" fmla="val 50000"/>
          </a:avLst>
        </a:prstGeom>
        <a:solidFill>
          <a:srgbClr val="B7CBE4">
            <a:alpha val="90000"/>
          </a:srgbClr>
        </a:solidFill>
        <a:ln w="12700" cap="flat" cmpd="sng" algn="ctr">
          <a:solidFill>
            <a:srgbClr val="82D2FA">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533400">
            <a:lnSpc>
              <a:spcPct val="90000"/>
            </a:lnSpc>
            <a:spcBef>
              <a:spcPct val="0"/>
            </a:spcBef>
            <a:spcAft>
              <a:spcPct val="15000"/>
            </a:spcAft>
            <a:buFont typeface="Arial" panose="020B0604020202020204" pitchFamily="34" charset="0"/>
            <a:buChar char="•"/>
          </a:pPr>
          <a:r>
            <a:rPr lang="fr-FR" sz="1200" b="0" i="0" kern="1200" dirty="0">
              <a:solidFill>
                <a:srgbClr val="002060"/>
              </a:solidFill>
              <a:latin typeface="Arial" panose="020B0604020202020204"/>
              <a:ea typeface="+mn-ea"/>
              <a:cs typeface="+mn-cs"/>
            </a:rPr>
            <a:t>Je suis né en 1967 et remplis les conditions pour bénéficier d’un départ anticipé car je peux désormais cumuler mes services actifs avec les services accomplis en travaux insalubres pour bénéficier du départ anticipé. Je suis donc concerné par la réforme</a:t>
          </a:r>
          <a:r>
            <a:rPr lang="en-US" sz="1200" b="0" i="0" kern="1200" dirty="0">
              <a:solidFill>
                <a:srgbClr val="002060"/>
              </a:solidFill>
              <a:latin typeface="Arial" panose="020B0604020202020204"/>
              <a:ea typeface="+mn-ea"/>
              <a:cs typeface="+mn-cs"/>
            </a:rPr>
            <a:t>​</a:t>
          </a:r>
          <a:endParaRPr lang="fr-FR" sz="1200" b="0" i="0" kern="1200" dirty="0">
            <a:solidFill>
              <a:srgbClr val="002060"/>
            </a:solidFill>
            <a:latin typeface="Arial" panose="020B0604020202020204"/>
            <a:ea typeface="+mn-ea"/>
            <a:cs typeface="+mn-cs"/>
          </a:endParaRPr>
        </a:p>
        <a:p>
          <a:pPr marL="114300" lvl="1" indent="-114300" algn="l" defTabSz="533400">
            <a:lnSpc>
              <a:spcPct val="90000"/>
            </a:lnSpc>
            <a:spcBef>
              <a:spcPct val="0"/>
            </a:spcBef>
            <a:spcAft>
              <a:spcPct val="15000"/>
            </a:spcAft>
            <a:buFont typeface="Arial" panose="020B0604020202020204" pitchFamily="34" charset="0"/>
            <a:buChar char="•"/>
          </a:pPr>
          <a:r>
            <a:rPr lang="fr-FR" sz="1200" b="0" i="0" kern="1200" dirty="0">
              <a:solidFill>
                <a:srgbClr val="002060"/>
              </a:solidFill>
              <a:latin typeface="Arial" panose="020B0604020202020204"/>
              <a:ea typeface="+mn-ea"/>
              <a:cs typeface="+mn-cs"/>
            </a:rPr>
            <a:t>Je peux donc partir dès 57 ans et 6 mois </a:t>
          </a:r>
          <a:r>
            <a:rPr lang="en-US" sz="1200" b="0" i="0" kern="1200" dirty="0">
              <a:solidFill>
                <a:srgbClr val="002060"/>
              </a:solidFill>
              <a:latin typeface="Arial" panose="020B0604020202020204"/>
              <a:ea typeface="+mn-ea"/>
              <a:cs typeface="+mn-cs"/>
            </a:rPr>
            <a:t>​</a:t>
          </a:r>
        </a:p>
        <a:p>
          <a:pPr marL="114300" lvl="1" indent="-114300" algn="l" defTabSz="533400">
            <a:lnSpc>
              <a:spcPct val="90000"/>
            </a:lnSpc>
            <a:spcBef>
              <a:spcPct val="0"/>
            </a:spcBef>
            <a:spcAft>
              <a:spcPct val="15000"/>
            </a:spcAft>
            <a:buFont typeface="Arial" panose="020B0604020202020204" pitchFamily="34" charset="0"/>
            <a:buChar char="•"/>
          </a:pPr>
          <a:r>
            <a:rPr lang="fr-FR" sz="1200" b="0" i="0" kern="1200" dirty="0">
              <a:solidFill>
                <a:srgbClr val="002060"/>
              </a:solidFill>
              <a:latin typeface="Arial" panose="020B0604020202020204"/>
              <a:ea typeface="+mn-ea"/>
              <a:cs typeface="+mn-cs"/>
            </a:rPr>
            <a:t>Ma DA de référence est déterminée en fonction de ma génération soit 169 T (nouvelle règlementation)</a:t>
          </a:r>
          <a:r>
            <a:rPr lang="en-US" sz="1200" b="0" i="0" kern="1200" dirty="0">
              <a:solidFill>
                <a:srgbClr val="002060"/>
              </a:solidFill>
              <a:latin typeface="Arial" panose="020B0604020202020204"/>
              <a:ea typeface="+mn-ea"/>
              <a:cs typeface="+mn-cs"/>
            </a:rPr>
            <a:t>​</a:t>
          </a:r>
        </a:p>
        <a:p>
          <a:pPr marL="114300" lvl="1" indent="-114300" algn="l" defTabSz="533400">
            <a:lnSpc>
              <a:spcPct val="90000"/>
            </a:lnSpc>
            <a:spcBef>
              <a:spcPct val="0"/>
            </a:spcBef>
            <a:spcAft>
              <a:spcPct val="15000"/>
            </a:spcAft>
            <a:buFont typeface="Arial" panose="020B0604020202020204" pitchFamily="34" charset="0"/>
            <a:buChar char="•"/>
          </a:pPr>
          <a:r>
            <a:rPr lang="fr-FR" sz="1200" b="0" i="0" kern="1200" dirty="0">
              <a:solidFill>
                <a:srgbClr val="002060"/>
              </a:solidFill>
              <a:latin typeface="Arial" panose="020B0604020202020204"/>
              <a:ea typeface="+mn-ea"/>
              <a:cs typeface="+mn-cs"/>
            </a:rPr>
            <a:t>Je ne remplis pas les conditions pour un départ anticipé au titre de l’insalubrité (17 ans de TI), donc ma limite d’âge est de 67 ans </a:t>
          </a:r>
          <a:r>
            <a:rPr lang="en-US" sz="1200" b="1" i="1" kern="1200" dirty="0">
              <a:solidFill>
                <a:srgbClr val="002060"/>
              </a:solidFill>
              <a:latin typeface="Arial" panose="020B0604020202020204"/>
              <a:ea typeface="+mn-ea"/>
              <a:cs typeface="+mn-cs"/>
            </a:rPr>
            <a:t>​(</a:t>
          </a:r>
          <a:r>
            <a:rPr lang="en-US" sz="1200" b="1" i="1" kern="1200" dirty="0" err="1">
              <a:solidFill>
                <a:srgbClr val="002060"/>
              </a:solidFill>
              <a:latin typeface="Arial" panose="020B0604020202020204"/>
              <a:ea typeface="+mn-ea"/>
              <a:cs typeface="+mn-cs"/>
            </a:rPr>
            <a:t>En</a:t>
          </a:r>
          <a:r>
            <a:rPr lang="en-US" sz="1200" b="1" i="1" kern="1200" dirty="0">
              <a:solidFill>
                <a:srgbClr val="002060"/>
              </a:solidFill>
              <a:latin typeface="Arial" panose="020B0604020202020204"/>
              <a:ea typeface="+mn-ea"/>
              <a:cs typeface="+mn-cs"/>
            </a:rPr>
            <a:t> </a:t>
          </a:r>
          <a:r>
            <a:rPr lang="en-US" sz="1200" b="1" i="1" kern="1200" dirty="0" err="1">
              <a:solidFill>
                <a:srgbClr val="002060"/>
              </a:solidFill>
              <a:latin typeface="Arial" panose="020B0604020202020204"/>
              <a:ea typeface="+mn-ea"/>
              <a:cs typeface="+mn-cs"/>
            </a:rPr>
            <a:t>cours</a:t>
          </a:r>
          <a:r>
            <a:rPr lang="en-US" sz="1200" b="1" i="1" kern="1200" dirty="0">
              <a:solidFill>
                <a:srgbClr val="002060"/>
              </a:solidFill>
              <a:latin typeface="Arial" panose="020B0604020202020204"/>
              <a:ea typeface="+mn-ea"/>
              <a:cs typeface="+mn-cs"/>
            </a:rPr>
            <a:t> de confirmation par les </a:t>
          </a:r>
          <a:r>
            <a:rPr lang="en-US" sz="1200" b="1" i="1" kern="1200" dirty="0" err="1">
              <a:solidFill>
                <a:srgbClr val="002060"/>
              </a:solidFill>
              <a:latin typeface="Arial" panose="020B0604020202020204"/>
              <a:ea typeface="+mn-ea"/>
              <a:cs typeface="+mn-cs"/>
            </a:rPr>
            <a:t>ministères</a:t>
          </a:r>
          <a:r>
            <a:rPr lang="en-US" sz="1200" b="1" i="1" kern="1200" dirty="0">
              <a:solidFill>
                <a:srgbClr val="002060"/>
              </a:solidFill>
              <a:latin typeface="Arial" panose="020B0604020202020204"/>
              <a:ea typeface="+mn-ea"/>
              <a:cs typeface="+mn-cs"/>
            </a:rPr>
            <a:t>)</a:t>
          </a:r>
        </a:p>
        <a:p>
          <a:pPr marL="114300" lvl="1" indent="-114300" algn="l" defTabSz="533400">
            <a:lnSpc>
              <a:spcPct val="90000"/>
            </a:lnSpc>
            <a:spcBef>
              <a:spcPct val="0"/>
            </a:spcBef>
            <a:spcAft>
              <a:spcPct val="15000"/>
            </a:spcAft>
            <a:buFont typeface="Arial" panose="020B0604020202020204" pitchFamily="34" charset="0"/>
            <a:buChar char="•"/>
          </a:pPr>
          <a:r>
            <a:rPr lang="fr-FR" sz="1200" b="0" i="0" kern="1200" dirty="0">
              <a:solidFill>
                <a:srgbClr val="002060"/>
              </a:solidFill>
              <a:latin typeface="Arial" panose="020B0604020202020204"/>
              <a:ea typeface="+mn-ea"/>
              <a:cs typeface="+mn-cs"/>
            </a:rPr>
            <a:t>Mon âge d’annulation de la décote est lié au motif de mon ouverture du droit (insalubrité/catégorie active) donc il est de 62 ans  </a:t>
          </a:r>
          <a:r>
            <a:rPr lang="en-US" sz="1200" b="0" i="0" kern="1200" dirty="0">
              <a:solidFill>
                <a:srgbClr val="002060"/>
              </a:solidFill>
              <a:latin typeface="Arial" panose="020B0604020202020204"/>
              <a:ea typeface="+mn-ea"/>
              <a:cs typeface="+mn-cs"/>
            </a:rPr>
            <a:t>​</a:t>
          </a:r>
          <a:r>
            <a:rPr lang="fr-FR" sz="1200" b="0" i="0" kern="1200" dirty="0">
              <a:solidFill>
                <a:srgbClr val="002060"/>
              </a:solidFill>
              <a:latin typeface="Arial" panose="020B0604020202020204"/>
              <a:ea typeface="+mn-ea"/>
              <a:cs typeface="+mn-cs"/>
            </a:rPr>
            <a:t> </a:t>
          </a:r>
          <a:endParaRPr lang="en-US" sz="1200" b="0" i="0" kern="1200" dirty="0">
            <a:solidFill>
              <a:srgbClr val="002060"/>
            </a:solidFill>
            <a:latin typeface="Arial" panose="020B0604020202020204"/>
            <a:ea typeface="+mn-ea"/>
            <a:cs typeface="+mn-cs"/>
          </a:endParaRPr>
        </a:p>
      </dsp:txBody>
      <dsp:txXfrm>
        <a:off x="3925992" y="303065"/>
        <a:ext cx="6435883" cy="1818387"/>
      </dsp:txXfrm>
    </dsp:sp>
    <dsp:sp modelId="{BA84C997-5050-492F-8876-33F8DB9F2797}">
      <dsp:nvSpPr>
        <dsp:cNvPr id="0" name=""/>
        <dsp:cNvSpPr/>
      </dsp:nvSpPr>
      <dsp:spPr>
        <a:xfrm>
          <a:off x="0" y="237453"/>
          <a:ext cx="3753099" cy="2039034"/>
        </a:xfrm>
        <a:prstGeom prst="roundRect">
          <a:avLst/>
        </a:prstGeom>
        <a:solidFill>
          <a:srgbClr val="A8C46F"/>
        </a:solidFill>
        <a:ln w="12700" cap="flat" cmpd="sng" algn="ctr">
          <a:noFill/>
          <a:prstDash val="solid"/>
          <a:miter lim="800000"/>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eaLnBrk="1" latinLnBrk="0" hangingPunct="1">
            <a:lnSpc>
              <a:spcPct val="100000"/>
            </a:lnSpc>
            <a:spcBef>
              <a:spcPct val="0"/>
            </a:spcBef>
            <a:spcAft>
              <a:spcPts val="0"/>
            </a:spcAft>
            <a:buFont typeface="Wingdings" panose="05000000000000000000" pitchFamily="2" charset="2"/>
            <a:buNone/>
          </a:pPr>
          <a:r>
            <a:rPr lang="fr-FR" sz="1200" b="0" i="0" kern="1200" dirty="0">
              <a:solidFill>
                <a:srgbClr val="002060"/>
              </a:solidFill>
              <a:latin typeface="Arial" panose="020B0604020202020204"/>
              <a:ea typeface="+mn-ea"/>
              <a:cs typeface="+mn-cs"/>
            </a:rPr>
            <a:t>Je suis un ouvrier né en janvier 1967. Avant de devenir ouvrier d’Etat, j’étais fonctionnaire territorial. Dans ce cadre, j’ai accompli 6 ans de services en catégorie active. En tant qu’ouvrier d’état, j’ai accompli 12 ans de travaux insalubres à mon âge légal.</a:t>
          </a:r>
        </a:p>
        <a:p>
          <a:pPr marL="0" lvl="0" indent="0" algn="ctr" defTabSz="533400" rtl="0" eaLnBrk="1" latinLnBrk="0" hangingPunct="1">
            <a:lnSpc>
              <a:spcPct val="100000"/>
            </a:lnSpc>
            <a:spcBef>
              <a:spcPct val="0"/>
            </a:spcBef>
            <a:spcAft>
              <a:spcPts val="0"/>
            </a:spcAft>
            <a:buFont typeface="Wingdings" panose="05000000000000000000" pitchFamily="2" charset="2"/>
            <a:buNone/>
          </a:pPr>
          <a:endParaRPr lang="fr-FR" sz="1200" b="0" i="0" kern="1200" dirty="0">
            <a:solidFill>
              <a:srgbClr val="002060"/>
            </a:solidFill>
            <a:latin typeface="Arial" panose="020B0604020202020204"/>
            <a:ea typeface="+mn-ea"/>
            <a:cs typeface="+mn-cs"/>
          </a:endParaRPr>
        </a:p>
        <a:p>
          <a:pPr marL="0" lvl="0" indent="0" algn="ctr" defTabSz="533400" rtl="0" eaLnBrk="1" latinLnBrk="0" hangingPunct="1">
            <a:lnSpc>
              <a:spcPct val="100000"/>
            </a:lnSpc>
            <a:spcBef>
              <a:spcPct val="0"/>
            </a:spcBef>
            <a:spcAft>
              <a:spcPts val="0"/>
            </a:spcAft>
            <a:buFont typeface="Wingdings" panose="05000000000000000000" pitchFamily="2" charset="2"/>
            <a:buNone/>
          </a:pPr>
          <a:r>
            <a:rPr lang="fr-FR" sz="1200" b="0" i="0" kern="1200" dirty="0">
              <a:solidFill>
                <a:srgbClr val="002060"/>
              </a:solidFill>
              <a:latin typeface="Arial" panose="020B0604020202020204"/>
              <a:ea typeface="+mn-ea"/>
              <a:cs typeface="+mn-cs"/>
            </a:rPr>
            <a:t>Quand puis je partir au plus tôt ? Combien me faut-il de trimestres pour obtenir une pension à taux plein ? Quelle est ma limite d’âge et mon âge d’annulation de la décote ? </a:t>
          </a:r>
        </a:p>
      </dsp:txBody>
      <dsp:txXfrm>
        <a:off x="99537" y="336990"/>
        <a:ext cx="3554025" cy="1839960"/>
      </dsp:txXfrm>
    </dsp:sp>
    <dsp:sp modelId="{3E34E50B-40F6-46B7-AC55-C56C50071AF0}">
      <dsp:nvSpPr>
        <dsp:cNvPr id="0" name=""/>
        <dsp:cNvSpPr/>
      </dsp:nvSpPr>
      <dsp:spPr>
        <a:xfrm>
          <a:off x="3974105" y="2594722"/>
          <a:ext cx="7277271" cy="2357940"/>
        </a:xfrm>
        <a:prstGeom prst="rightArrow">
          <a:avLst>
            <a:gd name="adj1" fmla="val 75000"/>
            <a:gd name="adj2" fmla="val 50000"/>
          </a:avLst>
        </a:prstGeom>
        <a:solidFill>
          <a:srgbClr val="B7CBE4">
            <a:alpha val="90000"/>
          </a:srgbClr>
        </a:solidFill>
        <a:ln w="12700" cap="flat" cmpd="sng" algn="ctr">
          <a:solidFill>
            <a:srgbClr val="82D2FA">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533400">
            <a:lnSpc>
              <a:spcPct val="90000"/>
            </a:lnSpc>
            <a:spcBef>
              <a:spcPct val="0"/>
            </a:spcBef>
            <a:spcAft>
              <a:spcPct val="15000"/>
            </a:spcAft>
            <a:buFont typeface="Arial" panose="020B0604020202020204" pitchFamily="34" charset="0"/>
            <a:buChar char="•"/>
          </a:pPr>
          <a:r>
            <a:rPr lang="fr-FR" sz="1200" b="0" i="0" kern="1200">
              <a:solidFill>
                <a:srgbClr val="002060"/>
              </a:solidFill>
              <a:latin typeface="Arial" panose="020B0604020202020204"/>
              <a:ea typeface="+mn-ea"/>
              <a:cs typeface="+mn-cs"/>
            </a:rPr>
            <a:t>Je suis né en 1972 et remplis les conditions pour bénéficier d’un départ anticipé au titre de la catégorie super-active, je suis donc concerné par la réforme</a:t>
          </a:r>
          <a:r>
            <a:rPr lang="en-US" sz="1200" b="0" i="0" kern="1200">
              <a:solidFill>
                <a:srgbClr val="002060"/>
              </a:solidFill>
              <a:latin typeface="Arial" panose="020B0604020202020204"/>
              <a:ea typeface="+mn-ea"/>
              <a:cs typeface="+mn-cs"/>
            </a:rPr>
            <a:t>​</a:t>
          </a:r>
          <a:endParaRPr lang="fr-FR" sz="1200" b="0" i="0" kern="1200" dirty="0">
            <a:solidFill>
              <a:srgbClr val="002060"/>
            </a:solidFill>
            <a:latin typeface="Arial" panose="020B0604020202020204"/>
            <a:ea typeface="+mn-ea"/>
            <a:cs typeface="+mn-cs"/>
          </a:endParaRPr>
        </a:p>
        <a:p>
          <a:pPr marL="114300" lvl="1" indent="-114300" algn="l" defTabSz="533400">
            <a:lnSpc>
              <a:spcPct val="90000"/>
            </a:lnSpc>
            <a:spcBef>
              <a:spcPct val="0"/>
            </a:spcBef>
            <a:spcAft>
              <a:spcPct val="15000"/>
            </a:spcAft>
            <a:buFont typeface="Arial" panose="020B0604020202020204" pitchFamily="34" charset="0"/>
            <a:buChar char="•"/>
          </a:pPr>
          <a:r>
            <a:rPr lang="fr-FR" sz="1200" b="0" i="0" kern="1200">
              <a:solidFill>
                <a:srgbClr val="002060"/>
              </a:solidFill>
              <a:latin typeface="Arial" panose="020B0604020202020204"/>
              <a:ea typeface="+mn-ea"/>
              <a:cs typeface="+mn-cs"/>
            </a:rPr>
            <a:t>Mon âge légal est donc fixé à 52 ans et 6 mois. </a:t>
          </a:r>
          <a:endParaRPr lang="en-US" sz="1200" b="0" i="0" kern="1200" dirty="0">
            <a:solidFill>
              <a:srgbClr val="002060"/>
            </a:solidFill>
            <a:latin typeface="Arial" panose="020B0604020202020204"/>
            <a:ea typeface="+mn-ea"/>
            <a:cs typeface="+mn-cs"/>
          </a:endParaRPr>
        </a:p>
        <a:p>
          <a:pPr marL="114300" lvl="1" indent="-114300" algn="l" defTabSz="533400">
            <a:lnSpc>
              <a:spcPct val="90000"/>
            </a:lnSpc>
            <a:spcBef>
              <a:spcPct val="0"/>
            </a:spcBef>
            <a:spcAft>
              <a:spcPct val="15000"/>
            </a:spcAft>
            <a:buFont typeface="Arial" panose="020B0604020202020204" pitchFamily="34" charset="0"/>
            <a:buChar char="•"/>
          </a:pPr>
          <a:r>
            <a:rPr lang="fr-FR" sz="1200" b="0" i="0" kern="1200">
              <a:solidFill>
                <a:srgbClr val="002060"/>
              </a:solidFill>
              <a:latin typeface="Arial" panose="020B0604020202020204"/>
              <a:ea typeface="+mn-ea"/>
              <a:cs typeface="+mn-cs"/>
            </a:rPr>
            <a:t>Ma DA de référence est déterminée selon ma génération soit 169 T </a:t>
          </a:r>
          <a:r>
            <a:rPr lang="en-US" sz="1200" b="0" i="0" kern="1200">
              <a:solidFill>
                <a:srgbClr val="002060"/>
              </a:solidFill>
              <a:latin typeface="Arial" panose="020B0604020202020204"/>
              <a:ea typeface="+mn-ea"/>
              <a:cs typeface="+mn-cs"/>
            </a:rPr>
            <a:t>​(DA applicable aux assurés bénéficiant d’un depart super-actif)</a:t>
          </a:r>
          <a:endParaRPr lang="en-US" sz="1200" b="0" i="0" kern="1200" dirty="0">
            <a:solidFill>
              <a:srgbClr val="002060"/>
            </a:solidFill>
            <a:latin typeface="Arial" panose="020B0604020202020204"/>
            <a:ea typeface="+mn-ea"/>
            <a:cs typeface="+mn-cs"/>
          </a:endParaRPr>
        </a:p>
        <a:p>
          <a:pPr marL="114300" lvl="1" indent="-114300" algn="l" defTabSz="533400">
            <a:lnSpc>
              <a:spcPct val="90000"/>
            </a:lnSpc>
            <a:spcBef>
              <a:spcPct val="0"/>
            </a:spcBef>
            <a:spcAft>
              <a:spcPct val="15000"/>
            </a:spcAft>
            <a:buFont typeface="Arial" panose="020B0604020202020204" pitchFamily="34" charset="0"/>
            <a:buChar char="•"/>
          </a:pPr>
          <a:r>
            <a:rPr lang="fr-FR" sz="1200" b="0" i="0" kern="1200">
              <a:solidFill>
                <a:srgbClr val="002060"/>
              </a:solidFill>
              <a:latin typeface="Arial" panose="020B0604020202020204"/>
              <a:ea typeface="+mn-ea"/>
              <a:cs typeface="+mn-cs"/>
            </a:rPr>
            <a:t>Je ne remplis pas les conditions pour un départ anticipé au titre de l’insalubrité (17 ans de TI), donc ma limite d’âge est de 67 ans </a:t>
          </a:r>
          <a:r>
            <a:rPr lang="en-US" sz="1200" b="1" i="1" kern="1200">
              <a:solidFill>
                <a:srgbClr val="002060"/>
              </a:solidFill>
              <a:latin typeface="Arial" panose="020B0604020202020204"/>
              <a:ea typeface="+mn-ea"/>
              <a:cs typeface="+mn-cs"/>
            </a:rPr>
            <a:t>​(En cours de confirmation par les ministères)</a:t>
          </a:r>
          <a:endParaRPr lang="en-US" sz="1200" b="0" i="0" kern="1200" dirty="0">
            <a:solidFill>
              <a:srgbClr val="002060"/>
            </a:solidFill>
            <a:latin typeface="Arial" panose="020B0604020202020204"/>
            <a:ea typeface="+mn-ea"/>
            <a:cs typeface="+mn-cs"/>
          </a:endParaRPr>
        </a:p>
        <a:p>
          <a:pPr marL="114300" lvl="1" indent="-114300" algn="l" defTabSz="533400">
            <a:lnSpc>
              <a:spcPct val="90000"/>
            </a:lnSpc>
            <a:spcBef>
              <a:spcPct val="0"/>
            </a:spcBef>
            <a:spcAft>
              <a:spcPct val="15000"/>
            </a:spcAft>
            <a:buFont typeface="Arial" panose="020B0604020202020204" pitchFamily="34" charset="0"/>
            <a:buChar char="•"/>
          </a:pPr>
          <a:r>
            <a:rPr lang="fr-FR" sz="1200" b="0" i="0" kern="1200" dirty="0">
              <a:solidFill>
                <a:srgbClr val="002060"/>
              </a:solidFill>
              <a:latin typeface="Arial" panose="020B0604020202020204"/>
              <a:ea typeface="+mn-ea"/>
              <a:cs typeface="+mn-cs"/>
            </a:rPr>
            <a:t>Mon âge d’annulation de la décote est lié à mon motif d’ouverture du droit (super-actif) donc 57 ans  </a:t>
          </a:r>
          <a:r>
            <a:rPr lang="en-US" sz="1200" b="0" i="0" kern="1200" dirty="0">
              <a:solidFill>
                <a:srgbClr val="002060"/>
              </a:solidFill>
              <a:latin typeface="Arial" panose="020B0604020202020204"/>
              <a:ea typeface="+mn-ea"/>
              <a:cs typeface="+mn-cs"/>
            </a:rPr>
            <a:t>​</a:t>
          </a:r>
        </a:p>
      </dsp:txBody>
      <dsp:txXfrm>
        <a:off x="3974105" y="2889465"/>
        <a:ext cx="6393044" cy="1768455"/>
      </dsp:txXfrm>
    </dsp:sp>
    <dsp:sp modelId="{F2D5AFAD-60B1-4122-B373-690FC8BFAA06}">
      <dsp:nvSpPr>
        <dsp:cNvPr id="0" name=""/>
        <dsp:cNvSpPr/>
      </dsp:nvSpPr>
      <dsp:spPr>
        <a:xfrm>
          <a:off x="0" y="2706591"/>
          <a:ext cx="3775746" cy="2106969"/>
        </a:xfrm>
        <a:prstGeom prst="roundRect">
          <a:avLst/>
        </a:prstGeom>
        <a:solidFill>
          <a:srgbClr val="D9E5C1"/>
        </a:solidFill>
        <a:ln w="6350" cap="flat" cmpd="sng" algn="ctr">
          <a:noFill/>
          <a:prstDash val="solid"/>
          <a:miter lim="800000"/>
        </a:ln>
        <a:effectLst/>
      </dsp:spPr>
      <dsp:style>
        <a:lnRef idx="1">
          <a:schemeClr val="accent2"/>
        </a:lnRef>
        <a:fillRef idx="3">
          <a:schemeClr val="accent2"/>
        </a:fillRef>
        <a:effectRef idx="2">
          <a:schemeClr val="accent2"/>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eaLnBrk="1" latinLnBrk="0" hangingPunct="1">
            <a:lnSpc>
              <a:spcPct val="100000"/>
            </a:lnSpc>
            <a:spcBef>
              <a:spcPct val="0"/>
            </a:spcBef>
            <a:spcAft>
              <a:spcPts val="0"/>
            </a:spcAft>
            <a:buFont typeface="Wingdings" panose="05000000000000000000" pitchFamily="2" charset="2"/>
            <a:buNone/>
          </a:pPr>
          <a:r>
            <a:rPr lang="fr-FR" sz="1200" b="0" i="0" kern="1200" dirty="0">
              <a:solidFill>
                <a:srgbClr val="002060"/>
              </a:solidFill>
              <a:latin typeface="Arial" panose="020B0604020202020204"/>
              <a:ea typeface="+mn-ea"/>
              <a:cs typeface="+mn-cs"/>
            </a:rPr>
            <a:t>Je suis un ouvrier né en 1972. Avant de devenir ouvrier d’état, j’étais fonctionnaire territorial. A ce titre, je remplis les conditions pour un départ super-actif en tant que personnel des réseaux souterrains des égouts (12 ans de services dans les réseaux souterrains dont 6 consécutives). En tant qu’ouvrier d’état, j’occupe en emploi de catégorie normale.</a:t>
          </a:r>
        </a:p>
        <a:p>
          <a:pPr marL="0" lvl="0" indent="0" algn="ctr" defTabSz="533400">
            <a:lnSpc>
              <a:spcPct val="100000"/>
            </a:lnSpc>
            <a:spcBef>
              <a:spcPct val="0"/>
            </a:spcBef>
            <a:spcAft>
              <a:spcPts val="0"/>
            </a:spcAft>
            <a:buFont typeface="Wingdings" panose="05000000000000000000" pitchFamily="2" charset="2"/>
            <a:buNone/>
          </a:pPr>
          <a:endParaRPr lang="fr-FR" sz="1200" b="0" i="0" kern="1200" dirty="0">
            <a:solidFill>
              <a:srgbClr val="002060"/>
            </a:solidFill>
            <a:latin typeface="Arial" panose="020B0604020202020204"/>
            <a:ea typeface="+mn-ea"/>
            <a:cs typeface="+mn-cs"/>
          </a:endParaRPr>
        </a:p>
        <a:p>
          <a:pPr marL="0" lvl="0" indent="0" algn="ctr" defTabSz="533400">
            <a:lnSpc>
              <a:spcPct val="100000"/>
            </a:lnSpc>
            <a:spcBef>
              <a:spcPct val="0"/>
            </a:spcBef>
            <a:spcAft>
              <a:spcPts val="0"/>
            </a:spcAft>
            <a:buFont typeface="Wingdings" panose="05000000000000000000" pitchFamily="2" charset="2"/>
            <a:buNone/>
          </a:pPr>
          <a:r>
            <a:rPr lang="fr-FR" sz="1200" b="0" i="0" kern="1200" dirty="0">
              <a:solidFill>
                <a:srgbClr val="002060"/>
              </a:solidFill>
              <a:latin typeface="Arial" panose="020B0604020202020204"/>
              <a:ea typeface="+mn-ea"/>
              <a:cs typeface="+mn-cs"/>
            </a:rPr>
            <a:t>Quel est mon âge légal ? Combien me faut-il de trimestres pour obtenir une pension à taux plein ? Quelle est ma limite d’âge et est mon âge d’annulation de la décote ? </a:t>
          </a:r>
        </a:p>
      </dsp:txBody>
      <dsp:txXfrm>
        <a:off x="102854" y="2809445"/>
        <a:ext cx="3570038" cy="190126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1B358189-25B7-4F46-A7CF-41AC8FB65C0B}"/>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5EFF7039-441B-4F2B-A580-76B1FC060801}"/>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85935F2-81DB-4B54-A9D7-55D6C22EF60B}" type="datetimeFigureOut">
              <a:rPr lang="fr-FR" smtClean="0"/>
              <a:t>27/10/2023</a:t>
            </a:fld>
            <a:endParaRPr lang="fr-FR"/>
          </a:p>
        </p:txBody>
      </p:sp>
      <p:sp>
        <p:nvSpPr>
          <p:cNvPr id="4" name="Espace réservé du pied de page 3">
            <a:extLst>
              <a:ext uri="{FF2B5EF4-FFF2-40B4-BE49-F238E27FC236}">
                <a16:creationId xmlns:a16="http://schemas.microsoft.com/office/drawing/2014/main" id="{D6DE85AA-3F39-4B38-868F-66B2A9482545}"/>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C6D22598-2BC2-4640-88B5-42036D447CB7}"/>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BFB9C08-1EC6-4A5E-B124-F00366DBE509}" type="slidenum">
              <a:rPr lang="fr-FR" smtClean="0"/>
              <a:t>‹N°›</a:t>
            </a:fld>
            <a:endParaRPr lang="fr-FR"/>
          </a:p>
        </p:txBody>
      </p:sp>
    </p:spTree>
    <p:extLst>
      <p:ext uri="{BB962C8B-B14F-4D97-AF65-F5344CB8AC3E}">
        <p14:creationId xmlns:p14="http://schemas.microsoft.com/office/powerpoint/2010/main" val="14443398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79BE825-870B-47A7-B9A6-2BD69FDF9F3B}" type="datetimeFigureOut">
              <a:rPr lang="fr-FR" smtClean="0"/>
              <a:t>27/10/2023</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CBDB25F-CCA9-4031-8D83-39414A481F74}" type="slidenum">
              <a:rPr lang="fr-FR" smtClean="0"/>
              <a:t>‹N°›</a:t>
            </a:fld>
            <a:endParaRPr lang="fr-FR"/>
          </a:p>
        </p:txBody>
      </p:sp>
    </p:spTree>
    <p:extLst>
      <p:ext uri="{BB962C8B-B14F-4D97-AF65-F5344CB8AC3E}">
        <p14:creationId xmlns:p14="http://schemas.microsoft.com/office/powerpoint/2010/main" val="563699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1</a:t>
            </a:fld>
            <a:endParaRPr lang="fr-FR"/>
          </a:p>
        </p:txBody>
      </p:sp>
    </p:spTree>
    <p:extLst>
      <p:ext uri="{BB962C8B-B14F-4D97-AF65-F5344CB8AC3E}">
        <p14:creationId xmlns:p14="http://schemas.microsoft.com/office/powerpoint/2010/main" val="306087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10</a:t>
            </a:fld>
            <a:endParaRPr lang="fr-FR"/>
          </a:p>
        </p:txBody>
      </p:sp>
    </p:spTree>
    <p:extLst>
      <p:ext uri="{BB962C8B-B14F-4D97-AF65-F5344CB8AC3E}">
        <p14:creationId xmlns:p14="http://schemas.microsoft.com/office/powerpoint/2010/main" val="42150411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11</a:t>
            </a:fld>
            <a:endParaRPr lang="fr-FR"/>
          </a:p>
        </p:txBody>
      </p:sp>
    </p:spTree>
    <p:extLst>
      <p:ext uri="{BB962C8B-B14F-4D97-AF65-F5344CB8AC3E}">
        <p14:creationId xmlns:p14="http://schemas.microsoft.com/office/powerpoint/2010/main" val="31131067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12</a:t>
            </a:fld>
            <a:endParaRPr lang="fr-FR"/>
          </a:p>
        </p:txBody>
      </p:sp>
    </p:spTree>
    <p:extLst>
      <p:ext uri="{BB962C8B-B14F-4D97-AF65-F5344CB8AC3E}">
        <p14:creationId xmlns:p14="http://schemas.microsoft.com/office/powerpoint/2010/main" val="370303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13</a:t>
            </a:fld>
            <a:endParaRPr lang="fr-FR"/>
          </a:p>
        </p:txBody>
      </p:sp>
    </p:spTree>
    <p:extLst>
      <p:ext uri="{BB962C8B-B14F-4D97-AF65-F5344CB8AC3E}">
        <p14:creationId xmlns:p14="http://schemas.microsoft.com/office/powerpoint/2010/main" val="37181571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14</a:t>
            </a:fld>
            <a:endParaRPr lang="fr-FR"/>
          </a:p>
        </p:txBody>
      </p:sp>
    </p:spTree>
    <p:extLst>
      <p:ext uri="{BB962C8B-B14F-4D97-AF65-F5344CB8AC3E}">
        <p14:creationId xmlns:p14="http://schemas.microsoft.com/office/powerpoint/2010/main" val="8035961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15</a:t>
            </a:fld>
            <a:endParaRPr lang="fr-FR"/>
          </a:p>
        </p:txBody>
      </p:sp>
    </p:spTree>
    <p:extLst>
      <p:ext uri="{BB962C8B-B14F-4D97-AF65-F5344CB8AC3E}">
        <p14:creationId xmlns:p14="http://schemas.microsoft.com/office/powerpoint/2010/main" val="24819384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16</a:t>
            </a:fld>
            <a:endParaRPr lang="fr-FR"/>
          </a:p>
        </p:txBody>
      </p:sp>
    </p:spTree>
    <p:extLst>
      <p:ext uri="{BB962C8B-B14F-4D97-AF65-F5344CB8AC3E}">
        <p14:creationId xmlns:p14="http://schemas.microsoft.com/office/powerpoint/2010/main" val="6588587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17</a:t>
            </a:fld>
            <a:endParaRPr lang="fr-FR"/>
          </a:p>
        </p:txBody>
      </p:sp>
    </p:spTree>
    <p:extLst>
      <p:ext uri="{BB962C8B-B14F-4D97-AF65-F5344CB8AC3E}">
        <p14:creationId xmlns:p14="http://schemas.microsoft.com/office/powerpoint/2010/main" val="25498563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18</a:t>
            </a:fld>
            <a:endParaRPr lang="fr-FR"/>
          </a:p>
        </p:txBody>
      </p:sp>
    </p:spTree>
    <p:extLst>
      <p:ext uri="{BB962C8B-B14F-4D97-AF65-F5344CB8AC3E}">
        <p14:creationId xmlns:p14="http://schemas.microsoft.com/office/powerpoint/2010/main" val="41468722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19</a:t>
            </a:fld>
            <a:endParaRPr lang="fr-FR"/>
          </a:p>
        </p:txBody>
      </p:sp>
    </p:spTree>
    <p:extLst>
      <p:ext uri="{BB962C8B-B14F-4D97-AF65-F5344CB8AC3E}">
        <p14:creationId xmlns:p14="http://schemas.microsoft.com/office/powerpoint/2010/main" val="2415137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2</a:t>
            </a:fld>
            <a:endParaRPr lang="fr-FR"/>
          </a:p>
        </p:txBody>
      </p:sp>
    </p:spTree>
    <p:extLst>
      <p:ext uri="{BB962C8B-B14F-4D97-AF65-F5344CB8AC3E}">
        <p14:creationId xmlns:p14="http://schemas.microsoft.com/office/powerpoint/2010/main" val="22970479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20</a:t>
            </a:fld>
            <a:endParaRPr lang="fr-FR"/>
          </a:p>
        </p:txBody>
      </p:sp>
    </p:spTree>
    <p:extLst>
      <p:ext uri="{BB962C8B-B14F-4D97-AF65-F5344CB8AC3E}">
        <p14:creationId xmlns:p14="http://schemas.microsoft.com/office/powerpoint/2010/main" val="29967329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21</a:t>
            </a:fld>
            <a:endParaRPr lang="fr-FR"/>
          </a:p>
        </p:txBody>
      </p:sp>
    </p:spTree>
    <p:extLst>
      <p:ext uri="{BB962C8B-B14F-4D97-AF65-F5344CB8AC3E}">
        <p14:creationId xmlns:p14="http://schemas.microsoft.com/office/powerpoint/2010/main" val="23896402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22</a:t>
            </a:fld>
            <a:endParaRPr lang="fr-FR"/>
          </a:p>
        </p:txBody>
      </p:sp>
    </p:spTree>
    <p:extLst>
      <p:ext uri="{BB962C8B-B14F-4D97-AF65-F5344CB8AC3E}">
        <p14:creationId xmlns:p14="http://schemas.microsoft.com/office/powerpoint/2010/main" val="17314273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24</a:t>
            </a:fld>
            <a:endParaRPr lang="fr-FR"/>
          </a:p>
        </p:txBody>
      </p:sp>
    </p:spTree>
    <p:extLst>
      <p:ext uri="{BB962C8B-B14F-4D97-AF65-F5344CB8AC3E}">
        <p14:creationId xmlns:p14="http://schemas.microsoft.com/office/powerpoint/2010/main" val="29635220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9F5F0D25-5CB3-48B6-A70B-766A4EFB11D2}" type="slidenum">
              <a:rPr lang="fr-FR" smtClean="0"/>
              <a:t>25</a:t>
            </a:fld>
            <a:endParaRPr lang="fr-FR"/>
          </a:p>
        </p:txBody>
      </p:sp>
    </p:spTree>
    <p:extLst>
      <p:ext uri="{BB962C8B-B14F-4D97-AF65-F5344CB8AC3E}">
        <p14:creationId xmlns:p14="http://schemas.microsoft.com/office/powerpoint/2010/main" val="29042395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9F5F0D25-5CB3-48B6-A70B-766A4EFB11D2}" type="slidenum">
              <a:rPr lang="fr-FR" smtClean="0"/>
              <a:t>26</a:t>
            </a:fld>
            <a:endParaRPr lang="fr-FR"/>
          </a:p>
        </p:txBody>
      </p:sp>
    </p:spTree>
    <p:extLst>
      <p:ext uri="{BB962C8B-B14F-4D97-AF65-F5344CB8AC3E}">
        <p14:creationId xmlns:p14="http://schemas.microsoft.com/office/powerpoint/2010/main" val="1897189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27</a:t>
            </a:fld>
            <a:endParaRPr lang="fr-FR"/>
          </a:p>
        </p:txBody>
      </p:sp>
    </p:spTree>
    <p:extLst>
      <p:ext uri="{BB962C8B-B14F-4D97-AF65-F5344CB8AC3E}">
        <p14:creationId xmlns:p14="http://schemas.microsoft.com/office/powerpoint/2010/main" val="13314981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28</a:t>
            </a:fld>
            <a:endParaRPr lang="fr-FR"/>
          </a:p>
        </p:txBody>
      </p:sp>
    </p:spTree>
    <p:extLst>
      <p:ext uri="{BB962C8B-B14F-4D97-AF65-F5344CB8AC3E}">
        <p14:creationId xmlns:p14="http://schemas.microsoft.com/office/powerpoint/2010/main" val="14712367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29</a:t>
            </a:fld>
            <a:endParaRPr lang="fr-FR"/>
          </a:p>
        </p:txBody>
      </p:sp>
    </p:spTree>
    <p:extLst>
      <p:ext uri="{BB962C8B-B14F-4D97-AF65-F5344CB8AC3E}">
        <p14:creationId xmlns:p14="http://schemas.microsoft.com/office/powerpoint/2010/main" val="3058187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9F5F0D25-5CB3-48B6-A70B-766A4EFB11D2}" type="slidenum">
              <a:rPr lang="fr-FR" smtClean="0"/>
              <a:t>30</a:t>
            </a:fld>
            <a:endParaRPr lang="fr-FR"/>
          </a:p>
        </p:txBody>
      </p:sp>
    </p:spTree>
    <p:extLst>
      <p:ext uri="{BB962C8B-B14F-4D97-AF65-F5344CB8AC3E}">
        <p14:creationId xmlns:p14="http://schemas.microsoft.com/office/powerpoint/2010/main" val="1357220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3</a:t>
            </a:fld>
            <a:endParaRPr lang="fr-FR"/>
          </a:p>
        </p:txBody>
      </p:sp>
    </p:spTree>
    <p:extLst>
      <p:ext uri="{BB962C8B-B14F-4D97-AF65-F5344CB8AC3E}">
        <p14:creationId xmlns:p14="http://schemas.microsoft.com/office/powerpoint/2010/main" val="39741482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31</a:t>
            </a:fld>
            <a:endParaRPr lang="fr-FR"/>
          </a:p>
        </p:txBody>
      </p:sp>
    </p:spTree>
    <p:extLst>
      <p:ext uri="{BB962C8B-B14F-4D97-AF65-F5344CB8AC3E}">
        <p14:creationId xmlns:p14="http://schemas.microsoft.com/office/powerpoint/2010/main" val="20352330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32</a:t>
            </a:fld>
            <a:endParaRPr lang="fr-FR"/>
          </a:p>
        </p:txBody>
      </p:sp>
    </p:spTree>
    <p:extLst>
      <p:ext uri="{BB962C8B-B14F-4D97-AF65-F5344CB8AC3E}">
        <p14:creationId xmlns:p14="http://schemas.microsoft.com/office/powerpoint/2010/main" val="42141528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33</a:t>
            </a:fld>
            <a:endParaRPr lang="fr-FR"/>
          </a:p>
        </p:txBody>
      </p:sp>
    </p:spTree>
    <p:extLst>
      <p:ext uri="{BB962C8B-B14F-4D97-AF65-F5344CB8AC3E}">
        <p14:creationId xmlns:p14="http://schemas.microsoft.com/office/powerpoint/2010/main" val="29154716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34</a:t>
            </a:fld>
            <a:endParaRPr lang="fr-FR"/>
          </a:p>
        </p:txBody>
      </p:sp>
    </p:spTree>
    <p:extLst>
      <p:ext uri="{BB962C8B-B14F-4D97-AF65-F5344CB8AC3E}">
        <p14:creationId xmlns:p14="http://schemas.microsoft.com/office/powerpoint/2010/main" val="16792478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35</a:t>
            </a:fld>
            <a:endParaRPr lang="fr-FR"/>
          </a:p>
        </p:txBody>
      </p:sp>
    </p:spTree>
    <p:extLst>
      <p:ext uri="{BB962C8B-B14F-4D97-AF65-F5344CB8AC3E}">
        <p14:creationId xmlns:p14="http://schemas.microsoft.com/office/powerpoint/2010/main" val="31049774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36</a:t>
            </a:fld>
            <a:endParaRPr lang="fr-FR"/>
          </a:p>
        </p:txBody>
      </p:sp>
    </p:spTree>
    <p:extLst>
      <p:ext uri="{BB962C8B-B14F-4D97-AF65-F5344CB8AC3E}">
        <p14:creationId xmlns:p14="http://schemas.microsoft.com/office/powerpoint/2010/main" val="422093066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37</a:t>
            </a:fld>
            <a:endParaRPr lang="fr-FR"/>
          </a:p>
        </p:txBody>
      </p:sp>
    </p:spTree>
    <p:extLst>
      <p:ext uri="{BB962C8B-B14F-4D97-AF65-F5344CB8AC3E}">
        <p14:creationId xmlns:p14="http://schemas.microsoft.com/office/powerpoint/2010/main" val="18549434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560388" y="877888"/>
            <a:ext cx="7797801" cy="4386262"/>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F5F0D25-5CB3-48B6-A70B-766A4EFB11D2}" type="slidenum">
              <a:rPr lang="fr-FR" smtClean="0"/>
              <a:pPr/>
              <a:t>38</a:t>
            </a:fld>
            <a:endParaRPr lang="fr-FR"/>
          </a:p>
        </p:txBody>
      </p:sp>
    </p:spTree>
    <p:extLst>
      <p:ext uri="{BB962C8B-B14F-4D97-AF65-F5344CB8AC3E}">
        <p14:creationId xmlns:p14="http://schemas.microsoft.com/office/powerpoint/2010/main" val="24165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39</a:t>
            </a:fld>
            <a:endParaRPr lang="fr-FR"/>
          </a:p>
        </p:txBody>
      </p:sp>
    </p:spTree>
    <p:extLst>
      <p:ext uri="{BB962C8B-B14F-4D97-AF65-F5344CB8AC3E}">
        <p14:creationId xmlns:p14="http://schemas.microsoft.com/office/powerpoint/2010/main" val="20531634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40</a:t>
            </a:fld>
            <a:endParaRPr lang="fr-FR"/>
          </a:p>
        </p:txBody>
      </p:sp>
    </p:spTree>
    <p:extLst>
      <p:ext uri="{BB962C8B-B14F-4D97-AF65-F5344CB8AC3E}">
        <p14:creationId xmlns:p14="http://schemas.microsoft.com/office/powerpoint/2010/main" val="1905344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4</a:t>
            </a:fld>
            <a:endParaRPr lang="fr-FR"/>
          </a:p>
        </p:txBody>
      </p:sp>
    </p:spTree>
    <p:extLst>
      <p:ext uri="{BB962C8B-B14F-4D97-AF65-F5344CB8AC3E}">
        <p14:creationId xmlns:p14="http://schemas.microsoft.com/office/powerpoint/2010/main" val="348301791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41</a:t>
            </a:fld>
            <a:endParaRPr lang="fr-FR"/>
          </a:p>
        </p:txBody>
      </p:sp>
    </p:spTree>
    <p:extLst>
      <p:ext uri="{BB962C8B-B14F-4D97-AF65-F5344CB8AC3E}">
        <p14:creationId xmlns:p14="http://schemas.microsoft.com/office/powerpoint/2010/main" val="299996422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42</a:t>
            </a:fld>
            <a:endParaRPr lang="fr-FR"/>
          </a:p>
        </p:txBody>
      </p:sp>
    </p:spTree>
    <p:extLst>
      <p:ext uri="{BB962C8B-B14F-4D97-AF65-F5344CB8AC3E}">
        <p14:creationId xmlns:p14="http://schemas.microsoft.com/office/powerpoint/2010/main" val="242034027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43</a:t>
            </a:fld>
            <a:endParaRPr lang="fr-FR"/>
          </a:p>
        </p:txBody>
      </p:sp>
    </p:spTree>
    <p:extLst>
      <p:ext uri="{BB962C8B-B14F-4D97-AF65-F5344CB8AC3E}">
        <p14:creationId xmlns:p14="http://schemas.microsoft.com/office/powerpoint/2010/main" val="28279196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48</a:t>
            </a:fld>
            <a:endParaRPr lang="fr-FR"/>
          </a:p>
        </p:txBody>
      </p:sp>
    </p:spTree>
    <p:extLst>
      <p:ext uri="{BB962C8B-B14F-4D97-AF65-F5344CB8AC3E}">
        <p14:creationId xmlns:p14="http://schemas.microsoft.com/office/powerpoint/2010/main" val="8775719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49</a:t>
            </a:fld>
            <a:endParaRPr lang="fr-FR"/>
          </a:p>
        </p:txBody>
      </p:sp>
    </p:spTree>
    <p:extLst>
      <p:ext uri="{BB962C8B-B14F-4D97-AF65-F5344CB8AC3E}">
        <p14:creationId xmlns:p14="http://schemas.microsoft.com/office/powerpoint/2010/main" val="42894086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50</a:t>
            </a:fld>
            <a:endParaRPr lang="fr-FR"/>
          </a:p>
        </p:txBody>
      </p:sp>
    </p:spTree>
    <p:extLst>
      <p:ext uri="{BB962C8B-B14F-4D97-AF65-F5344CB8AC3E}">
        <p14:creationId xmlns:p14="http://schemas.microsoft.com/office/powerpoint/2010/main" val="178385255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51</a:t>
            </a:fld>
            <a:endParaRPr lang="fr-FR"/>
          </a:p>
        </p:txBody>
      </p:sp>
    </p:spTree>
    <p:extLst>
      <p:ext uri="{BB962C8B-B14F-4D97-AF65-F5344CB8AC3E}">
        <p14:creationId xmlns:p14="http://schemas.microsoft.com/office/powerpoint/2010/main" val="244762343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52</a:t>
            </a:fld>
            <a:endParaRPr lang="fr-FR"/>
          </a:p>
        </p:txBody>
      </p:sp>
    </p:spTree>
    <p:extLst>
      <p:ext uri="{BB962C8B-B14F-4D97-AF65-F5344CB8AC3E}">
        <p14:creationId xmlns:p14="http://schemas.microsoft.com/office/powerpoint/2010/main" val="223070136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53</a:t>
            </a:fld>
            <a:endParaRPr lang="fr-FR"/>
          </a:p>
        </p:txBody>
      </p:sp>
    </p:spTree>
    <p:extLst>
      <p:ext uri="{BB962C8B-B14F-4D97-AF65-F5344CB8AC3E}">
        <p14:creationId xmlns:p14="http://schemas.microsoft.com/office/powerpoint/2010/main" val="289307678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54</a:t>
            </a:fld>
            <a:endParaRPr lang="fr-FR"/>
          </a:p>
        </p:txBody>
      </p:sp>
    </p:spTree>
    <p:extLst>
      <p:ext uri="{BB962C8B-B14F-4D97-AF65-F5344CB8AC3E}">
        <p14:creationId xmlns:p14="http://schemas.microsoft.com/office/powerpoint/2010/main" val="88440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5</a:t>
            </a:fld>
            <a:endParaRPr lang="fr-FR"/>
          </a:p>
        </p:txBody>
      </p:sp>
    </p:spTree>
    <p:extLst>
      <p:ext uri="{BB962C8B-B14F-4D97-AF65-F5344CB8AC3E}">
        <p14:creationId xmlns:p14="http://schemas.microsoft.com/office/powerpoint/2010/main" val="292660574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55</a:t>
            </a:fld>
            <a:endParaRPr lang="fr-FR"/>
          </a:p>
        </p:txBody>
      </p:sp>
    </p:spTree>
    <p:extLst>
      <p:ext uri="{BB962C8B-B14F-4D97-AF65-F5344CB8AC3E}">
        <p14:creationId xmlns:p14="http://schemas.microsoft.com/office/powerpoint/2010/main" val="258555963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56</a:t>
            </a:fld>
            <a:endParaRPr lang="fr-FR"/>
          </a:p>
        </p:txBody>
      </p:sp>
    </p:spTree>
    <p:extLst>
      <p:ext uri="{BB962C8B-B14F-4D97-AF65-F5344CB8AC3E}">
        <p14:creationId xmlns:p14="http://schemas.microsoft.com/office/powerpoint/2010/main" val="177876234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57</a:t>
            </a:fld>
            <a:endParaRPr lang="fr-FR"/>
          </a:p>
        </p:txBody>
      </p:sp>
    </p:spTree>
    <p:extLst>
      <p:ext uri="{BB962C8B-B14F-4D97-AF65-F5344CB8AC3E}">
        <p14:creationId xmlns:p14="http://schemas.microsoft.com/office/powerpoint/2010/main" val="23265887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58</a:t>
            </a:fld>
            <a:endParaRPr lang="fr-FR"/>
          </a:p>
        </p:txBody>
      </p:sp>
    </p:spTree>
    <p:extLst>
      <p:ext uri="{BB962C8B-B14F-4D97-AF65-F5344CB8AC3E}">
        <p14:creationId xmlns:p14="http://schemas.microsoft.com/office/powerpoint/2010/main" val="407421161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59</a:t>
            </a:fld>
            <a:endParaRPr lang="fr-FR"/>
          </a:p>
        </p:txBody>
      </p:sp>
    </p:spTree>
    <p:extLst>
      <p:ext uri="{BB962C8B-B14F-4D97-AF65-F5344CB8AC3E}">
        <p14:creationId xmlns:p14="http://schemas.microsoft.com/office/powerpoint/2010/main" val="694241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6</a:t>
            </a:fld>
            <a:endParaRPr lang="fr-FR"/>
          </a:p>
        </p:txBody>
      </p:sp>
    </p:spTree>
    <p:extLst>
      <p:ext uri="{BB962C8B-B14F-4D97-AF65-F5344CB8AC3E}">
        <p14:creationId xmlns:p14="http://schemas.microsoft.com/office/powerpoint/2010/main" val="10718145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0"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7</a:t>
            </a:fld>
            <a:endParaRPr lang="fr-FR"/>
          </a:p>
        </p:txBody>
      </p:sp>
    </p:spTree>
    <p:extLst>
      <p:ext uri="{BB962C8B-B14F-4D97-AF65-F5344CB8AC3E}">
        <p14:creationId xmlns:p14="http://schemas.microsoft.com/office/powerpoint/2010/main" val="1466940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8</a:t>
            </a:fld>
            <a:endParaRPr lang="fr-FR"/>
          </a:p>
        </p:txBody>
      </p:sp>
    </p:spTree>
    <p:extLst>
      <p:ext uri="{BB962C8B-B14F-4D97-AF65-F5344CB8AC3E}">
        <p14:creationId xmlns:p14="http://schemas.microsoft.com/office/powerpoint/2010/main" val="4273010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CBDB25F-CCA9-4031-8D83-39414A481F74}" type="slidenum">
              <a:rPr lang="fr-FR" smtClean="0"/>
              <a:t>9</a:t>
            </a:fld>
            <a:endParaRPr lang="fr-FR"/>
          </a:p>
        </p:txBody>
      </p:sp>
    </p:spTree>
    <p:extLst>
      <p:ext uri="{BB962C8B-B14F-4D97-AF65-F5344CB8AC3E}">
        <p14:creationId xmlns:p14="http://schemas.microsoft.com/office/powerpoint/2010/main" val="3312638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946150" y="1597818"/>
            <a:ext cx="1008000" cy="720000"/>
          </a:xfrm>
        </p:spPr>
        <p:txBody>
          <a:bodyPr anchor="ctr"/>
          <a:lstStyle>
            <a:lvl1pPr marL="0" indent="0">
              <a:buNone/>
              <a:defRPr sz="4700" b="1" i="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01</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p:nvPr>
        </p:nvSpPr>
        <p:spPr>
          <a:xfrm>
            <a:off x="1781967" y="1827211"/>
            <a:ext cx="3780000" cy="1260000"/>
          </a:xfrm>
        </p:spPr>
        <p:txBody>
          <a:bodyPr/>
          <a:lstStyle>
            <a:lvl1pPr>
              <a:defRPr sz="1500" b="1" i="0">
                <a:solidFill>
                  <a:schemeClr val="tx1"/>
                </a:solidFill>
              </a:defRPr>
            </a:lvl1pPr>
            <a:lvl2pPr>
              <a:spcBef>
                <a:spcPts val="500"/>
              </a:spcBef>
              <a:tabLst>
                <a:tab pos="2870200" algn="r"/>
              </a:tabLst>
              <a:defRPr sz="1300" b="1"/>
            </a:lvl2pPr>
          </a:lstStyle>
          <a:p>
            <a:pPr lvl="0"/>
            <a:r>
              <a:rPr lang="fr-FR"/>
              <a:t>Cliquez pour modifier les styles du texte du masque</a:t>
            </a:r>
          </a:p>
          <a:p>
            <a:pPr lvl="1"/>
            <a:r>
              <a:rPr lang="fr-FR"/>
              <a:t>Deuxième niveau</a:t>
            </a:r>
          </a:p>
        </p:txBody>
      </p:sp>
      <p:sp>
        <p:nvSpPr>
          <p:cNvPr id="10" name="Titre 9">
            <a:extLst>
              <a:ext uri="{FF2B5EF4-FFF2-40B4-BE49-F238E27FC236}">
                <a16:creationId xmlns:a16="http://schemas.microsoft.com/office/drawing/2014/main" id="{6D132A99-2333-414D-B1A9-2C71920F346F}"/>
              </a:ext>
            </a:extLst>
          </p:cNvPr>
          <p:cNvSpPr>
            <a:spLocks noGrp="1"/>
          </p:cNvSpPr>
          <p:nvPr>
            <p:ph type="title"/>
          </p:nvPr>
        </p:nvSpPr>
        <p:spPr/>
        <p:txBody>
          <a:bodyPr/>
          <a:lstStyle/>
          <a:p>
            <a:r>
              <a:rPr lang="fr-FR"/>
              <a:t>Modifiez le style du titre</a:t>
            </a:r>
          </a:p>
        </p:txBody>
      </p:sp>
      <p:sp>
        <p:nvSpPr>
          <p:cNvPr id="15" name="Espace réservé du texte 10">
            <a:extLst>
              <a:ext uri="{FF2B5EF4-FFF2-40B4-BE49-F238E27FC236}">
                <a16:creationId xmlns:a16="http://schemas.microsoft.com/office/drawing/2014/main" id="{B3259707-C974-4153-9D52-17C125E50D6C}"/>
              </a:ext>
            </a:extLst>
          </p:cNvPr>
          <p:cNvSpPr>
            <a:spLocks noGrp="1"/>
          </p:cNvSpPr>
          <p:nvPr>
            <p:ph type="body" sz="quarter" idx="14" hasCustomPrompt="1"/>
          </p:nvPr>
        </p:nvSpPr>
        <p:spPr>
          <a:xfrm>
            <a:off x="5241864" y="1827211"/>
            <a:ext cx="468000" cy="1260000"/>
          </a:xfrm>
        </p:spPr>
        <p:txBody>
          <a:bodyPr/>
          <a:lstStyle>
            <a:lvl1pPr>
              <a:defRPr sz="1500" b="1" i="0">
                <a:solidFill>
                  <a:schemeClr val="tx1"/>
                </a:solidFill>
              </a:defRPr>
            </a:lvl1pPr>
            <a:lvl2pPr marL="0" marR="0" indent="0" algn="l" defTabSz="914400" rtl="0" eaLnBrk="1" fontAlgn="auto" latinLnBrk="0" hangingPunct="1">
              <a:lnSpc>
                <a:spcPct val="100000"/>
              </a:lnSpc>
              <a:spcBef>
                <a:spcPts val="500"/>
              </a:spcBef>
              <a:spcAft>
                <a:spcPts val="0"/>
              </a:spcAft>
              <a:buClrTx/>
              <a:buSzTx/>
              <a:buFont typeface="Arial" panose="020B0604020202020204" pitchFamily="34" charset="0"/>
              <a:buNone/>
              <a:tabLst>
                <a:tab pos="2870200" algn="r"/>
              </a:tabLst>
              <a:defRPr sz="1300" b="1"/>
            </a:lvl2pPr>
          </a:lstStyle>
          <a:p>
            <a:pPr lvl="0"/>
            <a:r>
              <a:rPr lang="fr-FR"/>
              <a:t>NN</a:t>
            </a:r>
          </a:p>
          <a:p>
            <a:pPr lvl="1"/>
            <a:r>
              <a:rPr lang="fr-FR"/>
              <a:t>NN</a:t>
            </a:r>
          </a:p>
        </p:txBody>
      </p:sp>
      <p:sp>
        <p:nvSpPr>
          <p:cNvPr id="16" name="Espace réservé du texte 2">
            <a:extLst>
              <a:ext uri="{FF2B5EF4-FFF2-40B4-BE49-F238E27FC236}">
                <a16:creationId xmlns:a16="http://schemas.microsoft.com/office/drawing/2014/main" id="{6A90520A-442B-433C-B38A-D016E429D07D}"/>
              </a:ext>
            </a:extLst>
          </p:cNvPr>
          <p:cNvSpPr>
            <a:spLocks noGrp="1"/>
          </p:cNvSpPr>
          <p:nvPr>
            <p:ph type="body" idx="15" hasCustomPrompt="1"/>
          </p:nvPr>
        </p:nvSpPr>
        <p:spPr>
          <a:xfrm>
            <a:off x="946150" y="3031472"/>
            <a:ext cx="1008000" cy="720000"/>
          </a:xfrm>
        </p:spPr>
        <p:txBody>
          <a:bodyPr anchor="ctr"/>
          <a:lstStyle>
            <a:lvl1pPr marL="0" indent="0">
              <a:buNone/>
              <a:defRPr sz="4700" b="1" i="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02</a:t>
            </a:r>
          </a:p>
        </p:txBody>
      </p:sp>
      <p:sp>
        <p:nvSpPr>
          <p:cNvPr id="17" name="Espace réservé du texte 10">
            <a:extLst>
              <a:ext uri="{FF2B5EF4-FFF2-40B4-BE49-F238E27FC236}">
                <a16:creationId xmlns:a16="http://schemas.microsoft.com/office/drawing/2014/main" id="{32C64283-749F-4B06-97AA-2867AE35AC72}"/>
              </a:ext>
            </a:extLst>
          </p:cNvPr>
          <p:cNvSpPr>
            <a:spLocks noGrp="1"/>
          </p:cNvSpPr>
          <p:nvPr>
            <p:ph type="body" sz="quarter" idx="16"/>
          </p:nvPr>
        </p:nvSpPr>
        <p:spPr>
          <a:xfrm>
            <a:off x="1781967" y="3260865"/>
            <a:ext cx="3780000" cy="1260000"/>
          </a:xfrm>
        </p:spPr>
        <p:txBody>
          <a:bodyPr/>
          <a:lstStyle>
            <a:lvl1pPr>
              <a:defRPr sz="1500" b="1" i="0">
                <a:solidFill>
                  <a:schemeClr val="tx1"/>
                </a:solidFill>
              </a:defRPr>
            </a:lvl1pPr>
            <a:lvl2pPr>
              <a:spcBef>
                <a:spcPts val="500"/>
              </a:spcBef>
              <a:tabLst>
                <a:tab pos="2870200" algn="r"/>
              </a:tabLst>
              <a:defRPr sz="1300" b="1"/>
            </a:lvl2pPr>
          </a:lstStyle>
          <a:p>
            <a:pPr lvl="0"/>
            <a:r>
              <a:rPr lang="fr-FR"/>
              <a:t>Cliquez pour modifier les styles du texte du masque</a:t>
            </a:r>
          </a:p>
          <a:p>
            <a:pPr lvl="1"/>
            <a:r>
              <a:rPr lang="fr-FR"/>
              <a:t>Deuxième niveau</a:t>
            </a:r>
          </a:p>
        </p:txBody>
      </p:sp>
      <p:sp>
        <p:nvSpPr>
          <p:cNvPr id="18" name="Espace réservé du texte 10">
            <a:extLst>
              <a:ext uri="{FF2B5EF4-FFF2-40B4-BE49-F238E27FC236}">
                <a16:creationId xmlns:a16="http://schemas.microsoft.com/office/drawing/2014/main" id="{29B5A717-6A4A-4E13-BCA8-BF401EFF96CD}"/>
              </a:ext>
            </a:extLst>
          </p:cNvPr>
          <p:cNvSpPr>
            <a:spLocks noGrp="1"/>
          </p:cNvSpPr>
          <p:nvPr>
            <p:ph type="body" sz="quarter" idx="17" hasCustomPrompt="1"/>
          </p:nvPr>
        </p:nvSpPr>
        <p:spPr>
          <a:xfrm>
            <a:off x="5241864" y="3260865"/>
            <a:ext cx="468000" cy="1260000"/>
          </a:xfrm>
        </p:spPr>
        <p:txBody>
          <a:bodyPr/>
          <a:lstStyle>
            <a:lvl1pPr>
              <a:defRPr sz="1500" b="1" i="0">
                <a:solidFill>
                  <a:schemeClr val="tx1"/>
                </a:solidFill>
              </a:defRPr>
            </a:lvl1pPr>
            <a:lvl2pPr marL="0" marR="0" indent="0" algn="l" defTabSz="914400" rtl="0" eaLnBrk="1" fontAlgn="auto" latinLnBrk="0" hangingPunct="1">
              <a:lnSpc>
                <a:spcPct val="100000"/>
              </a:lnSpc>
              <a:spcBef>
                <a:spcPts val="500"/>
              </a:spcBef>
              <a:spcAft>
                <a:spcPts val="0"/>
              </a:spcAft>
              <a:buClrTx/>
              <a:buSzTx/>
              <a:buFont typeface="Arial" panose="020B0604020202020204" pitchFamily="34" charset="0"/>
              <a:buNone/>
              <a:tabLst>
                <a:tab pos="2870200" algn="r"/>
              </a:tabLst>
              <a:defRPr sz="1300" b="1"/>
            </a:lvl2pPr>
          </a:lstStyle>
          <a:p>
            <a:pPr lvl="0"/>
            <a:r>
              <a:rPr lang="fr-FR"/>
              <a:t>NN</a:t>
            </a:r>
          </a:p>
          <a:p>
            <a:pPr lvl="1"/>
            <a:r>
              <a:rPr lang="fr-FR"/>
              <a:t>NN</a:t>
            </a:r>
          </a:p>
        </p:txBody>
      </p:sp>
      <p:sp>
        <p:nvSpPr>
          <p:cNvPr id="19" name="Espace réservé du texte 2">
            <a:extLst>
              <a:ext uri="{FF2B5EF4-FFF2-40B4-BE49-F238E27FC236}">
                <a16:creationId xmlns:a16="http://schemas.microsoft.com/office/drawing/2014/main" id="{FB64C846-65CB-45B4-AD7B-E24D66B7A2A4}"/>
              </a:ext>
            </a:extLst>
          </p:cNvPr>
          <p:cNvSpPr>
            <a:spLocks noGrp="1"/>
          </p:cNvSpPr>
          <p:nvPr>
            <p:ph type="body" idx="18" hasCustomPrompt="1"/>
          </p:nvPr>
        </p:nvSpPr>
        <p:spPr>
          <a:xfrm>
            <a:off x="946150" y="4453078"/>
            <a:ext cx="1008000" cy="720000"/>
          </a:xfrm>
        </p:spPr>
        <p:txBody>
          <a:bodyPr anchor="ctr"/>
          <a:lstStyle>
            <a:lvl1pPr marL="0" indent="0">
              <a:buNone/>
              <a:defRPr sz="4700" b="1" i="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03</a:t>
            </a:r>
          </a:p>
        </p:txBody>
      </p:sp>
      <p:sp>
        <p:nvSpPr>
          <p:cNvPr id="20" name="Espace réservé du texte 10">
            <a:extLst>
              <a:ext uri="{FF2B5EF4-FFF2-40B4-BE49-F238E27FC236}">
                <a16:creationId xmlns:a16="http://schemas.microsoft.com/office/drawing/2014/main" id="{8B9AC61C-5FEB-4953-BDBC-E50123158E96}"/>
              </a:ext>
            </a:extLst>
          </p:cNvPr>
          <p:cNvSpPr>
            <a:spLocks noGrp="1"/>
          </p:cNvSpPr>
          <p:nvPr>
            <p:ph type="body" sz="quarter" idx="19"/>
          </p:nvPr>
        </p:nvSpPr>
        <p:spPr>
          <a:xfrm>
            <a:off x="1781967" y="4682471"/>
            <a:ext cx="3780000" cy="1260000"/>
          </a:xfrm>
        </p:spPr>
        <p:txBody>
          <a:bodyPr/>
          <a:lstStyle>
            <a:lvl1pPr>
              <a:defRPr sz="1500" b="1" i="0">
                <a:solidFill>
                  <a:schemeClr val="tx1"/>
                </a:solidFill>
              </a:defRPr>
            </a:lvl1pPr>
            <a:lvl2pPr>
              <a:spcBef>
                <a:spcPts val="500"/>
              </a:spcBef>
              <a:tabLst>
                <a:tab pos="2870200" algn="r"/>
              </a:tabLst>
              <a:defRPr sz="1300" b="1"/>
            </a:lvl2pPr>
          </a:lstStyle>
          <a:p>
            <a:pPr lvl="0"/>
            <a:r>
              <a:rPr lang="fr-FR"/>
              <a:t>Cliquez pour modifier les styles du texte du masque</a:t>
            </a:r>
          </a:p>
          <a:p>
            <a:pPr lvl="1"/>
            <a:r>
              <a:rPr lang="fr-FR"/>
              <a:t>Deuxième niveau</a:t>
            </a:r>
          </a:p>
        </p:txBody>
      </p:sp>
      <p:sp>
        <p:nvSpPr>
          <p:cNvPr id="21" name="Espace réservé du texte 10">
            <a:extLst>
              <a:ext uri="{FF2B5EF4-FFF2-40B4-BE49-F238E27FC236}">
                <a16:creationId xmlns:a16="http://schemas.microsoft.com/office/drawing/2014/main" id="{20B660EC-C247-41D8-A692-E247F16A26A1}"/>
              </a:ext>
            </a:extLst>
          </p:cNvPr>
          <p:cNvSpPr>
            <a:spLocks noGrp="1"/>
          </p:cNvSpPr>
          <p:nvPr>
            <p:ph type="body" sz="quarter" idx="20" hasCustomPrompt="1"/>
          </p:nvPr>
        </p:nvSpPr>
        <p:spPr>
          <a:xfrm>
            <a:off x="5241864" y="4682471"/>
            <a:ext cx="468000" cy="1260000"/>
          </a:xfrm>
        </p:spPr>
        <p:txBody>
          <a:bodyPr/>
          <a:lstStyle>
            <a:lvl1pPr>
              <a:defRPr sz="1500" b="1" i="0">
                <a:solidFill>
                  <a:schemeClr val="tx1"/>
                </a:solidFill>
              </a:defRPr>
            </a:lvl1pPr>
            <a:lvl2pPr marL="0" marR="0" indent="0" algn="l" defTabSz="914400" rtl="0" eaLnBrk="1" fontAlgn="auto" latinLnBrk="0" hangingPunct="1">
              <a:lnSpc>
                <a:spcPct val="100000"/>
              </a:lnSpc>
              <a:spcBef>
                <a:spcPts val="500"/>
              </a:spcBef>
              <a:spcAft>
                <a:spcPts val="0"/>
              </a:spcAft>
              <a:buClrTx/>
              <a:buSzTx/>
              <a:buFont typeface="Arial" panose="020B0604020202020204" pitchFamily="34" charset="0"/>
              <a:buNone/>
              <a:tabLst>
                <a:tab pos="2870200" algn="r"/>
              </a:tabLst>
              <a:defRPr sz="1300" b="1"/>
            </a:lvl2pPr>
          </a:lstStyle>
          <a:p>
            <a:pPr lvl="0"/>
            <a:r>
              <a:rPr lang="fr-FR"/>
              <a:t>NN</a:t>
            </a:r>
          </a:p>
          <a:p>
            <a:pPr lvl="1"/>
            <a:r>
              <a:rPr lang="fr-FR"/>
              <a:t>NN</a:t>
            </a:r>
          </a:p>
        </p:txBody>
      </p:sp>
      <p:sp>
        <p:nvSpPr>
          <p:cNvPr id="22" name="Espace réservé du texte 2">
            <a:extLst>
              <a:ext uri="{FF2B5EF4-FFF2-40B4-BE49-F238E27FC236}">
                <a16:creationId xmlns:a16="http://schemas.microsoft.com/office/drawing/2014/main" id="{D077BD2B-3936-47E6-92BC-87FD9D87DEEB}"/>
              </a:ext>
            </a:extLst>
          </p:cNvPr>
          <p:cNvSpPr>
            <a:spLocks noGrp="1"/>
          </p:cNvSpPr>
          <p:nvPr>
            <p:ph type="body" idx="21" hasCustomPrompt="1"/>
          </p:nvPr>
        </p:nvSpPr>
        <p:spPr>
          <a:xfrm>
            <a:off x="6071552" y="1597818"/>
            <a:ext cx="1008000" cy="720000"/>
          </a:xfrm>
        </p:spPr>
        <p:txBody>
          <a:bodyPr anchor="ctr"/>
          <a:lstStyle>
            <a:lvl1pPr marL="0" indent="0">
              <a:buNone/>
              <a:defRPr sz="4700" b="1" i="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04</a:t>
            </a:r>
          </a:p>
        </p:txBody>
      </p:sp>
      <p:sp>
        <p:nvSpPr>
          <p:cNvPr id="23" name="Espace réservé du texte 10">
            <a:extLst>
              <a:ext uri="{FF2B5EF4-FFF2-40B4-BE49-F238E27FC236}">
                <a16:creationId xmlns:a16="http://schemas.microsoft.com/office/drawing/2014/main" id="{178CFD74-2A97-4A3D-A6AB-8860EF9C72A6}"/>
              </a:ext>
            </a:extLst>
          </p:cNvPr>
          <p:cNvSpPr>
            <a:spLocks noGrp="1"/>
          </p:cNvSpPr>
          <p:nvPr>
            <p:ph type="body" sz="quarter" idx="22"/>
          </p:nvPr>
        </p:nvSpPr>
        <p:spPr>
          <a:xfrm>
            <a:off x="6907369" y="1827211"/>
            <a:ext cx="3780000" cy="1260000"/>
          </a:xfrm>
        </p:spPr>
        <p:txBody>
          <a:bodyPr/>
          <a:lstStyle>
            <a:lvl1pPr>
              <a:defRPr sz="1500" b="1" i="0">
                <a:solidFill>
                  <a:schemeClr val="tx1"/>
                </a:solidFill>
              </a:defRPr>
            </a:lvl1pPr>
            <a:lvl2pPr>
              <a:spcBef>
                <a:spcPts val="500"/>
              </a:spcBef>
              <a:tabLst>
                <a:tab pos="2870200" algn="r"/>
              </a:tabLst>
              <a:defRPr sz="1300" b="1"/>
            </a:lvl2pPr>
          </a:lstStyle>
          <a:p>
            <a:pPr lvl="0"/>
            <a:r>
              <a:rPr lang="fr-FR"/>
              <a:t>Cliquez pour modifier les styles du texte du masque</a:t>
            </a:r>
          </a:p>
          <a:p>
            <a:pPr lvl="1"/>
            <a:r>
              <a:rPr lang="fr-FR"/>
              <a:t>Deuxième niveau</a:t>
            </a:r>
          </a:p>
        </p:txBody>
      </p:sp>
      <p:sp>
        <p:nvSpPr>
          <p:cNvPr id="24" name="Espace réservé du texte 10">
            <a:extLst>
              <a:ext uri="{FF2B5EF4-FFF2-40B4-BE49-F238E27FC236}">
                <a16:creationId xmlns:a16="http://schemas.microsoft.com/office/drawing/2014/main" id="{5B24D0F5-A5C8-45C4-B6AA-3E37DD1FB58D}"/>
              </a:ext>
            </a:extLst>
          </p:cNvPr>
          <p:cNvSpPr>
            <a:spLocks noGrp="1"/>
          </p:cNvSpPr>
          <p:nvPr>
            <p:ph type="body" sz="quarter" idx="23" hasCustomPrompt="1"/>
          </p:nvPr>
        </p:nvSpPr>
        <p:spPr>
          <a:xfrm>
            <a:off x="10367266" y="1827211"/>
            <a:ext cx="468000" cy="1260000"/>
          </a:xfrm>
        </p:spPr>
        <p:txBody>
          <a:bodyPr/>
          <a:lstStyle>
            <a:lvl1pPr>
              <a:defRPr sz="1500" b="1" i="0">
                <a:solidFill>
                  <a:schemeClr val="tx1"/>
                </a:solidFill>
              </a:defRPr>
            </a:lvl1pPr>
            <a:lvl2pPr marL="0" marR="0" indent="0" algn="l" defTabSz="914400" rtl="0" eaLnBrk="1" fontAlgn="auto" latinLnBrk="0" hangingPunct="1">
              <a:lnSpc>
                <a:spcPct val="100000"/>
              </a:lnSpc>
              <a:spcBef>
                <a:spcPts val="500"/>
              </a:spcBef>
              <a:spcAft>
                <a:spcPts val="0"/>
              </a:spcAft>
              <a:buClrTx/>
              <a:buSzTx/>
              <a:buFont typeface="Arial" panose="020B0604020202020204" pitchFamily="34" charset="0"/>
              <a:buNone/>
              <a:tabLst>
                <a:tab pos="2870200" algn="r"/>
              </a:tabLst>
              <a:defRPr sz="1300" b="1"/>
            </a:lvl2pPr>
          </a:lstStyle>
          <a:p>
            <a:pPr lvl="0"/>
            <a:r>
              <a:rPr lang="fr-FR"/>
              <a:t>NN</a:t>
            </a:r>
          </a:p>
          <a:p>
            <a:pPr lvl="1"/>
            <a:r>
              <a:rPr lang="fr-FR"/>
              <a:t>NN</a:t>
            </a:r>
          </a:p>
        </p:txBody>
      </p:sp>
      <p:sp>
        <p:nvSpPr>
          <p:cNvPr id="25" name="Espace réservé du texte 2">
            <a:extLst>
              <a:ext uri="{FF2B5EF4-FFF2-40B4-BE49-F238E27FC236}">
                <a16:creationId xmlns:a16="http://schemas.microsoft.com/office/drawing/2014/main" id="{5948D639-1AA3-4202-A23F-29331C454E8E}"/>
              </a:ext>
            </a:extLst>
          </p:cNvPr>
          <p:cNvSpPr>
            <a:spLocks noGrp="1"/>
          </p:cNvSpPr>
          <p:nvPr>
            <p:ph type="body" idx="24" hasCustomPrompt="1"/>
          </p:nvPr>
        </p:nvSpPr>
        <p:spPr>
          <a:xfrm>
            <a:off x="6071552" y="3031472"/>
            <a:ext cx="1008000" cy="720000"/>
          </a:xfrm>
        </p:spPr>
        <p:txBody>
          <a:bodyPr anchor="ctr"/>
          <a:lstStyle>
            <a:lvl1pPr marL="0" indent="0">
              <a:buNone/>
              <a:defRPr sz="4700" b="1" i="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05</a:t>
            </a:r>
          </a:p>
        </p:txBody>
      </p:sp>
      <p:sp>
        <p:nvSpPr>
          <p:cNvPr id="26" name="Espace réservé du texte 10">
            <a:extLst>
              <a:ext uri="{FF2B5EF4-FFF2-40B4-BE49-F238E27FC236}">
                <a16:creationId xmlns:a16="http://schemas.microsoft.com/office/drawing/2014/main" id="{25AC7BDD-9AEC-411C-955D-C79E29A82030}"/>
              </a:ext>
            </a:extLst>
          </p:cNvPr>
          <p:cNvSpPr>
            <a:spLocks noGrp="1"/>
          </p:cNvSpPr>
          <p:nvPr>
            <p:ph type="body" sz="quarter" idx="25"/>
          </p:nvPr>
        </p:nvSpPr>
        <p:spPr>
          <a:xfrm>
            <a:off x="6907369" y="3260865"/>
            <a:ext cx="3780000" cy="1260000"/>
          </a:xfrm>
        </p:spPr>
        <p:txBody>
          <a:bodyPr/>
          <a:lstStyle>
            <a:lvl1pPr>
              <a:defRPr sz="1500" b="1" i="0">
                <a:solidFill>
                  <a:schemeClr val="tx1"/>
                </a:solidFill>
              </a:defRPr>
            </a:lvl1pPr>
            <a:lvl2pPr>
              <a:spcBef>
                <a:spcPts val="500"/>
              </a:spcBef>
              <a:tabLst>
                <a:tab pos="2870200" algn="r"/>
              </a:tabLst>
              <a:defRPr sz="1300" b="1"/>
            </a:lvl2pPr>
          </a:lstStyle>
          <a:p>
            <a:pPr lvl="0"/>
            <a:r>
              <a:rPr lang="fr-FR"/>
              <a:t>Cliquez pour modifier les styles du texte du masque</a:t>
            </a:r>
          </a:p>
          <a:p>
            <a:pPr lvl="1"/>
            <a:r>
              <a:rPr lang="fr-FR"/>
              <a:t>Deuxième niveau</a:t>
            </a:r>
          </a:p>
        </p:txBody>
      </p:sp>
      <p:sp>
        <p:nvSpPr>
          <p:cNvPr id="27" name="Espace réservé du texte 10">
            <a:extLst>
              <a:ext uri="{FF2B5EF4-FFF2-40B4-BE49-F238E27FC236}">
                <a16:creationId xmlns:a16="http://schemas.microsoft.com/office/drawing/2014/main" id="{E8CDD7C6-58D5-40EF-B715-9B6218BB9E45}"/>
              </a:ext>
            </a:extLst>
          </p:cNvPr>
          <p:cNvSpPr>
            <a:spLocks noGrp="1"/>
          </p:cNvSpPr>
          <p:nvPr>
            <p:ph type="body" sz="quarter" idx="26" hasCustomPrompt="1"/>
          </p:nvPr>
        </p:nvSpPr>
        <p:spPr>
          <a:xfrm>
            <a:off x="10367266" y="3260865"/>
            <a:ext cx="468000" cy="1260000"/>
          </a:xfrm>
        </p:spPr>
        <p:txBody>
          <a:bodyPr/>
          <a:lstStyle>
            <a:lvl1pPr>
              <a:defRPr sz="1500" b="1" i="0">
                <a:solidFill>
                  <a:schemeClr val="tx1"/>
                </a:solidFill>
              </a:defRPr>
            </a:lvl1pPr>
            <a:lvl2pPr marL="0" marR="0" indent="0" algn="l" defTabSz="914400" rtl="0" eaLnBrk="1" fontAlgn="auto" latinLnBrk="0" hangingPunct="1">
              <a:lnSpc>
                <a:spcPct val="100000"/>
              </a:lnSpc>
              <a:spcBef>
                <a:spcPts val="500"/>
              </a:spcBef>
              <a:spcAft>
                <a:spcPts val="0"/>
              </a:spcAft>
              <a:buClrTx/>
              <a:buSzTx/>
              <a:buFont typeface="Arial" panose="020B0604020202020204" pitchFamily="34" charset="0"/>
              <a:buNone/>
              <a:tabLst>
                <a:tab pos="2870200" algn="r"/>
              </a:tabLst>
              <a:defRPr sz="1300" b="1"/>
            </a:lvl2pPr>
          </a:lstStyle>
          <a:p>
            <a:pPr lvl="0"/>
            <a:r>
              <a:rPr lang="fr-FR"/>
              <a:t>NN</a:t>
            </a:r>
          </a:p>
          <a:p>
            <a:pPr lvl="1"/>
            <a:r>
              <a:rPr lang="fr-FR"/>
              <a:t>NN</a:t>
            </a:r>
          </a:p>
        </p:txBody>
      </p:sp>
      <p:sp>
        <p:nvSpPr>
          <p:cNvPr id="28" name="Espace réservé du texte 2">
            <a:extLst>
              <a:ext uri="{FF2B5EF4-FFF2-40B4-BE49-F238E27FC236}">
                <a16:creationId xmlns:a16="http://schemas.microsoft.com/office/drawing/2014/main" id="{EC1B0C49-A3E3-4D54-8E3A-4556519452C7}"/>
              </a:ext>
            </a:extLst>
          </p:cNvPr>
          <p:cNvSpPr>
            <a:spLocks noGrp="1"/>
          </p:cNvSpPr>
          <p:nvPr>
            <p:ph type="body" idx="27" hasCustomPrompt="1"/>
          </p:nvPr>
        </p:nvSpPr>
        <p:spPr>
          <a:xfrm>
            <a:off x="6071552" y="4453078"/>
            <a:ext cx="1008000" cy="720000"/>
          </a:xfrm>
        </p:spPr>
        <p:txBody>
          <a:bodyPr anchor="ctr"/>
          <a:lstStyle>
            <a:lvl1pPr marL="0" indent="0">
              <a:buNone/>
              <a:defRPr sz="4700" b="1" i="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06</a:t>
            </a:r>
          </a:p>
        </p:txBody>
      </p:sp>
      <p:sp>
        <p:nvSpPr>
          <p:cNvPr id="29" name="Espace réservé du texte 10">
            <a:extLst>
              <a:ext uri="{FF2B5EF4-FFF2-40B4-BE49-F238E27FC236}">
                <a16:creationId xmlns:a16="http://schemas.microsoft.com/office/drawing/2014/main" id="{1281430C-2DD5-40B1-BF7D-918FBC685711}"/>
              </a:ext>
            </a:extLst>
          </p:cNvPr>
          <p:cNvSpPr>
            <a:spLocks noGrp="1"/>
          </p:cNvSpPr>
          <p:nvPr>
            <p:ph type="body" sz="quarter" idx="28"/>
          </p:nvPr>
        </p:nvSpPr>
        <p:spPr>
          <a:xfrm>
            <a:off x="6907369" y="4682471"/>
            <a:ext cx="3780000" cy="1260000"/>
          </a:xfrm>
        </p:spPr>
        <p:txBody>
          <a:bodyPr/>
          <a:lstStyle>
            <a:lvl1pPr>
              <a:defRPr sz="1500" b="1" i="0">
                <a:solidFill>
                  <a:schemeClr val="tx1"/>
                </a:solidFill>
              </a:defRPr>
            </a:lvl1pPr>
            <a:lvl2pPr>
              <a:spcBef>
                <a:spcPts val="500"/>
              </a:spcBef>
              <a:tabLst>
                <a:tab pos="2870200" algn="r"/>
              </a:tabLst>
              <a:defRPr sz="1300" b="1"/>
            </a:lvl2pPr>
          </a:lstStyle>
          <a:p>
            <a:pPr lvl="0"/>
            <a:r>
              <a:rPr lang="fr-FR"/>
              <a:t>Cliquez pour modifier les styles du texte du masque</a:t>
            </a:r>
          </a:p>
          <a:p>
            <a:pPr lvl="1"/>
            <a:r>
              <a:rPr lang="fr-FR"/>
              <a:t>Deuxième niveau</a:t>
            </a:r>
          </a:p>
        </p:txBody>
      </p:sp>
      <p:sp>
        <p:nvSpPr>
          <p:cNvPr id="30" name="Espace réservé du texte 10">
            <a:extLst>
              <a:ext uri="{FF2B5EF4-FFF2-40B4-BE49-F238E27FC236}">
                <a16:creationId xmlns:a16="http://schemas.microsoft.com/office/drawing/2014/main" id="{2FDB1B62-984C-416E-B741-0078211E47D6}"/>
              </a:ext>
            </a:extLst>
          </p:cNvPr>
          <p:cNvSpPr>
            <a:spLocks noGrp="1"/>
          </p:cNvSpPr>
          <p:nvPr>
            <p:ph type="body" sz="quarter" idx="29" hasCustomPrompt="1"/>
          </p:nvPr>
        </p:nvSpPr>
        <p:spPr>
          <a:xfrm>
            <a:off x="10367266" y="4682471"/>
            <a:ext cx="468000" cy="1260000"/>
          </a:xfrm>
        </p:spPr>
        <p:txBody>
          <a:bodyPr/>
          <a:lstStyle>
            <a:lvl1pPr>
              <a:defRPr sz="1500" b="1" i="0">
                <a:solidFill>
                  <a:schemeClr val="tx1"/>
                </a:solidFill>
              </a:defRPr>
            </a:lvl1pPr>
            <a:lvl2pPr marL="0" marR="0" indent="0" algn="l" defTabSz="914400" rtl="0" eaLnBrk="1" fontAlgn="auto" latinLnBrk="0" hangingPunct="1">
              <a:lnSpc>
                <a:spcPct val="100000"/>
              </a:lnSpc>
              <a:spcBef>
                <a:spcPts val="500"/>
              </a:spcBef>
              <a:spcAft>
                <a:spcPts val="0"/>
              </a:spcAft>
              <a:buClrTx/>
              <a:buSzTx/>
              <a:buFont typeface="Arial" panose="020B0604020202020204" pitchFamily="34" charset="0"/>
              <a:buNone/>
              <a:tabLst>
                <a:tab pos="2870200" algn="r"/>
              </a:tabLst>
              <a:defRPr sz="1300" b="1"/>
            </a:lvl2pPr>
          </a:lstStyle>
          <a:p>
            <a:pPr lvl="0"/>
            <a:r>
              <a:rPr lang="fr-FR"/>
              <a:t>NN</a:t>
            </a:r>
          </a:p>
          <a:p>
            <a:pPr lvl="1"/>
            <a:r>
              <a:rPr lang="fr-FR"/>
              <a:t>NN</a:t>
            </a:r>
          </a:p>
        </p:txBody>
      </p:sp>
      <p:sp>
        <p:nvSpPr>
          <p:cNvPr id="2" name="Espace réservé de la date 1">
            <a:extLst>
              <a:ext uri="{FF2B5EF4-FFF2-40B4-BE49-F238E27FC236}">
                <a16:creationId xmlns:a16="http://schemas.microsoft.com/office/drawing/2014/main" id="{7146D50F-EF6C-40C5-9271-4B4980F1660B}"/>
              </a:ext>
            </a:extLst>
          </p:cNvPr>
          <p:cNvSpPr>
            <a:spLocks noGrp="1"/>
          </p:cNvSpPr>
          <p:nvPr>
            <p:ph type="dt" sz="half" idx="30"/>
          </p:nvPr>
        </p:nvSpPr>
        <p:spPr/>
        <p:txBody>
          <a:bodyPr/>
          <a:lstStyle/>
          <a:p>
            <a:fld id="{EA66981C-6010-4750-886D-BE6A44B5A00F}" type="datetime1">
              <a:rPr lang="fr-FR" smtClean="0"/>
              <a:t>27/10/2023</a:t>
            </a:fld>
            <a:endParaRPr lang="fr-FR"/>
          </a:p>
        </p:txBody>
      </p:sp>
      <p:sp>
        <p:nvSpPr>
          <p:cNvPr id="4" name="Espace réservé du pied de page 3">
            <a:extLst>
              <a:ext uri="{FF2B5EF4-FFF2-40B4-BE49-F238E27FC236}">
                <a16:creationId xmlns:a16="http://schemas.microsoft.com/office/drawing/2014/main" id="{09299D34-CC1A-489A-8678-7E9C77034BF3}"/>
              </a:ext>
            </a:extLst>
          </p:cNvPr>
          <p:cNvSpPr>
            <a:spLocks noGrp="1"/>
          </p:cNvSpPr>
          <p:nvPr>
            <p:ph type="ftr" sz="quarter" idx="31"/>
          </p:nvPr>
        </p:nvSpPr>
        <p:spPr/>
        <p:txBody>
          <a:bodyPr/>
          <a:lstStyle/>
          <a:p>
            <a:r>
              <a:rPr lang="fr-FR"/>
              <a:t>Réforme des retraites 2023</a:t>
            </a:r>
          </a:p>
        </p:txBody>
      </p:sp>
      <p:sp>
        <p:nvSpPr>
          <p:cNvPr id="5" name="Espace réservé du numéro de diapositive 4">
            <a:extLst>
              <a:ext uri="{FF2B5EF4-FFF2-40B4-BE49-F238E27FC236}">
                <a16:creationId xmlns:a16="http://schemas.microsoft.com/office/drawing/2014/main" id="{4844A163-E808-4918-B1EF-540238FBC16E}"/>
              </a:ext>
            </a:extLst>
          </p:cNvPr>
          <p:cNvSpPr>
            <a:spLocks noGrp="1"/>
          </p:cNvSpPr>
          <p:nvPr>
            <p:ph type="sldNum" sz="quarter" idx="32"/>
          </p:nvPr>
        </p:nvSpPr>
        <p:spPr/>
        <p:txBody>
          <a:bodyPr/>
          <a:lstStyle/>
          <a:p>
            <a:fld id="{975A587B-5814-4D9B-9598-FE9CB954CB01}" type="slidenum">
              <a:rPr lang="fr-FR" smtClean="0"/>
              <a:pPr/>
              <a:t>‹N°›</a:t>
            </a:fld>
            <a:endParaRPr lang="fr-FR"/>
          </a:p>
        </p:txBody>
      </p:sp>
    </p:spTree>
    <p:extLst>
      <p:ext uri="{BB962C8B-B14F-4D97-AF65-F5344CB8AC3E}">
        <p14:creationId xmlns:p14="http://schemas.microsoft.com/office/powerpoint/2010/main" val="1354014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e + graphique">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p:nvPr>
        </p:nvSpPr>
        <p:spPr>
          <a:xfrm>
            <a:off x="931543" y="1040609"/>
            <a:ext cx="10657174" cy="360000"/>
          </a:xfrm>
        </p:spPr>
        <p:txBody>
          <a:bodyPr anchor="t"/>
          <a:lstStyle>
            <a:lvl1pPr marL="0" indent="0">
              <a:buNone/>
              <a:defRPr sz="18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7" name="Espace réservé de la date 6">
            <a:extLst>
              <a:ext uri="{FF2B5EF4-FFF2-40B4-BE49-F238E27FC236}">
                <a16:creationId xmlns:a16="http://schemas.microsoft.com/office/drawing/2014/main" id="{1E05C12A-6D66-4BD5-8AA3-E181C54F9E89}"/>
              </a:ext>
            </a:extLst>
          </p:cNvPr>
          <p:cNvSpPr>
            <a:spLocks noGrp="1"/>
          </p:cNvSpPr>
          <p:nvPr>
            <p:ph type="dt" sz="half" idx="10"/>
          </p:nvPr>
        </p:nvSpPr>
        <p:spPr/>
        <p:txBody>
          <a:bodyPr/>
          <a:lstStyle/>
          <a:p>
            <a:fld id="{4D120685-9A12-49C7-AF77-5872D9812044}" type="datetime1">
              <a:rPr lang="fr-FR" smtClean="0"/>
              <a:t>27/10/2023</a:t>
            </a:fld>
            <a:endParaRPr lang="fr-FR"/>
          </a:p>
        </p:txBody>
      </p:sp>
      <p:sp>
        <p:nvSpPr>
          <p:cNvPr id="8" name="Espace réservé du pied de page 7">
            <a:extLst>
              <a:ext uri="{FF2B5EF4-FFF2-40B4-BE49-F238E27FC236}">
                <a16:creationId xmlns:a16="http://schemas.microsoft.com/office/drawing/2014/main" id="{4D9927BF-3057-4ED9-A027-6ED3E5944114}"/>
              </a:ext>
            </a:extLst>
          </p:cNvPr>
          <p:cNvSpPr>
            <a:spLocks noGrp="1"/>
          </p:cNvSpPr>
          <p:nvPr>
            <p:ph type="ftr" sz="quarter" idx="11"/>
          </p:nvPr>
        </p:nvSpPr>
        <p:spPr/>
        <p:txBody>
          <a:bodyPr/>
          <a:lstStyle/>
          <a:p>
            <a:r>
              <a:rPr lang="fr-FR"/>
              <a:t>Réforme des retraites 2023</a:t>
            </a:r>
          </a:p>
        </p:txBody>
      </p:sp>
      <p:sp>
        <p:nvSpPr>
          <p:cNvPr id="9" name="Espace réservé du numéro de diapositive 8">
            <a:extLst>
              <a:ext uri="{FF2B5EF4-FFF2-40B4-BE49-F238E27FC236}">
                <a16:creationId xmlns:a16="http://schemas.microsoft.com/office/drawing/2014/main" id="{7E748F74-A8DF-40EA-847A-446CF8437D01}"/>
              </a:ext>
            </a:extLst>
          </p:cNvPr>
          <p:cNvSpPr>
            <a:spLocks noGrp="1"/>
          </p:cNvSpPr>
          <p:nvPr>
            <p:ph type="sldNum" sz="quarter" idx="12"/>
          </p:nvPr>
        </p:nvSpPr>
        <p:spPr/>
        <p:txBody>
          <a:bodyPr/>
          <a:lstStyle/>
          <a:p>
            <a:fld id="{975A587B-5814-4D9B-9598-FE9CB954CB01}" type="slidenum">
              <a:rPr lang="fr-FR" smtClean="0"/>
              <a:t>‹N°›</a:t>
            </a:fld>
            <a:endParaRPr lang="fr-F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p:nvPr>
        </p:nvSpPr>
        <p:spPr>
          <a:xfrm>
            <a:off x="932400" y="1929771"/>
            <a:ext cx="5040000" cy="3960000"/>
          </a:xfrm>
        </p:spPr>
        <p:txBody>
          <a:bodyPr/>
          <a:lstStyle>
            <a:lvl1pPr>
              <a:lnSpc>
                <a:spcPct val="120000"/>
              </a:lnSpc>
              <a:defRPr/>
            </a:lvl1pPr>
            <a:lvl2pPr>
              <a:lnSpc>
                <a:spcPct val="120000"/>
              </a:lnSpc>
              <a:spcBef>
                <a:spcPts val="300"/>
              </a:spcBef>
              <a:defRPr sz="1400"/>
            </a:lvl2pPr>
            <a:lvl3pPr>
              <a:lnSpc>
                <a:spcPct val="120000"/>
              </a:lnSpc>
              <a:spcBef>
                <a:spcPts val="1300"/>
              </a:spcBef>
              <a:defRPr sz="1400"/>
            </a:lvl3pPr>
            <a:lvl4pPr>
              <a:lnSpc>
                <a:spcPct val="120000"/>
              </a:lnSpc>
              <a:defRPr sz="1400"/>
            </a:lvl4pPr>
            <a:lvl5pPr>
              <a:lnSpc>
                <a:spcPct val="120000"/>
              </a:lnSpc>
              <a:defRPr sz="14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graphique 4">
            <a:extLst>
              <a:ext uri="{FF2B5EF4-FFF2-40B4-BE49-F238E27FC236}">
                <a16:creationId xmlns:a16="http://schemas.microsoft.com/office/drawing/2014/main" id="{33C399CE-42B8-4FD4-90D5-743F06A46392}"/>
              </a:ext>
            </a:extLst>
          </p:cNvPr>
          <p:cNvSpPr>
            <a:spLocks noGrp="1"/>
          </p:cNvSpPr>
          <p:nvPr>
            <p:ph type="chart" sz="quarter" idx="14"/>
          </p:nvPr>
        </p:nvSpPr>
        <p:spPr>
          <a:xfrm>
            <a:off x="6548718" y="1420346"/>
            <a:ext cx="5040000" cy="4469425"/>
          </a:xfrm>
          <a:solidFill>
            <a:schemeClr val="bg1">
              <a:lumMod val="95000"/>
            </a:schemeClr>
          </a:solidFill>
        </p:spPr>
        <p:txBody>
          <a:bodyPr anchor="ctr"/>
          <a:lstStyle>
            <a:lvl1pPr algn="ctr">
              <a:defRPr sz="1400" b="0" i="0"/>
            </a:lvl1pPr>
          </a:lstStyle>
          <a:p>
            <a:r>
              <a:rPr lang="fr-FR"/>
              <a:t>Cliquez sur l'icône pour ajouter un graphique</a:t>
            </a:r>
          </a:p>
        </p:txBody>
      </p:sp>
      <p:sp>
        <p:nvSpPr>
          <p:cNvPr id="2" name="Titre 1">
            <a:extLst>
              <a:ext uri="{FF2B5EF4-FFF2-40B4-BE49-F238E27FC236}">
                <a16:creationId xmlns:a16="http://schemas.microsoft.com/office/drawing/2014/main" id="{9C78AF46-571A-4351-86C9-7C16B9D226F6}"/>
              </a:ext>
            </a:extLst>
          </p:cNvPr>
          <p:cNvSpPr>
            <a:spLocks noGrp="1"/>
          </p:cNvSpPr>
          <p:nvPr>
            <p:ph type="title"/>
          </p:nvPr>
        </p:nvSpPr>
        <p:spPr>
          <a:xfrm>
            <a:off x="931543" y="570228"/>
            <a:ext cx="10657173" cy="468000"/>
          </a:xfrm>
        </p:spPr>
        <p:txBody>
          <a:bodyPr/>
          <a:lstStyle/>
          <a:p>
            <a:r>
              <a:rPr lang="fr-FR"/>
              <a:t>Modifiez le style du titre</a:t>
            </a:r>
          </a:p>
        </p:txBody>
      </p:sp>
    </p:spTree>
    <p:extLst>
      <p:ext uri="{BB962C8B-B14F-4D97-AF65-F5344CB8AC3E}">
        <p14:creationId xmlns:p14="http://schemas.microsoft.com/office/powerpoint/2010/main" val="147212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e + tableau">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p:nvPr>
        </p:nvSpPr>
        <p:spPr>
          <a:xfrm>
            <a:off x="931543" y="1040609"/>
            <a:ext cx="10657174" cy="360000"/>
          </a:xfrm>
        </p:spPr>
        <p:txBody>
          <a:bodyPr anchor="t"/>
          <a:lstStyle>
            <a:lvl1pPr marL="0" indent="0">
              <a:buNone/>
              <a:defRPr sz="18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7" name="Espace réservé de la date 6">
            <a:extLst>
              <a:ext uri="{FF2B5EF4-FFF2-40B4-BE49-F238E27FC236}">
                <a16:creationId xmlns:a16="http://schemas.microsoft.com/office/drawing/2014/main" id="{1E05C12A-6D66-4BD5-8AA3-E181C54F9E89}"/>
              </a:ext>
            </a:extLst>
          </p:cNvPr>
          <p:cNvSpPr>
            <a:spLocks noGrp="1"/>
          </p:cNvSpPr>
          <p:nvPr>
            <p:ph type="dt" sz="half" idx="10"/>
          </p:nvPr>
        </p:nvSpPr>
        <p:spPr/>
        <p:txBody>
          <a:bodyPr/>
          <a:lstStyle/>
          <a:p>
            <a:fld id="{D5410489-6C06-4D1C-821D-5B5C552E5087}" type="datetime1">
              <a:rPr lang="fr-FR" smtClean="0"/>
              <a:t>27/10/2023</a:t>
            </a:fld>
            <a:endParaRPr lang="fr-FR"/>
          </a:p>
        </p:txBody>
      </p:sp>
      <p:sp>
        <p:nvSpPr>
          <p:cNvPr id="8" name="Espace réservé du pied de page 7">
            <a:extLst>
              <a:ext uri="{FF2B5EF4-FFF2-40B4-BE49-F238E27FC236}">
                <a16:creationId xmlns:a16="http://schemas.microsoft.com/office/drawing/2014/main" id="{4D9927BF-3057-4ED9-A027-6ED3E5944114}"/>
              </a:ext>
            </a:extLst>
          </p:cNvPr>
          <p:cNvSpPr>
            <a:spLocks noGrp="1"/>
          </p:cNvSpPr>
          <p:nvPr>
            <p:ph type="ftr" sz="quarter" idx="11"/>
          </p:nvPr>
        </p:nvSpPr>
        <p:spPr/>
        <p:txBody>
          <a:bodyPr/>
          <a:lstStyle/>
          <a:p>
            <a:r>
              <a:rPr lang="fr-FR"/>
              <a:t>Réforme des retraites 2023</a:t>
            </a:r>
          </a:p>
        </p:txBody>
      </p:sp>
      <p:sp>
        <p:nvSpPr>
          <p:cNvPr id="9" name="Espace réservé du numéro de diapositive 8">
            <a:extLst>
              <a:ext uri="{FF2B5EF4-FFF2-40B4-BE49-F238E27FC236}">
                <a16:creationId xmlns:a16="http://schemas.microsoft.com/office/drawing/2014/main" id="{7E748F74-A8DF-40EA-847A-446CF8437D01}"/>
              </a:ext>
            </a:extLst>
          </p:cNvPr>
          <p:cNvSpPr>
            <a:spLocks noGrp="1"/>
          </p:cNvSpPr>
          <p:nvPr>
            <p:ph type="sldNum" sz="quarter" idx="12"/>
          </p:nvPr>
        </p:nvSpPr>
        <p:spPr/>
        <p:txBody>
          <a:bodyPr/>
          <a:lstStyle/>
          <a:p>
            <a:fld id="{975A587B-5814-4D9B-9598-FE9CB954CB01}" type="slidenum">
              <a:rPr lang="fr-FR" smtClean="0"/>
              <a:t>‹N°›</a:t>
            </a:fld>
            <a:endParaRPr lang="fr-FR"/>
          </a:p>
        </p:txBody>
      </p:sp>
      <p:sp>
        <p:nvSpPr>
          <p:cNvPr id="2" name="Titre 1">
            <a:extLst>
              <a:ext uri="{FF2B5EF4-FFF2-40B4-BE49-F238E27FC236}">
                <a16:creationId xmlns:a16="http://schemas.microsoft.com/office/drawing/2014/main" id="{9C78AF46-571A-4351-86C9-7C16B9D226F6}"/>
              </a:ext>
            </a:extLst>
          </p:cNvPr>
          <p:cNvSpPr>
            <a:spLocks noGrp="1"/>
          </p:cNvSpPr>
          <p:nvPr>
            <p:ph type="title"/>
          </p:nvPr>
        </p:nvSpPr>
        <p:spPr>
          <a:xfrm>
            <a:off x="931543" y="570228"/>
            <a:ext cx="10657173" cy="468000"/>
          </a:xfrm>
        </p:spPr>
        <p:txBody>
          <a:bodyPr/>
          <a:lstStyle/>
          <a:p>
            <a:r>
              <a:rPr lang="fr-FR"/>
              <a:t>Modifiez le style du titre</a:t>
            </a:r>
          </a:p>
        </p:txBody>
      </p:sp>
      <p:sp>
        <p:nvSpPr>
          <p:cNvPr id="13" name="Espace réservé du tableau 5">
            <a:extLst>
              <a:ext uri="{FF2B5EF4-FFF2-40B4-BE49-F238E27FC236}">
                <a16:creationId xmlns:a16="http://schemas.microsoft.com/office/drawing/2014/main" id="{A7475CA4-334C-46A6-8AB6-D58361C1A5A3}"/>
              </a:ext>
            </a:extLst>
          </p:cNvPr>
          <p:cNvSpPr>
            <a:spLocks noGrp="1"/>
          </p:cNvSpPr>
          <p:nvPr>
            <p:ph type="tbl" sz="quarter" idx="14"/>
          </p:nvPr>
        </p:nvSpPr>
        <p:spPr>
          <a:xfrm>
            <a:off x="1047750" y="1677822"/>
            <a:ext cx="6811200" cy="4032415"/>
          </a:xfrm>
          <a:prstGeom prst="rect">
            <a:avLst/>
          </a:prstGeom>
          <a:solidFill>
            <a:schemeClr val="bg1">
              <a:lumMod val="95000"/>
            </a:schemeClr>
          </a:solidFill>
        </p:spPr>
        <p:txBody>
          <a:bodyPr anchor="ctr"/>
          <a:lstStyle>
            <a:lvl1pPr algn="ctr">
              <a:defRPr sz="1400" i="0">
                <a:solidFill>
                  <a:schemeClr val="tx2"/>
                </a:solidFill>
              </a:defRPr>
            </a:lvl1pPr>
          </a:lstStyle>
          <a:p>
            <a:r>
              <a:rPr lang="fr-FR"/>
              <a:t>Cliquez sur l'icône pour ajouter un tableau</a:t>
            </a:r>
          </a:p>
        </p:txBody>
      </p:sp>
      <p:sp>
        <p:nvSpPr>
          <p:cNvPr id="16" name="Espace réservé du texte 10">
            <a:extLst>
              <a:ext uri="{FF2B5EF4-FFF2-40B4-BE49-F238E27FC236}">
                <a16:creationId xmlns:a16="http://schemas.microsoft.com/office/drawing/2014/main" id="{2C4DA9C6-BB95-433D-8AA6-6D6EA887AFDF}"/>
              </a:ext>
            </a:extLst>
          </p:cNvPr>
          <p:cNvSpPr>
            <a:spLocks noGrp="1"/>
          </p:cNvSpPr>
          <p:nvPr>
            <p:ph type="body" sz="quarter" idx="15"/>
          </p:nvPr>
        </p:nvSpPr>
        <p:spPr>
          <a:xfrm>
            <a:off x="7967009" y="2719792"/>
            <a:ext cx="3780000" cy="3060000"/>
          </a:xfrm>
        </p:spPr>
        <p:txBody>
          <a:bodyPr anchor="b"/>
          <a:lstStyle>
            <a:lvl1pPr>
              <a:lnSpc>
                <a:spcPct val="130000"/>
              </a:lnSpc>
              <a:defRPr sz="1200" b="1" i="0"/>
            </a:lvl1pPr>
            <a:lvl2pPr>
              <a:lnSpc>
                <a:spcPct val="130000"/>
              </a:lnSpc>
              <a:defRPr sz="1200" i="0"/>
            </a:lvl2pPr>
          </a:lstStyle>
          <a:p>
            <a:pPr lvl="0"/>
            <a:r>
              <a:rPr lang="fr-FR"/>
              <a:t>Cliquez pour modifier les styles du texte du masque</a:t>
            </a:r>
          </a:p>
          <a:p>
            <a:pPr lvl="1"/>
            <a:r>
              <a:rPr lang="fr-FR"/>
              <a:t>Deuxième niveau</a:t>
            </a:r>
          </a:p>
        </p:txBody>
      </p:sp>
    </p:spTree>
    <p:extLst>
      <p:ext uri="{BB962C8B-B14F-4D97-AF65-F5344CB8AC3E}">
        <p14:creationId xmlns:p14="http://schemas.microsoft.com/office/powerpoint/2010/main" val="2929845760"/>
      </p:ext>
    </p:extLst>
  </p:cSld>
  <p:clrMapOvr>
    <a:masterClrMapping/>
  </p:clrMapOvr>
  <p:extLst>
    <p:ext uri="{DCECCB84-F9BA-43D5-87BE-67443E8EF086}">
      <p15:sldGuideLst xmlns:p15="http://schemas.microsoft.com/office/powerpoint/2012/main">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e + photo">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p:nvPr>
        </p:nvSpPr>
        <p:spPr>
          <a:xfrm>
            <a:off x="931542" y="1040609"/>
            <a:ext cx="10815466" cy="360000"/>
          </a:xfrm>
        </p:spPr>
        <p:txBody>
          <a:bodyPr anchor="t"/>
          <a:lstStyle>
            <a:lvl1pPr marL="0" indent="0">
              <a:buNone/>
              <a:defRPr sz="18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7" name="Espace réservé de la date 6">
            <a:extLst>
              <a:ext uri="{FF2B5EF4-FFF2-40B4-BE49-F238E27FC236}">
                <a16:creationId xmlns:a16="http://schemas.microsoft.com/office/drawing/2014/main" id="{1E05C12A-6D66-4BD5-8AA3-E181C54F9E89}"/>
              </a:ext>
            </a:extLst>
          </p:cNvPr>
          <p:cNvSpPr>
            <a:spLocks noGrp="1"/>
          </p:cNvSpPr>
          <p:nvPr>
            <p:ph type="dt" sz="half" idx="10"/>
          </p:nvPr>
        </p:nvSpPr>
        <p:spPr/>
        <p:txBody>
          <a:bodyPr/>
          <a:lstStyle/>
          <a:p>
            <a:fld id="{5A4C4036-79ED-4335-B236-C907ED98CC4D}" type="datetime1">
              <a:rPr lang="fr-FR" smtClean="0"/>
              <a:t>27/10/2023</a:t>
            </a:fld>
            <a:endParaRPr lang="fr-FR"/>
          </a:p>
        </p:txBody>
      </p:sp>
      <p:sp>
        <p:nvSpPr>
          <p:cNvPr id="8" name="Espace réservé du pied de page 7">
            <a:extLst>
              <a:ext uri="{FF2B5EF4-FFF2-40B4-BE49-F238E27FC236}">
                <a16:creationId xmlns:a16="http://schemas.microsoft.com/office/drawing/2014/main" id="{4D9927BF-3057-4ED9-A027-6ED3E5944114}"/>
              </a:ext>
            </a:extLst>
          </p:cNvPr>
          <p:cNvSpPr>
            <a:spLocks noGrp="1"/>
          </p:cNvSpPr>
          <p:nvPr>
            <p:ph type="ftr" sz="quarter" idx="11"/>
          </p:nvPr>
        </p:nvSpPr>
        <p:spPr/>
        <p:txBody>
          <a:bodyPr/>
          <a:lstStyle/>
          <a:p>
            <a:r>
              <a:rPr lang="fr-FR"/>
              <a:t>Réforme des retraites 2023</a:t>
            </a:r>
          </a:p>
        </p:txBody>
      </p:sp>
      <p:sp>
        <p:nvSpPr>
          <p:cNvPr id="9" name="Espace réservé du numéro de diapositive 8">
            <a:extLst>
              <a:ext uri="{FF2B5EF4-FFF2-40B4-BE49-F238E27FC236}">
                <a16:creationId xmlns:a16="http://schemas.microsoft.com/office/drawing/2014/main" id="{7E748F74-A8DF-40EA-847A-446CF8437D01}"/>
              </a:ext>
            </a:extLst>
          </p:cNvPr>
          <p:cNvSpPr>
            <a:spLocks noGrp="1"/>
          </p:cNvSpPr>
          <p:nvPr>
            <p:ph type="sldNum" sz="quarter" idx="12"/>
          </p:nvPr>
        </p:nvSpPr>
        <p:spPr/>
        <p:txBody>
          <a:bodyPr/>
          <a:lstStyle/>
          <a:p>
            <a:fld id="{975A587B-5814-4D9B-9598-FE9CB954CB01}" type="slidenum">
              <a:rPr lang="fr-FR" smtClean="0"/>
              <a:t>‹N°›</a:t>
            </a:fld>
            <a:endParaRPr lang="fr-FR"/>
          </a:p>
        </p:txBody>
      </p:sp>
      <p:sp>
        <p:nvSpPr>
          <p:cNvPr id="12" name="Espace réservé du texte 10">
            <a:extLst>
              <a:ext uri="{FF2B5EF4-FFF2-40B4-BE49-F238E27FC236}">
                <a16:creationId xmlns:a16="http://schemas.microsoft.com/office/drawing/2014/main" id="{E8E682C0-94BB-467C-A5AD-7B086F8D1CD8}"/>
              </a:ext>
            </a:extLst>
          </p:cNvPr>
          <p:cNvSpPr>
            <a:spLocks noGrp="1"/>
          </p:cNvSpPr>
          <p:nvPr>
            <p:ph type="body" sz="quarter" idx="14"/>
          </p:nvPr>
        </p:nvSpPr>
        <p:spPr>
          <a:xfrm>
            <a:off x="7967009" y="4699792"/>
            <a:ext cx="3780000" cy="1080000"/>
          </a:xfrm>
        </p:spPr>
        <p:txBody>
          <a:bodyPr anchor="b"/>
          <a:lstStyle>
            <a:lvl1pPr>
              <a:lnSpc>
                <a:spcPct val="130000"/>
              </a:lnSpc>
              <a:defRPr sz="1200" b="1" i="0"/>
            </a:lvl1pPr>
            <a:lvl2pPr>
              <a:lnSpc>
                <a:spcPct val="130000"/>
              </a:lnSpc>
              <a:defRPr sz="1200" i="0"/>
            </a:lvl2pPr>
          </a:lstStyle>
          <a:p>
            <a:pPr lvl="0"/>
            <a:r>
              <a:rPr lang="fr-FR"/>
              <a:t>Cliquez pour modifier les styles du texte du masque</a:t>
            </a:r>
          </a:p>
          <a:p>
            <a:pPr lvl="1"/>
            <a:r>
              <a:rPr lang="fr-FR"/>
              <a:t>Deuxième niveau</a:t>
            </a:r>
          </a:p>
        </p:txBody>
      </p:sp>
      <p:sp>
        <p:nvSpPr>
          <p:cNvPr id="13" name="Espace réservé pour une image  2">
            <a:extLst>
              <a:ext uri="{FF2B5EF4-FFF2-40B4-BE49-F238E27FC236}">
                <a16:creationId xmlns:a16="http://schemas.microsoft.com/office/drawing/2014/main" id="{E0DE2A1B-42EC-44EA-9D29-6D212371CCAE}"/>
              </a:ext>
            </a:extLst>
          </p:cNvPr>
          <p:cNvSpPr>
            <a:spLocks noGrp="1"/>
          </p:cNvSpPr>
          <p:nvPr>
            <p:ph type="pic" idx="15" hasCustomPrompt="1"/>
          </p:nvPr>
        </p:nvSpPr>
        <p:spPr>
          <a:xfrm>
            <a:off x="1037908" y="1673225"/>
            <a:ext cx="6513512" cy="4026535"/>
          </a:xfrm>
          <a:solidFill>
            <a:schemeClr val="bg1">
              <a:lumMod val="95000"/>
            </a:schemeClr>
          </a:solidFill>
        </p:spPr>
        <p:txBody>
          <a:bodyPr anchor="ctr"/>
          <a:lstStyle>
            <a:lvl1pPr marL="0" indent="0" algn="ctr">
              <a:buNone/>
              <a:defRPr sz="14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Photo</a:t>
            </a:r>
          </a:p>
        </p:txBody>
      </p:sp>
      <p:sp>
        <p:nvSpPr>
          <p:cNvPr id="2" name="Titre 1">
            <a:extLst>
              <a:ext uri="{FF2B5EF4-FFF2-40B4-BE49-F238E27FC236}">
                <a16:creationId xmlns:a16="http://schemas.microsoft.com/office/drawing/2014/main" id="{E7A13A3F-87FA-4C03-B1F2-CF8821B23F89}"/>
              </a:ext>
            </a:extLst>
          </p:cNvPr>
          <p:cNvSpPr>
            <a:spLocks noGrp="1"/>
          </p:cNvSpPr>
          <p:nvPr>
            <p:ph type="title"/>
          </p:nvPr>
        </p:nvSpPr>
        <p:spPr>
          <a:xfrm>
            <a:off x="931544" y="570228"/>
            <a:ext cx="10815464" cy="468000"/>
          </a:xfrm>
        </p:spPr>
        <p:txBody>
          <a:bodyPr/>
          <a:lstStyle/>
          <a:p>
            <a:r>
              <a:rPr lang="fr-FR"/>
              <a:t>Modifiez le style du titre</a:t>
            </a:r>
          </a:p>
        </p:txBody>
      </p:sp>
      <p:sp>
        <p:nvSpPr>
          <p:cNvPr id="14" name="Espace réservé du texte 10">
            <a:extLst>
              <a:ext uri="{FF2B5EF4-FFF2-40B4-BE49-F238E27FC236}">
                <a16:creationId xmlns:a16="http://schemas.microsoft.com/office/drawing/2014/main" id="{256FB588-56DC-4143-88EE-134EB49221A4}"/>
              </a:ext>
            </a:extLst>
          </p:cNvPr>
          <p:cNvSpPr>
            <a:spLocks noGrp="1"/>
          </p:cNvSpPr>
          <p:nvPr>
            <p:ph type="body" sz="quarter" idx="16"/>
          </p:nvPr>
        </p:nvSpPr>
        <p:spPr>
          <a:xfrm>
            <a:off x="7967009" y="1578980"/>
            <a:ext cx="3779999" cy="2700000"/>
          </a:xfrm>
        </p:spPr>
        <p:txBody>
          <a:bodyPr/>
          <a:lstStyle>
            <a:lvl1pPr>
              <a:lnSpc>
                <a:spcPct val="120000"/>
              </a:lnSpc>
              <a:defRPr/>
            </a:lvl1pPr>
            <a:lvl2pPr>
              <a:lnSpc>
                <a:spcPct val="120000"/>
              </a:lnSpc>
              <a:spcBef>
                <a:spcPts val="300"/>
              </a:spcBef>
              <a:defRPr sz="1400"/>
            </a:lvl2pPr>
            <a:lvl3pPr>
              <a:lnSpc>
                <a:spcPct val="120000"/>
              </a:lnSpc>
              <a:spcBef>
                <a:spcPts val="1300"/>
              </a:spcBef>
              <a:defRPr sz="1400"/>
            </a:lvl3pPr>
            <a:lvl4pPr>
              <a:lnSpc>
                <a:spcPct val="120000"/>
              </a:lnSpc>
              <a:defRPr sz="1400"/>
            </a:lvl4pPr>
            <a:lvl5pPr>
              <a:lnSpc>
                <a:spcPct val="120000"/>
              </a:lnSpc>
              <a:defRPr sz="14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833952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exte en exergue avec photo">
    <p:spTree>
      <p:nvGrpSpPr>
        <p:cNvPr id="1" name=""/>
        <p:cNvGrpSpPr/>
        <p:nvPr/>
      </p:nvGrpSpPr>
      <p:grpSpPr>
        <a:xfrm>
          <a:off x="0" y="0"/>
          <a:ext cx="0" cy="0"/>
          <a:chOff x="0" y="0"/>
          <a:chExt cx="0" cy="0"/>
        </a:xfrm>
      </p:grpSpPr>
      <p:sp>
        <p:nvSpPr>
          <p:cNvPr id="11" name="Espace réservé pour une image  2">
            <a:extLst>
              <a:ext uri="{FF2B5EF4-FFF2-40B4-BE49-F238E27FC236}">
                <a16:creationId xmlns:a16="http://schemas.microsoft.com/office/drawing/2014/main" id="{2585BDCD-83C4-4E2C-83C4-94C92955FD73}"/>
              </a:ext>
            </a:extLst>
          </p:cNvPr>
          <p:cNvSpPr>
            <a:spLocks noGrp="1"/>
          </p:cNvSpPr>
          <p:nvPr>
            <p:ph type="pic" idx="15" hasCustomPrompt="1"/>
          </p:nvPr>
        </p:nvSpPr>
        <p:spPr>
          <a:xfrm>
            <a:off x="0" y="0"/>
            <a:ext cx="12192000" cy="6858000"/>
          </a:xfrm>
          <a:solidFill>
            <a:schemeClr val="bg1">
              <a:lumMod val="95000"/>
            </a:schemeClr>
          </a:solidFill>
        </p:spPr>
        <p:txBody>
          <a:bodyPr anchor="t"/>
          <a:lstStyle>
            <a:lvl1pPr marL="0" indent="0" algn="l">
              <a:buNone/>
              <a:defRPr sz="14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Photo</a:t>
            </a:r>
          </a:p>
        </p:txBody>
      </p:sp>
      <p:sp>
        <p:nvSpPr>
          <p:cNvPr id="3" name="Espace réservé de la date 2">
            <a:extLst>
              <a:ext uri="{FF2B5EF4-FFF2-40B4-BE49-F238E27FC236}">
                <a16:creationId xmlns:a16="http://schemas.microsoft.com/office/drawing/2014/main" id="{4F8398A2-1BB0-4126-99AA-BE7259021A10}"/>
              </a:ext>
            </a:extLst>
          </p:cNvPr>
          <p:cNvSpPr>
            <a:spLocks noGrp="1"/>
          </p:cNvSpPr>
          <p:nvPr>
            <p:ph type="dt" sz="half" idx="10"/>
          </p:nvPr>
        </p:nvSpPr>
        <p:spPr/>
        <p:txBody>
          <a:bodyPr/>
          <a:lstStyle>
            <a:lvl1pPr>
              <a:defRPr>
                <a:solidFill>
                  <a:schemeClr val="bg1"/>
                </a:solidFill>
              </a:defRPr>
            </a:lvl1pPr>
          </a:lstStyle>
          <a:p>
            <a:fld id="{C3312A10-4F93-42F8-9C99-1EC47290DD10}" type="datetime1">
              <a:rPr lang="fr-FR" smtClean="0"/>
              <a:t>27/10/2023</a:t>
            </a:fld>
            <a:endParaRPr lang="fr-FR"/>
          </a:p>
        </p:txBody>
      </p:sp>
      <p:sp>
        <p:nvSpPr>
          <p:cNvPr id="4" name="Espace réservé du pied de page 3">
            <a:extLst>
              <a:ext uri="{FF2B5EF4-FFF2-40B4-BE49-F238E27FC236}">
                <a16:creationId xmlns:a16="http://schemas.microsoft.com/office/drawing/2014/main" id="{A9F9D431-C360-4856-A475-557050A130D3}"/>
              </a:ext>
            </a:extLst>
          </p:cNvPr>
          <p:cNvSpPr>
            <a:spLocks noGrp="1"/>
          </p:cNvSpPr>
          <p:nvPr>
            <p:ph type="ftr" sz="quarter" idx="11"/>
          </p:nvPr>
        </p:nvSpPr>
        <p:spPr/>
        <p:txBody>
          <a:bodyPr/>
          <a:lstStyle>
            <a:lvl1pPr>
              <a:defRPr>
                <a:solidFill>
                  <a:schemeClr val="bg1"/>
                </a:solidFill>
              </a:defRPr>
            </a:lvl1pPr>
          </a:lstStyle>
          <a:p>
            <a:r>
              <a:rPr lang="fr-FR"/>
              <a:t>Réforme des retraites 2023</a:t>
            </a:r>
          </a:p>
        </p:txBody>
      </p:sp>
      <p:sp>
        <p:nvSpPr>
          <p:cNvPr id="5" name="Espace réservé du numéro de diapositive 4">
            <a:extLst>
              <a:ext uri="{FF2B5EF4-FFF2-40B4-BE49-F238E27FC236}">
                <a16:creationId xmlns:a16="http://schemas.microsoft.com/office/drawing/2014/main" id="{A36C15B0-333C-4C06-9AC9-8D12F37568E9}"/>
              </a:ext>
            </a:extLst>
          </p:cNvPr>
          <p:cNvSpPr>
            <a:spLocks noGrp="1"/>
          </p:cNvSpPr>
          <p:nvPr>
            <p:ph type="sldNum" sz="quarter" idx="12"/>
          </p:nvPr>
        </p:nvSpPr>
        <p:spPr/>
        <p:txBody>
          <a:bodyPr/>
          <a:lstStyle>
            <a:lvl1pPr>
              <a:defRPr>
                <a:solidFill>
                  <a:schemeClr val="bg1"/>
                </a:solidFill>
              </a:defRPr>
            </a:lvl1pPr>
          </a:lstStyle>
          <a:p>
            <a:fld id="{975A587B-5814-4D9B-9598-FE9CB954CB01}" type="slidenum">
              <a:rPr lang="fr-FR" smtClean="0"/>
              <a:pPr/>
              <a:t>‹N°›</a:t>
            </a:fld>
            <a:endParaRPr lang="fr-FR"/>
          </a:p>
        </p:txBody>
      </p:sp>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575400" y="2751138"/>
            <a:ext cx="8640000" cy="2880000"/>
          </a:xfrm>
        </p:spPr>
        <p:txBody>
          <a:bodyPr/>
          <a:lstStyle>
            <a:lvl1pPr>
              <a:defRPr sz="4500">
                <a:solidFill>
                  <a:schemeClr val="bg1"/>
                </a:solidFill>
              </a:defRPr>
            </a:lvl1pPr>
          </a:lstStyle>
          <a:p>
            <a:r>
              <a:rPr lang="fr-FR"/>
              <a:t>Modifiez le style du titre</a:t>
            </a:r>
          </a:p>
        </p:txBody>
      </p:sp>
    </p:spTree>
    <p:extLst>
      <p:ext uri="{BB962C8B-B14F-4D97-AF65-F5344CB8AC3E}">
        <p14:creationId xmlns:p14="http://schemas.microsoft.com/office/powerpoint/2010/main" val="1739157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Photo avec légende">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7532A651-F0F4-48C2-B997-B125AE264F79}"/>
              </a:ext>
            </a:extLst>
          </p:cNvPr>
          <p:cNvSpPr>
            <a:spLocks noGrp="1"/>
          </p:cNvSpPr>
          <p:nvPr>
            <p:ph type="pic" idx="15" hasCustomPrompt="1"/>
          </p:nvPr>
        </p:nvSpPr>
        <p:spPr>
          <a:xfrm>
            <a:off x="0" y="0"/>
            <a:ext cx="12192000" cy="6858000"/>
          </a:xfrm>
          <a:solidFill>
            <a:schemeClr val="bg1">
              <a:lumMod val="95000"/>
            </a:schemeClr>
          </a:solidFill>
        </p:spPr>
        <p:txBody>
          <a:bodyPr anchor="t"/>
          <a:lstStyle>
            <a:lvl1pPr marL="0" indent="0" algn="l">
              <a:buNone/>
              <a:defRPr sz="14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Photo</a:t>
            </a:r>
          </a:p>
        </p:txBody>
      </p:sp>
      <p:sp>
        <p:nvSpPr>
          <p:cNvPr id="3" name="Espace réservé de la date 2">
            <a:extLst>
              <a:ext uri="{FF2B5EF4-FFF2-40B4-BE49-F238E27FC236}">
                <a16:creationId xmlns:a16="http://schemas.microsoft.com/office/drawing/2014/main" id="{4F8398A2-1BB0-4126-99AA-BE7259021A10}"/>
              </a:ext>
            </a:extLst>
          </p:cNvPr>
          <p:cNvSpPr>
            <a:spLocks noGrp="1"/>
          </p:cNvSpPr>
          <p:nvPr>
            <p:ph type="dt" sz="half" idx="10"/>
          </p:nvPr>
        </p:nvSpPr>
        <p:spPr/>
        <p:txBody>
          <a:bodyPr/>
          <a:lstStyle>
            <a:lvl1pPr>
              <a:defRPr>
                <a:solidFill>
                  <a:schemeClr val="bg1"/>
                </a:solidFill>
              </a:defRPr>
            </a:lvl1pPr>
          </a:lstStyle>
          <a:p>
            <a:fld id="{57E201C0-7D84-4877-AA2A-CD738F3A6A31}" type="datetime1">
              <a:rPr lang="fr-FR" smtClean="0"/>
              <a:t>27/10/2023</a:t>
            </a:fld>
            <a:endParaRPr lang="fr-FR"/>
          </a:p>
        </p:txBody>
      </p:sp>
      <p:sp>
        <p:nvSpPr>
          <p:cNvPr id="4" name="Espace réservé du pied de page 3">
            <a:extLst>
              <a:ext uri="{FF2B5EF4-FFF2-40B4-BE49-F238E27FC236}">
                <a16:creationId xmlns:a16="http://schemas.microsoft.com/office/drawing/2014/main" id="{A9F9D431-C360-4856-A475-557050A130D3}"/>
              </a:ext>
            </a:extLst>
          </p:cNvPr>
          <p:cNvSpPr>
            <a:spLocks noGrp="1"/>
          </p:cNvSpPr>
          <p:nvPr>
            <p:ph type="ftr" sz="quarter" idx="11"/>
          </p:nvPr>
        </p:nvSpPr>
        <p:spPr/>
        <p:txBody>
          <a:bodyPr/>
          <a:lstStyle>
            <a:lvl1pPr>
              <a:defRPr>
                <a:solidFill>
                  <a:schemeClr val="bg1"/>
                </a:solidFill>
              </a:defRPr>
            </a:lvl1pPr>
          </a:lstStyle>
          <a:p>
            <a:r>
              <a:rPr lang="fr-FR"/>
              <a:t>Réforme des retraites 2023</a:t>
            </a:r>
          </a:p>
        </p:txBody>
      </p:sp>
      <p:sp>
        <p:nvSpPr>
          <p:cNvPr id="5" name="Espace réservé du numéro de diapositive 4">
            <a:extLst>
              <a:ext uri="{FF2B5EF4-FFF2-40B4-BE49-F238E27FC236}">
                <a16:creationId xmlns:a16="http://schemas.microsoft.com/office/drawing/2014/main" id="{A36C15B0-333C-4C06-9AC9-8D12F37568E9}"/>
              </a:ext>
            </a:extLst>
          </p:cNvPr>
          <p:cNvSpPr>
            <a:spLocks noGrp="1"/>
          </p:cNvSpPr>
          <p:nvPr>
            <p:ph type="sldNum" sz="quarter" idx="12"/>
          </p:nvPr>
        </p:nvSpPr>
        <p:spPr/>
        <p:txBody>
          <a:bodyPr/>
          <a:lstStyle>
            <a:lvl1pPr>
              <a:defRPr>
                <a:solidFill>
                  <a:schemeClr val="bg1"/>
                </a:solidFill>
              </a:defRPr>
            </a:lvl1pPr>
          </a:lstStyle>
          <a:p>
            <a:fld id="{975A587B-5814-4D9B-9598-FE9CB954CB01}" type="slidenum">
              <a:rPr lang="fr-FR" smtClean="0"/>
              <a:pPr/>
              <a:t>‹N°›</a:t>
            </a:fld>
            <a:endParaRPr lang="fr-FR"/>
          </a:p>
        </p:txBody>
      </p:sp>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9408155" y="4609949"/>
            <a:ext cx="2520000" cy="1440000"/>
          </a:xfrm>
        </p:spPr>
        <p:txBody>
          <a:bodyPr/>
          <a:lstStyle>
            <a:lvl1pPr>
              <a:lnSpc>
                <a:spcPct val="85000"/>
              </a:lnSpc>
              <a:defRPr sz="2600">
                <a:solidFill>
                  <a:schemeClr val="bg1"/>
                </a:solidFill>
              </a:defRPr>
            </a:lvl1pPr>
          </a:lstStyle>
          <a:p>
            <a:r>
              <a:rPr lang="fr-FR"/>
              <a:t>Modifiez le style du titre</a:t>
            </a:r>
          </a:p>
        </p:txBody>
      </p:sp>
    </p:spTree>
    <p:extLst>
      <p:ext uri="{BB962C8B-B14F-4D97-AF65-F5344CB8AC3E}">
        <p14:creationId xmlns:p14="http://schemas.microsoft.com/office/powerpoint/2010/main" val="34450448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Only" preserve="1">
  <p:cSld name="Texte en exergue sur fond bleu">
    <p:bg>
      <p:bgPr>
        <a:solidFill>
          <a:srgbClr val="00577F"/>
        </a:solidFill>
        <a:effectLst/>
      </p:bgPr>
    </p:bg>
    <p:spTree>
      <p:nvGrpSpPr>
        <p:cNvPr id="1" name=""/>
        <p:cNvGrpSpPr/>
        <p:nvPr/>
      </p:nvGrpSpPr>
      <p:grpSpPr>
        <a:xfrm>
          <a:off x="0" y="0"/>
          <a:ext cx="0" cy="0"/>
          <a:chOff x="0" y="0"/>
          <a:chExt cx="0" cy="0"/>
        </a:xfrm>
      </p:grpSpPr>
      <p:sp>
        <p:nvSpPr>
          <p:cNvPr id="3" name="Espace réservé de la date 2">
            <a:extLst>
              <a:ext uri="{FF2B5EF4-FFF2-40B4-BE49-F238E27FC236}">
                <a16:creationId xmlns:a16="http://schemas.microsoft.com/office/drawing/2014/main" id="{4F8398A2-1BB0-4126-99AA-BE7259021A10}"/>
              </a:ext>
            </a:extLst>
          </p:cNvPr>
          <p:cNvSpPr>
            <a:spLocks noGrp="1"/>
          </p:cNvSpPr>
          <p:nvPr>
            <p:ph type="dt" sz="half" idx="10"/>
          </p:nvPr>
        </p:nvSpPr>
        <p:spPr/>
        <p:txBody>
          <a:bodyPr/>
          <a:lstStyle>
            <a:lvl1pPr>
              <a:defRPr>
                <a:solidFill>
                  <a:schemeClr val="bg1"/>
                </a:solidFill>
              </a:defRPr>
            </a:lvl1pPr>
          </a:lstStyle>
          <a:p>
            <a:fld id="{AB2105F7-65DA-4EF9-8BBD-D7B5AF3DE4D7}" type="datetime1">
              <a:rPr lang="fr-FR" smtClean="0"/>
              <a:t>27/10/2023</a:t>
            </a:fld>
            <a:endParaRPr lang="fr-FR"/>
          </a:p>
        </p:txBody>
      </p:sp>
      <p:sp>
        <p:nvSpPr>
          <p:cNvPr id="4" name="Espace réservé du pied de page 3">
            <a:extLst>
              <a:ext uri="{FF2B5EF4-FFF2-40B4-BE49-F238E27FC236}">
                <a16:creationId xmlns:a16="http://schemas.microsoft.com/office/drawing/2014/main" id="{A9F9D431-C360-4856-A475-557050A130D3}"/>
              </a:ext>
            </a:extLst>
          </p:cNvPr>
          <p:cNvSpPr>
            <a:spLocks noGrp="1"/>
          </p:cNvSpPr>
          <p:nvPr>
            <p:ph type="ftr" sz="quarter" idx="11"/>
          </p:nvPr>
        </p:nvSpPr>
        <p:spPr/>
        <p:txBody>
          <a:bodyPr/>
          <a:lstStyle>
            <a:lvl1pPr>
              <a:defRPr>
                <a:solidFill>
                  <a:schemeClr val="bg1"/>
                </a:solidFill>
              </a:defRPr>
            </a:lvl1pPr>
          </a:lstStyle>
          <a:p>
            <a:r>
              <a:rPr lang="fr-FR"/>
              <a:t>Réforme des retraites 2023</a:t>
            </a:r>
          </a:p>
        </p:txBody>
      </p:sp>
      <p:sp>
        <p:nvSpPr>
          <p:cNvPr id="5" name="Espace réservé du numéro de diapositive 4">
            <a:extLst>
              <a:ext uri="{FF2B5EF4-FFF2-40B4-BE49-F238E27FC236}">
                <a16:creationId xmlns:a16="http://schemas.microsoft.com/office/drawing/2014/main" id="{A36C15B0-333C-4C06-9AC9-8D12F37568E9}"/>
              </a:ext>
            </a:extLst>
          </p:cNvPr>
          <p:cNvSpPr>
            <a:spLocks noGrp="1"/>
          </p:cNvSpPr>
          <p:nvPr>
            <p:ph type="sldNum" sz="quarter" idx="12"/>
          </p:nvPr>
        </p:nvSpPr>
        <p:spPr/>
        <p:txBody>
          <a:bodyPr/>
          <a:lstStyle>
            <a:lvl1pPr>
              <a:defRPr>
                <a:solidFill>
                  <a:schemeClr val="bg1"/>
                </a:solidFill>
              </a:defRPr>
            </a:lvl1pPr>
          </a:lstStyle>
          <a:p>
            <a:fld id="{975A587B-5814-4D9B-9598-FE9CB954CB01}" type="slidenum">
              <a:rPr lang="fr-FR" smtClean="0"/>
              <a:pPr/>
              <a:t>‹N°›</a:t>
            </a:fld>
            <a:endParaRPr lang="fr-FR"/>
          </a:p>
        </p:txBody>
      </p:sp>
      <p:sp>
        <p:nvSpPr>
          <p:cNvPr id="9" name="ZoneTexte 8">
            <a:extLst>
              <a:ext uri="{FF2B5EF4-FFF2-40B4-BE49-F238E27FC236}">
                <a16:creationId xmlns:a16="http://schemas.microsoft.com/office/drawing/2014/main" id="{EEDE9198-B720-4706-8F02-CACA50E166A5}"/>
              </a:ext>
            </a:extLst>
          </p:cNvPr>
          <p:cNvSpPr txBox="1"/>
          <p:nvPr userDrawn="1"/>
        </p:nvSpPr>
        <p:spPr>
          <a:xfrm>
            <a:off x="947738" y="6370638"/>
            <a:ext cx="1550424" cy="276999"/>
          </a:xfrm>
          <a:prstGeom prst="rect">
            <a:avLst/>
          </a:prstGeom>
          <a:noFill/>
        </p:spPr>
        <p:txBody>
          <a:bodyPr wrap="none" rtlCol="0">
            <a:spAutoFit/>
          </a:bodyPr>
          <a:lstStyle/>
          <a:p>
            <a:r>
              <a:rPr lang="fr-FR" sz="1200" b="1">
                <a:solidFill>
                  <a:schemeClr val="bg1"/>
                </a:solidFill>
              </a:rPr>
              <a:t>Caisse des Dépôts</a:t>
            </a:r>
          </a:p>
        </p:txBody>
      </p:sp>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257277" y="2549041"/>
            <a:ext cx="8640000" cy="2880000"/>
          </a:xfrm>
        </p:spPr>
        <p:txBody>
          <a:bodyPr/>
          <a:lstStyle>
            <a:lvl1pPr>
              <a:defRPr sz="4500">
                <a:solidFill>
                  <a:schemeClr val="bg1"/>
                </a:solidFill>
              </a:defRPr>
            </a:lvl1pPr>
          </a:lstStyle>
          <a:p>
            <a:r>
              <a:rPr lang="fr-FR"/>
              <a:t>Modifiez le style du titre</a:t>
            </a:r>
          </a:p>
        </p:txBody>
      </p:sp>
      <p:cxnSp>
        <p:nvCxnSpPr>
          <p:cNvPr id="10" name="Connecteur droit 9">
            <a:extLst>
              <a:ext uri="{FF2B5EF4-FFF2-40B4-BE49-F238E27FC236}">
                <a16:creationId xmlns:a16="http://schemas.microsoft.com/office/drawing/2014/main" id="{E0A3AB4C-AD58-4D8F-BC6F-D1A801697936}"/>
              </a:ext>
            </a:extLst>
          </p:cNvPr>
          <p:cNvCxnSpPr/>
          <p:nvPr userDrawn="1"/>
        </p:nvCxnSpPr>
        <p:spPr>
          <a:xfrm>
            <a:off x="1047750" y="6205540"/>
            <a:ext cx="10098000" cy="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2834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Fi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80B3F5B-B768-49C6-849E-ECA40AC90B59}"/>
              </a:ext>
            </a:extLst>
          </p:cNvPr>
          <p:cNvSpPr/>
          <p:nvPr userDrawn="1"/>
        </p:nvSpPr>
        <p:spPr bwMode="auto">
          <a:xfrm>
            <a:off x="0" y="0"/>
            <a:ext cx="12192000" cy="6858000"/>
          </a:xfrm>
          <a:prstGeom prst="rect">
            <a:avLst/>
          </a:prstGeom>
          <a:solidFill>
            <a:srgbClr val="A0B3D1"/>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8" name="Forme libre : forme 7">
            <a:extLst>
              <a:ext uri="{FF2B5EF4-FFF2-40B4-BE49-F238E27FC236}">
                <a16:creationId xmlns:a16="http://schemas.microsoft.com/office/drawing/2014/main" id="{0E911085-A09B-4DAE-A16B-D1AC4FBA8589}"/>
              </a:ext>
            </a:extLst>
          </p:cNvPr>
          <p:cNvSpPr/>
          <p:nvPr userDrawn="1"/>
        </p:nvSpPr>
        <p:spPr bwMode="auto">
          <a:xfrm>
            <a:off x="807396" y="758757"/>
            <a:ext cx="11147898" cy="6108971"/>
          </a:xfrm>
          <a:custGeom>
            <a:avLst/>
            <a:gdLst>
              <a:gd name="connsiteX0" fmla="*/ 1079770 w 11147898"/>
              <a:gd name="connsiteY0" fmla="*/ 6099243 h 6108971"/>
              <a:gd name="connsiteX1" fmla="*/ 0 w 11147898"/>
              <a:gd name="connsiteY1" fmla="*/ 5058383 h 6108971"/>
              <a:gd name="connsiteX2" fmla="*/ 0 w 11147898"/>
              <a:gd name="connsiteY2" fmla="*/ 9728 h 6108971"/>
              <a:gd name="connsiteX3" fmla="*/ 5029200 w 11147898"/>
              <a:gd name="connsiteY3" fmla="*/ 0 h 6108971"/>
              <a:gd name="connsiteX4" fmla="*/ 11147898 w 11147898"/>
              <a:gd name="connsiteY4" fmla="*/ 6108971 h 6108971"/>
              <a:gd name="connsiteX5" fmla="*/ 1079770 w 11147898"/>
              <a:gd name="connsiteY5" fmla="*/ 6099243 h 6108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47898" h="6108971">
                <a:moveTo>
                  <a:pt x="1079770" y="6099243"/>
                </a:moveTo>
                <a:lnTo>
                  <a:pt x="0" y="5058383"/>
                </a:lnTo>
                <a:lnTo>
                  <a:pt x="0" y="9728"/>
                </a:lnTo>
                <a:lnTo>
                  <a:pt x="5029200" y="0"/>
                </a:lnTo>
                <a:lnTo>
                  <a:pt x="11147898" y="6108971"/>
                </a:lnTo>
                <a:lnTo>
                  <a:pt x="1079770" y="6099243"/>
                </a:lnTo>
                <a:close/>
              </a:path>
            </a:pathLst>
          </a:custGeom>
          <a:solidFill>
            <a:srgbClr val="73C8A9"/>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2" name="Forme libre : forme 1">
            <a:extLst>
              <a:ext uri="{FF2B5EF4-FFF2-40B4-BE49-F238E27FC236}">
                <a16:creationId xmlns:a16="http://schemas.microsoft.com/office/drawing/2014/main" id="{FF79E38B-EE63-4726-BF07-31CD23CC449C}"/>
              </a:ext>
            </a:extLst>
          </p:cNvPr>
          <p:cNvSpPr/>
          <p:nvPr userDrawn="1"/>
        </p:nvSpPr>
        <p:spPr bwMode="auto">
          <a:xfrm>
            <a:off x="797668" y="758757"/>
            <a:ext cx="5058383" cy="5058383"/>
          </a:xfrm>
          <a:custGeom>
            <a:avLst/>
            <a:gdLst>
              <a:gd name="connsiteX0" fmla="*/ 0 w 5058383"/>
              <a:gd name="connsiteY0" fmla="*/ 0 h 5058383"/>
              <a:gd name="connsiteX1" fmla="*/ 2286000 w 5058383"/>
              <a:gd name="connsiteY1" fmla="*/ 9728 h 5058383"/>
              <a:gd name="connsiteX2" fmla="*/ 5058383 w 5058383"/>
              <a:gd name="connsiteY2" fmla="*/ 2782111 h 5058383"/>
              <a:gd name="connsiteX3" fmla="*/ 5058383 w 5058383"/>
              <a:gd name="connsiteY3" fmla="*/ 5058383 h 5058383"/>
              <a:gd name="connsiteX4" fmla="*/ 2791838 w 5058383"/>
              <a:gd name="connsiteY4" fmla="*/ 5048656 h 5058383"/>
              <a:gd name="connsiteX5" fmla="*/ 9728 w 5058383"/>
              <a:gd name="connsiteY5" fmla="*/ 2266545 h 5058383"/>
              <a:gd name="connsiteX6" fmla="*/ 0 w 5058383"/>
              <a:gd name="connsiteY6" fmla="*/ 0 h 5058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58383" h="5058383">
                <a:moveTo>
                  <a:pt x="0" y="0"/>
                </a:moveTo>
                <a:lnTo>
                  <a:pt x="2286000" y="9728"/>
                </a:lnTo>
                <a:lnTo>
                  <a:pt x="5058383" y="2782111"/>
                </a:lnTo>
                <a:lnTo>
                  <a:pt x="5058383" y="5058383"/>
                </a:lnTo>
                <a:lnTo>
                  <a:pt x="2791838" y="5048656"/>
                </a:lnTo>
                <a:lnTo>
                  <a:pt x="9728" y="2266545"/>
                </a:lnTo>
                <a:cubicBezTo>
                  <a:pt x="12970" y="1514273"/>
                  <a:pt x="16213" y="762000"/>
                  <a:pt x="0" y="0"/>
                </a:cubicBezTo>
                <a:close/>
              </a:path>
            </a:pathLst>
          </a:custGeom>
          <a:solidFill>
            <a:srgbClr val="8C2996"/>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7" name="Titre 6">
            <a:extLst>
              <a:ext uri="{FF2B5EF4-FFF2-40B4-BE49-F238E27FC236}">
                <a16:creationId xmlns:a16="http://schemas.microsoft.com/office/drawing/2014/main" id="{B7A985A6-151F-4CB0-B805-7356FF1FA8E6}"/>
              </a:ext>
            </a:extLst>
          </p:cNvPr>
          <p:cNvSpPr>
            <a:spLocks noGrp="1"/>
          </p:cNvSpPr>
          <p:nvPr>
            <p:ph type="title" hasCustomPrompt="1"/>
          </p:nvPr>
        </p:nvSpPr>
        <p:spPr>
          <a:xfrm>
            <a:off x="892956" y="1055740"/>
            <a:ext cx="2160000" cy="360000"/>
          </a:xfrm>
        </p:spPr>
        <p:txBody>
          <a:bodyPr anchor="ctr"/>
          <a:lstStyle>
            <a:lvl1pPr>
              <a:defRPr sz="1600">
                <a:solidFill>
                  <a:schemeClr val="bg1"/>
                </a:solidFill>
              </a:defRPr>
            </a:lvl1pPr>
          </a:lstStyle>
          <a:p>
            <a:r>
              <a:rPr lang="fr-FR"/>
              <a:t>caissedesdepots.fr</a:t>
            </a:r>
          </a:p>
        </p:txBody>
      </p:sp>
      <p:grpSp>
        <p:nvGrpSpPr>
          <p:cNvPr id="5" name="Groupe 4">
            <a:extLst>
              <a:ext uri="{FF2B5EF4-FFF2-40B4-BE49-F238E27FC236}">
                <a16:creationId xmlns:a16="http://schemas.microsoft.com/office/drawing/2014/main" id="{F161F054-B3DD-4895-9E27-7B3EBA77B0A2}"/>
              </a:ext>
            </a:extLst>
          </p:cNvPr>
          <p:cNvGrpSpPr/>
          <p:nvPr userDrawn="1"/>
        </p:nvGrpSpPr>
        <p:grpSpPr>
          <a:xfrm>
            <a:off x="1006315" y="1465233"/>
            <a:ext cx="1374198" cy="192118"/>
            <a:chOff x="1134903" y="1462851"/>
            <a:chExt cx="1697834" cy="237363"/>
          </a:xfrm>
        </p:grpSpPr>
        <p:sp>
          <p:nvSpPr>
            <p:cNvPr id="22" name="Freeform 5">
              <a:extLst>
                <a:ext uri="{FF2B5EF4-FFF2-40B4-BE49-F238E27FC236}">
                  <a16:creationId xmlns:a16="http://schemas.microsoft.com/office/drawing/2014/main" id="{FA03C2A1-7262-4224-B966-B845D8D4E8FB}"/>
                </a:ext>
              </a:extLst>
            </p:cNvPr>
            <p:cNvSpPr>
              <a:spLocks noEditPoints="1"/>
            </p:cNvSpPr>
            <p:nvPr userDrawn="1"/>
          </p:nvSpPr>
          <p:spPr bwMode="auto">
            <a:xfrm>
              <a:off x="2126320" y="1467335"/>
              <a:ext cx="335039" cy="232469"/>
            </a:xfrm>
            <a:custGeom>
              <a:avLst/>
              <a:gdLst>
                <a:gd name="T0" fmla="*/ 934 w 1124"/>
                <a:gd name="T1" fmla="*/ 0 h 778"/>
                <a:gd name="T2" fmla="*/ 190 w 1124"/>
                <a:gd name="T3" fmla="*/ 0 h 778"/>
                <a:gd name="T4" fmla="*/ 0 w 1124"/>
                <a:gd name="T5" fmla="*/ 190 h 778"/>
                <a:gd name="T6" fmla="*/ 0 w 1124"/>
                <a:gd name="T7" fmla="*/ 588 h 778"/>
                <a:gd name="T8" fmla="*/ 190 w 1124"/>
                <a:gd name="T9" fmla="*/ 778 h 778"/>
                <a:gd name="T10" fmla="*/ 934 w 1124"/>
                <a:gd name="T11" fmla="*/ 778 h 778"/>
                <a:gd name="T12" fmla="*/ 1124 w 1124"/>
                <a:gd name="T13" fmla="*/ 588 h 778"/>
                <a:gd name="T14" fmla="*/ 1124 w 1124"/>
                <a:gd name="T15" fmla="*/ 190 h 778"/>
                <a:gd name="T16" fmla="*/ 934 w 1124"/>
                <a:gd name="T17" fmla="*/ 0 h 778"/>
                <a:gd name="T18" fmla="*/ 610 w 1124"/>
                <a:gd name="T19" fmla="*/ 475 h 778"/>
                <a:gd name="T20" fmla="*/ 441 w 1124"/>
                <a:gd name="T21" fmla="*/ 562 h 778"/>
                <a:gd name="T22" fmla="*/ 441 w 1124"/>
                <a:gd name="T23" fmla="*/ 216 h 778"/>
                <a:gd name="T24" fmla="*/ 610 w 1124"/>
                <a:gd name="T25" fmla="*/ 303 h 778"/>
                <a:gd name="T26" fmla="*/ 778 w 1124"/>
                <a:gd name="T27" fmla="*/ 389 h 778"/>
                <a:gd name="T28" fmla="*/ 610 w 1124"/>
                <a:gd name="T29" fmla="*/ 475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24" h="778">
                  <a:moveTo>
                    <a:pt x="934" y="0"/>
                  </a:moveTo>
                  <a:cubicBezTo>
                    <a:pt x="190" y="0"/>
                    <a:pt x="190" y="0"/>
                    <a:pt x="190" y="0"/>
                  </a:cubicBezTo>
                  <a:cubicBezTo>
                    <a:pt x="86" y="0"/>
                    <a:pt x="0" y="85"/>
                    <a:pt x="0" y="190"/>
                  </a:cubicBezTo>
                  <a:cubicBezTo>
                    <a:pt x="0" y="588"/>
                    <a:pt x="0" y="588"/>
                    <a:pt x="0" y="588"/>
                  </a:cubicBezTo>
                  <a:cubicBezTo>
                    <a:pt x="0" y="693"/>
                    <a:pt x="86" y="778"/>
                    <a:pt x="190" y="778"/>
                  </a:cubicBezTo>
                  <a:cubicBezTo>
                    <a:pt x="934" y="778"/>
                    <a:pt x="934" y="778"/>
                    <a:pt x="934" y="778"/>
                  </a:cubicBezTo>
                  <a:cubicBezTo>
                    <a:pt x="1038" y="778"/>
                    <a:pt x="1124" y="693"/>
                    <a:pt x="1124" y="588"/>
                  </a:cubicBezTo>
                  <a:cubicBezTo>
                    <a:pt x="1124" y="190"/>
                    <a:pt x="1124" y="190"/>
                    <a:pt x="1124" y="190"/>
                  </a:cubicBezTo>
                  <a:cubicBezTo>
                    <a:pt x="1124" y="85"/>
                    <a:pt x="1038" y="0"/>
                    <a:pt x="934" y="0"/>
                  </a:cubicBezTo>
                  <a:close/>
                  <a:moveTo>
                    <a:pt x="610" y="475"/>
                  </a:moveTo>
                  <a:cubicBezTo>
                    <a:pt x="441" y="562"/>
                    <a:pt x="441" y="562"/>
                    <a:pt x="441" y="562"/>
                  </a:cubicBezTo>
                  <a:cubicBezTo>
                    <a:pt x="441" y="216"/>
                    <a:pt x="441" y="216"/>
                    <a:pt x="441" y="216"/>
                  </a:cubicBezTo>
                  <a:cubicBezTo>
                    <a:pt x="610" y="303"/>
                    <a:pt x="610" y="303"/>
                    <a:pt x="610" y="303"/>
                  </a:cubicBezTo>
                  <a:cubicBezTo>
                    <a:pt x="778" y="389"/>
                    <a:pt x="778" y="389"/>
                    <a:pt x="778" y="389"/>
                  </a:cubicBezTo>
                  <a:lnTo>
                    <a:pt x="610" y="47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r-FR"/>
            </a:p>
          </p:txBody>
        </p:sp>
        <p:cxnSp>
          <p:nvCxnSpPr>
            <p:cNvPr id="12" name="Connecteur droit 11">
              <a:extLst>
                <a:ext uri="{FF2B5EF4-FFF2-40B4-BE49-F238E27FC236}">
                  <a16:creationId xmlns:a16="http://schemas.microsoft.com/office/drawing/2014/main" id="{546CDF66-23E9-40D4-8C48-38D2A207FCFE}"/>
                </a:ext>
              </a:extLst>
            </p:cNvPr>
            <p:cNvCxnSpPr>
              <a:cxnSpLocks/>
            </p:cNvCxnSpPr>
            <p:nvPr userDrawn="1"/>
          </p:nvCxnSpPr>
          <p:spPr>
            <a:xfrm>
              <a:off x="1520666" y="1463356"/>
              <a:ext cx="0" cy="236858"/>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 name="Connecteur droit 16">
              <a:extLst>
                <a:ext uri="{FF2B5EF4-FFF2-40B4-BE49-F238E27FC236}">
                  <a16:creationId xmlns:a16="http://schemas.microsoft.com/office/drawing/2014/main" id="{EF95A7EB-EA7F-4577-B10B-9C29FF74D6C0}"/>
                </a:ext>
              </a:extLst>
            </p:cNvPr>
            <p:cNvCxnSpPr>
              <a:cxnSpLocks/>
            </p:cNvCxnSpPr>
            <p:nvPr userDrawn="1"/>
          </p:nvCxnSpPr>
          <p:spPr>
            <a:xfrm>
              <a:off x="2009103" y="1463356"/>
              <a:ext cx="0" cy="236858"/>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9" name="AutoShape 3">
              <a:extLst>
                <a:ext uri="{FF2B5EF4-FFF2-40B4-BE49-F238E27FC236}">
                  <a16:creationId xmlns:a16="http://schemas.microsoft.com/office/drawing/2014/main" id="{35827162-24C1-408B-A9BF-40E6BBADA5F3}"/>
                </a:ext>
              </a:extLst>
            </p:cNvPr>
            <p:cNvSpPr>
              <a:spLocks noChangeAspect="1" noChangeArrowheads="1" noTextEdit="1"/>
            </p:cNvSpPr>
            <p:nvPr userDrawn="1"/>
          </p:nvSpPr>
          <p:spPr bwMode="auto">
            <a:xfrm>
              <a:off x="1642904" y="1466441"/>
              <a:ext cx="244134"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 name="Freeform 5">
              <a:extLst>
                <a:ext uri="{FF2B5EF4-FFF2-40B4-BE49-F238E27FC236}">
                  <a16:creationId xmlns:a16="http://schemas.microsoft.com/office/drawing/2014/main" id="{547AC831-1E19-496A-B00F-0B93E54D5BF0}"/>
                </a:ext>
              </a:extLst>
            </p:cNvPr>
            <p:cNvSpPr>
              <a:spLocks noEditPoints="1"/>
            </p:cNvSpPr>
            <p:nvPr userDrawn="1"/>
          </p:nvSpPr>
          <p:spPr bwMode="auto">
            <a:xfrm>
              <a:off x="1646494" y="1462851"/>
              <a:ext cx="244134" cy="236953"/>
            </a:xfrm>
            <a:custGeom>
              <a:avLst/>
              <a:gdLst>
                <a:gd name="T0" fmla="*/ 66 w 66"/>
                <a:gd name="T1" fmla="*/ 39 h 64"/>
                <a:gd name="T2" fmla="*/ 66 w 66"/>
                <a:gd name="T3" fmla="*/ 64 h 64"/>
                <a:gd name="T4" fmla="*/ 52 w 66"/>
                <a:gd name="T5" fmla="*/ 64 h 64"/>
                <a:gd name="T6" fmla="*/ 52 w 66"/>
                <a:gd name="T7" fmla="*/ 41 h 64"/>
                <a:gd name="T8" fmla="*/ 45 w 66"/>
                <a:gd name="T9" fmla="*/ 31 h 64"/>
                <a:gd name="T10" fmla="*/ 37 w 66"/>
                <a:gd name="T11" fmla="*/ 36 h 64"/>
                <a:gd name="T12" fmla="*/ 37 w 66"/>
                <a:gd name="T13" fmla="*/ 40 h 64"/>
                <a:gd name="T14" fmla="*/ 37 w 66"/>
                <a:gd name="T15" fmla="*/ 64 h 64"/>
                <a:gd name="T16" fmla="*/ 23 w 66"/>
                <a:gd name="T17" fmla="*/ 64 h 64"/>
                <a:gd name="T18" fmla="*/ 23 w 66"/>
                <a:gd name="T19" fmla="*/ 21 h 64"/>
                <a:gd name="T20" fmla="*/ 37 w 66"/>
                <a:gd name="T21" fmla="*/ 21 h 64"/>
                <a:gd name="T22" fmla="*/ 37 w 66"/>
                <a:gd name="T23" fmla="*/ 27 h 64"/>
                <a:gd name="T24" fmla="*/ 37 w 66"/>
                <a:gd name="T25" fmla="*/ 27 h 64"/>
                <a:gd name="T26" fmla="*/ 37 w 66"/>
                <a:gd name="T27" fmla="*/ 27 h 64"/>
                <a:gd name="T28" fmla="*/ 37 w 66"/>
                <a:gd name="T29" fmla="*/ 27 h 64"/>
                <a:gd name="T30" fmla="*/ 50 w 66"/>
                <a:gd name="T31" fmla="*/ 20 h 64"/>
                <a:gd name="T32" fmla="*/ 66 w 66"/>
                <a:gd name="T33" fmla="*/ 39 h 64"/>
                <a:gd name="T34" fmla="*/ 8 w 66"/>
                <a:gd name="T35" fmla="*/ 0 h 64"/>
                <a:gd name="T36" fmla="*/ 0 w 66"/>
                <a:gd name="T37" fmla="*/ 7 h 64"/>
                <a:gd name="T38" fmla="*/ 7 w 66"/>
                <a:gd name="T39" fmla="*/ 15 h 64"/>
                <a:gd name="T40" fmla="*/ 8 w 66"/>
                <a:gd name="T41" fmla="*/ 15 h 64"/>
                <a:gd name="T42" fmla="*/ 16 w 66"/>
                <a:gd name="T43" fmla="*/ 7 h 64"/>
                <a:gd name="T44" fmla="*/ 8 w 66"/>
                <a:gd name="T45" fmla="*/ 0 h 64"/>
                <a:gd name="T46" fmla="*/ 0 w 66"/>
                <a:gd name="T47" fmla="*/ 64 h 64"/>
                <a:gd name="T48" fmla="*/ 15 w 66"/>
                <a:gd name="T49" fmla="*/ 64 h 64"/>
                <a:gd name="T50" fmla="*/ 15 w 66"/>
                <a:gd name="T51" fmla="*/ 21 h 64"/>
                <a:gd name="T52" fmla="*/ 0 w 66"/>
                <a:gd name="T53" fmla="*/ 21 h 64"/>
                <a:gd name="T54" fmla="*/ 0 w 66"/>
                <a:gd name="T55"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6" h="64">
                  <a:moveTo>
                    <a:pt x="66" y="39"/>
                  </a:moveTo>
                  <a:cubicBezTo>
                    <a:pt x="66" y="64"/>
                    <a:pt x="66" y="64"/>
                    <a:pt x="66" y="64"/>
                  </a:cubicBezTo>
                  <a:cubicBezTo>
                    <a:pt x="52" y="64"/>
                    <a:pt x="52" y="64"/>
                    <a:pt x="52" y="64"/>
                  </a:cubicBezTo>
                  <a:cubicBezTo>
                    <a:pt x="52" y="41"/>
                    <a:pt x="52" y="41"/>
                    <a:pt x="52" y="41"/>
                  </a:cubicBezTo>
                  <a:cubicBezTo>
                    <a:pt x="52" y="35"/>
                    <a:pt x="50" y="31"/>
                    <a:pt x="45" y="31"/>
                  </a:cubicBezTo>
                  <a:cubicBezTo>
                    <a:pt x="41" y="31"/>
                    <a:pt x="38" y="34"/>
                    <a:pt x="37" y="36"/>
                  </a:cubicBezTo>
                  <a:cubicBezTo>
                    <a:pt x="37" y="37"/>
                    <a:pt x="37" y="38"/>
                    <a:pt x="37" y="40"/>
                  </a:cubicBezTo>
                  <a:cubicBezTo>
                    <a:pt x="37" y="64"/>
                    <a:pt x="37" y="64"/>
                    <a:pt x="37" y="64"/>
                  </a:cubicBezTo>
                  <a:cubicBezTo>
                    <a:pt x="23" y="64"/>
                    <a:pt x="23" y="64"/>
                    <a:pt x="23" y="64"/>
                  </a:cubicBezTo>
                  <a:cubicBezTo>
                    <a:pt x="23" y="64"/>
                    <a:pt x="23" y="25"/>
                    <a:pt x="23" y="21"/>
                  </a:cubicBezTo>
                  <a:cubicBezTo>
                    <a:pt x="37" y="21"/>
                    <a:pt x="37" y="21"/>
                    <a:pt x="37" y="21"/>
                  </a:cubicBezTo>
                  <a:cubicBezTo>
                    <a:pt x="37" y="27"/>
                    <a:pt x="37" y="27"/>
                    <a:pt x="37" y="27"/>
                  </a:cubicBezTo>
                  <a:cubicBezTo>
                    <a:pt x="37" y="27"/>
                    <a:pt x="37" y="27"/>
                    <a:pt x="37" y="27"/>
                  </a:cubicBezTo>
                  <a:cubicBezTo>
                    <a:pt x="37" y="27"/>
                    <a:pt x="37" y="27"/>
                    <a:pt x="37" y="27"/>
                  </a:cubicBezTo>
                  <a:cubicBezTo>
                    <a:pt x="37" y="27"/>
                    <a:pt x="37" y="27"/>
                    <a:pt x="37" y="27"/>
                  </a:cubicBezTo>
                  <a:cubicBezTo>
                    <a:pt x="39" y="24"/>
                    <a:pt x="42" y="20"/>
                    <a:pt x="50" y="20"/>
                  </a:cubicBezTo>
                  <a:cubicBezTo>
                    <a:pt x="59" y="20"/>
                    <a:pt x="66" y="26"/>
                    <a:pt x="66" y="39"/>
                  </a:cubicBezTo>
                  <a:close/>
                  <a:moveTo>
                    <a:pt x="8" y="0"/>
                  </a:moveTo>
                  <a:cubicBezTo>
                    <a:pt x="3" y="0"/>
                    <a:pt x="0" y="3"/>
                    <a:pt x="0" y="7"/>
                  </a:cubicBezTo>
                  <a:cubicBezTo>
                    <a:pt x="0" y="11"/>
                    <a:pt x="3" y="15"/>
                    <a:pt x="7" y="15"/>
                  </a:cubicBezTo>
                  <a:cubicBezTo>
                    <a:pt x="8" y="15"/>
                    <a:pt x="8" y="15"/>
                    <a:pt x="8" y="15"/>
                  </a:cubicBezTo>
                  <a:cubicBezTo>
                    <a:pt x="13" y="15"/>
                    <a:pt x="16" y="11"/>
                    <a:pt x="16" y="7"/>
                  </a:cubicBezTo>
                  <a:cubicBezTo>
                    <a:pt x="16" y="3"/>
                    <a:pt x="13" y="0"/>
                    <a:pt x="8" y="0"/>
                  </a:cubicBezTo>
                  <a:close/>
                  <a:moveTo>
                    <a:pt x="0" y="64"/>
                  </a:moveTo>
                  <a:cubicBezTo>
                    <a:pt x="15" y="64"/>
                    <a:pt x="15" y="64"/>
                    <a:pt x="15" y="64"/>
                  </a:cubicBezTo>
                  <a:cubicBezTo>
                    <a:pt x="15" y="21"/>
                    <a:pt x="15" y="21"/>
                    <a:pt x="15" y="21"/>
                  </a:cubicBezTo>
                  <a:cubicBezTo>
                    <a:pt x="0" y="21"/>
                    <a:pt x="0" y="21"/>
                    <a:pt x="0" y="21"/>
                  </a:cubicBezTo>
                  <a:lnTo>
                    <a:pt x="0" y="6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0" name="AutoShape 7">
              <a:extLst>
                <a:ext uri="{FF2B5EF4-FFF2-40B4-BE49-F238E27FC236}">
                  <a16:creationId xmlns:a16="http://schemas.microsoft.com/office/drawing/2014/main" id="{E297F7F2-8B2C-4536-9006-0007F8B0E810}"/>
                </a:ext>
              </a:extLst>
            </p:cNvPr>
            <p:cNvSpPr>
              <a:spLocks noChangeAspect="1" noChangeArrowheads="1" noTextEdit="1"/>
            </p:cNvSpPr>
            <p:nvPr userDrawn="1"/>
          </p:nvSpPr>
          <p:spPr bwMode="auto">
            <a:xfrm>
              <a:off x="2712088" y="1477068"/>
              <a:ext cx="120649" cy="22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1" name="Freeform 9">
              <a:extLst>
                <a:ext uri="{FF2B5EF4-FFF2-40B4-BE49-F238E27FC236}">
                  <a16:creationId xmlns:a16="http://schemas.microsoft.com/office/drawing/2014/main" id="{E83B25D8-97A5-4CAD-B771-88F3AC418AFA}"/>
                </a:ext>
              </a:extLst>
            </p:cNvPr>
            <p:cNvSpPr>
              <a:spLocks/>
            </p:cNvSpPr>
            <p:nvPr userDrawn="1"/>
          </p:nvSpPr>
          <p:spPr bwMode="auto">
            <a:xfrm>
              <a:off x="2708994" y="1473974"/>
              <a:ext cx="120649" cy="225830"/>
            </a:xfrm>
            <a:custGeom>
              <a:avLst/>
              <a:gdLst>
                <a:gd name="T0" fmla="*/ 21 w 33"/>
                <a:gd name="T1" fmla="*/ 64 h 64"/>
                <a:gd name="T2" fmla="*/ 21 w 33"/>
                <a:gd name="T3" fmla="*/ 35 h 64"/>
                <a:gd name="T4" fmla="*/ 31 w 33"/>
                <a:gd name="T5" fmla="*/ 35 h 64"/>
                <a:gd name="T6" fmla="*/ 33 w 33"/>
                <a:gd name="T7" fmla="*/ 23 h 64"/>
                <a:gd name="T8" fmla="*/ 21 w 33"/>
                <a:gd name="T9" fmla="*/ 23 h 64"/>
                <a:gd name="T10" fmla="*/ 21 w 33"/>
                <a:gd name="T11" fmla="*/ 16 h 64"/>
                <a:gd name="T12" fmla="*/ 27 w 33"/>
                <a:gd name="T13" fmla="*/ 10 h 64"/>
                <a:gd name="T14" fmla="*/ 33 w 33"/>
                <a:gd name="T15" fmla="*/ 10 h 64"/>
                <a:gd name="T16" fmla="*/ 33 w 33"/>
                <a:gd name="T17" fmla="*/ 0 h 64"/>
                <a:gd name="T18" fmla="*/ 24 w 33"/>
                <a:gd name="T19" fmla="*/ 0 h 64"/>
                <a:gd name="T20" fmla="*/ 10 w 33"/>
                <a:gd name="T21" fmla="*/ 15 h 64"/>
                <a:gd name="T22" fmla="*/ 10 w 33"/>
                <a:gd name="T23" fmla="*/ 23 h 64"/>
                <a:gd name="T24" fmla="*/ 0 w 33"/>
                <a:gd name="T25" fmla="*/ 23 h 64"/>
                <a:gd name="T26" fmla="*/ 0 w 33"/>
                <a:gd name="T27" fmla="*/ 35 h 64"/>
                <a:gd name="T28" fmla="*/ 10 w 33"/>
                <a:gd name="T29" fmla="*/ 35 h 64"/>
                <a:gd name="T30" fmla="*/ 10 w 33"/>
                <a:gd name="T31" fmla="*/ 64 h 64"/>
                <a:gd name="T32" fmla="*/ 21 w 33"/>
                <a:gd name="T33"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3" h="64">
                  <a:moveTo>
                    <a:pt x="21" y="64"/>
                  </a:moveTo>
                  <a:cubicBezTo>
                    <a:pt x="21" y="35"/>
                    <a:pt x="21" y="35"/>
                    <a:pt x="21" y="35"/>
                  </a:cubicBezTo>
                  <a:cubicBezTo>
                    <a:pt x="31" y="35"/>
                    <a:pt x="31" y="35"/>
                    <a:pt x="31" y="35"/>
                  </a:cubicBezTo>
                  <a:cubicBezTo>
                    <a:pt x="33" y="23"/>
                    <a:pt x="33" y="23"/>
                    <a:pt x="33" y="23"/>
                  </a:cubicBezTo>
                  <a:cubicBezTo>
                    <a:pt x="21" y="23"/>
                    <a:pt x="21" y="23"/>
                    <a:pt x="21" y="23"/>
                  </a:cubicBezTo>
                  <a:cubicBezTo>
                    <a:pt x="21" y="16"/>
                    <a:pt x="21" y="16"/>
                    <a:pt x="21" y="16"/>
                  </a:cubicBezTo>
                  <a:cubicBezTo>
                    <a:pt x="21" y="13"/>
                    <a:pt x="22" y="10"/>
                    <a:pt x="27" y="10"/>
                  </a:cubicBezTo>
                  <a:cubicBezTo>
                    <a:pt x="33" y="10"/>
                    <a:pt x="33" y="10"/>
                    <a:pt x="33" y="10"/>
                  </a:cubicBezTo>
                  <a:cubicBezTo>
                    <a:pt x="33" y="0"/>
                    <a:pt x="33" y="0"/>
                    <a:pt x="33" y="0"/>
                  </a:cubicBezTo>
                  <a:cubicBezTo>
                    <a:pt x="32" y="0"/>
                    <a:pt x="28" y="0"/>
                    <a:pt x="24" y="0"/>
                  </a:cubicBezTo>
                  <a:cubicBezTo>
                    <a:pt x="16" y="0"/>
                    <a:pt x="10" y="5"/>
                    <a:pt x="10" y="15"/>
                  </a:cubicBezTo>
                  <a:cubicBezTo>
                    <a:pt x="10" y="23"/>
                    <a:pt x="10" y="23"/>
                    <a:pt x="10" y="23"/>
                  </a:cubicBezTo>
                  <a:cubicBezTo>
                    <a:pt x="0" y="23"/>
                    <a:pt x="0" y="23"/>
                    <a:pt x="0" y="23"/>
                  </a:cubicBezTo>
                  <a:cubicBezTo>
                    <a:pt x="0" y="35"/>
                    <a:pt x="0" y="35"/>
                    <a:pt x="0" y="35"/>
                  </a:cubicBezTo>
                  <a:cubicBezTo>
                    <a:pt x="10" y="35"/>
                    <a:pt x="10" y="35"/>
                    <a:pt x="10" y="35"/>
                  </a:cubicBezTo>
                  <a:cubicBezTo>
                    <a:pt x="10" y="64"/>
                    <a:pt x="10" y="64"/>
                    <a:pt x="10" y="64"/>
                  </a:cubicBezTo>
                  <a:lnTo>
                    <a:pt x="21" y="6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1" name="Freeform 14">
              <a:extLst>
                <a:ext uri="{FF2B5EF4-FFF2-40B4-BE49-F238E27FC236}">
                  <a16:creationId xmlns:a16="http://schemas.microsoft.com/office/drawing/2014/main" id="{2101A7A2-88B8-4770-962C-53D87EF56619}"/>
                </a:ext>
              </a:extLst>
            </p:cNvPr>
            <p:cNvSpPr>
              <a:spLocks noChangeAspect="1"/>
            </p:cNvSpPr>
            <p:nvPr userDrawn="1"/>
          </p:nvSpPr>
          <p:spPr bwMode="auto">
            <a:xfrm>
              <a:off x="1134903" y="1466441"/>
              <a:ext cx="286703" cy="233363"/>
            </a:xfrm>
            <a:custGeom>
              <a:avLst/>
              <a:gdLst>
                <a:gd name="T0" fmla="*/ 573 w 827"/>
                <a:gd name="T1" fmla="*/ 0 h 672"/>
                <a:gd name="T2" fmla="*/ 696 w 827"/>
                <a:gd name="T3" fmla="*/ 53 h 672"/>
                <a:gd name="T4" fmla="*/ 804 w 827"/>
                <a:gd name="T5" fmla="*/ 12 h 672"/>
                <a:gd name="T6" fmla="*/ 730 w 827"/>
                <a:gd name="T7" fmla="*/ 106 h 672"/>
                <a:gd name="T8" fmla="*/ 827 w 827"/>
                <a:gd name="T9" fmla="*/ 79 h 672"/>
                <a:gd name="T10" fmla="*/ 742 w 827"/>
                <a:gd name="T11" fmla="*/ 167 h 672"/>
                <a:gd name="T12" fmla="*/ 743 w 827"/>
                <a:gd name="T13" fmla="*/ 189 h 672"/>
                <a:gd name="T14" fmla="*/ 260 w 827"/>
                <a:gd name="T15" fmla="*/ 672 h 672"/>
                <a:gd name="T16" fmla="*/ 0 w 827"/>
                <a:gd name="T17" fmla="*/ 596 h 672"/>
                <a:gd name="T18" fmla="*/ 40 w 827"/>
                <a:gd name="T19" fmla="*/ 598 h 672"/>
                <a:gd name="T20" fmla="*/ 251 w 827"/>
                <a:gd name="T21" fmla="*/ 525 h 672"/>
                <a:gd name="T22" fmla="*/ 92 w 827"/>
                <a:gd name="T23" fmla="*/ 408 h 672"/>
                <a:gd name="T24" fmla="*/ 169 w 827"/>
                <a:gd name="T25" fmla="*/ 405 h 672"/>
                <a:gd name="T26" fmla="*/ 33 w 827"/>
                <a:gd name="T27" fmla="*/ 238 h 672"/>
                <a:gd name="T28" fmla="*/ 33 w 827"/>
                <a:gd name="T29" fmla="*/ 236 h 672"/>
                <a:gd name="T30" fmla="*/ 110 w 827"/>
                <a:gd name="T31" fmla="*/ 257 h 672"/>
                <a:gd name="T32" fmla="*/ 57 w 827"/>
                <a:gd name="T33" fmla="*/ 31 h 672"/>
                <a:gd name="T34" fmla="*/ 407 w 827"/>
                <a:gd name="T35" fmla="*/ 208 h 672"/>
                <a:gd name="T36" fmla="*/ 534 w 827"/>
                <a:gd name="T37" fmla="*/ 4 h 672"/>
                <a:gd name="T38" fmla="*/ 573 w 827"/>
                <a:gd name="T39" fmla="*/ 0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27" h="672">
                  <a:moveTo>
                    <a:pt x="573" y="0"/>
                  </a:moveTo>
                  <a:cubicBezTo>
                    <a:pt x="619" y="0"/>
                    <a:pt x="664" y="19"/>
                    <a:pt x="696" y="53"/>
                  </a:cubicBezTo>
                  <a:cubicBezTo>
                    <a:pt x="734" y="46"/>
                    <a:pt x="771" y="32"/>
                    <a:pt x="804" y="12"/>
                  </a:cubicBezTo>
                  <a:cubicBezTo>
                    <a:pt x="792" y="51"/>
                    <a:pt x="765" y="85"/>
                    <a:pt x="730" y="106"/>
                  </a:cubicBezTo>
                  <a:cubicBezTo>
                    <a:pt x="763" y="102"/>
                    <a:pt x="796" y="93"/>
                    <a:pt x="827" y="79"/>
                  </a:cubicBezTo>
                  <a:cubicBezTo>
                    <a:pt x="804" y="113"/>
                    <a:pt x="776" y="143"/>
                    <a:pt x="742" y="167"/>
                  </a:cubicBezTo>
                  <a:cubicBezTo>
                    <a:pt x="743" y="174"/>
                    <a:pt x="743" y="182"/>
                    <a:pt x="743" y="189"/>
                  </a:cubicBezTo>
                  <a:cubicBezTo>
                    <a:pt x="743" y="413"/>
                    <a:pt x="572" y="672"/>
                    <a:pt x="260" y="672"/>
                  </a:cubicBezTo>
                  <a:cubicBezTo>
                    <a:pt x="168" y="672"/>
                    <a:pt x="77" y="646"/>
                    <a:pt x="0" y="596"/>
                  </a:cubicBezTo>
                  <a:cubicBezTo>
                    <a:pt x="13" y="597"/>
                    <a:pt x="27" y="598"/>
                    <a:pt x="40" y="598"/>
                  </a:cubicBezTo>
                  <a:cubicBezTo>
                    <a:pt x="117" y="598"/>
                    <a:pt x="191" y="573"/>
                    <a:pt x="251" y="525"/>
                  </a:cubicBezTo>
                  <a:cubicBezTo>
                    <a:pt x="178" y="524"/>
                    <a:pt x="115" y="477"/>
                    <a:pt x="92" y="408"/>
                  </a:cubicBezTo>
                  <a:cubicBezTo>
                    <a:pt x="118" y="412"/>
                    <a:pt x="144" y="411"/>
                    <a:pt x="169" y="405"/>
                  </a:cubicBezTo>
                  <a:cubicBezTo>
                    <a:pt x="90" y="389"/>
                    <a:pt x="33" y="319"/>
                    <a:pt x="33" y="238"/>
                  </a:cubicBezTo>
                  <a:cubicBezTo>
                    <a:pt x="33" y="237"/>
                    <a:pt x="33" y="237"/>
                    <a:pt x="33" y="236"/>
                  </a:cubicBezTo>
                  <a:cubicBezTo>
                    <a:pt x="56" y="249"/>
                    <a:pt x="83" y="257"/>
                    <a:pt x="110" y="257"/>
                  </a:cubicBezTo>
                  <a:cubicBezTo>
                    <a:pt x="35" y="208"/>
                    <a:pt x="12" y="108"/>
                    <a:pt x="57" y="31"/>
                  </a:cubicBezTo>
                  <a:cubicBezTo>
                    <a:pt x="143" y="137"/>
                    <a:pt x="271" y="201"/>
                    <a:pt x="407" y="208"/>
                  </a:cubicBezTo>
                  <a:cubicBezTo>
                    <a:pt x="386" y="117"/>
                    <a:pt x="443" y="25"/>
                    <a:pt x="534" y="4"/>
                  </a:cubicBezTo>
                  <a:cubicBezTo>
                    <a:pt x="547" y="1"/>
                    <a:pt x="560" y="0"/>
                    <a:pt x="573" y="0"/>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fr-FR"/>
            </a:p>
          </p:txBody>
        </p:sp>
        <p:cxnSp>
          <p:nvCxnSpPr>
            <p:cNvPr id="33" name="Connecteur droit 32">
              <a:extLst>
                <a:ext uri="{FF2B5EF4-FFF2-40B4-BE49-F238E27FC236}">
                  <a16:creationId xmlns:a16="http://schemas.microsoft.com/office/drawing/2014/main" id="{9375EA39-FE90-4420-9AB9-F2BF46559AF7}"/>
                </a:ext>
              </a:extLst>
            </p:cNvPr>
            <p:cNvCxnSpPr>
              <a:cxnSpLocks/>
            </p:cNvCxnSpPr>
            <p:nvPr userDrawn="1"/>
          </p:nvCxnSpPr>
          <p:spPr>
            <a:xfrm>
              <a:off x="2585366" y="1463356"/>
              <a:ext cx="0" cy="236858"/>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05616581"/>
      </p:ext>
    </p:extLst>
  </p:cSld>
  <p:clrMapOvr>
    <a:masterClrMapping/>
  </p:clrMapOvr>
  <p:extLst>
    <p:ext uri="{DCECCB84-F9BA-43D5-87BE-67443E8EF086}">
      <p15:sldGuideLst xmlns:p15="http://schemas.microsoft.com/office/powerpoint/2012/main">
        <p15:guide id="1" orient="horz" pos="1911">
          <p15:clr>
            <a:srgbClr val="FBAE40"/>
          </p15:clr>
        </p15:guide>
        <p15:guide id="2" pos="3681">
          <p15:clr>
            <a:srgbClr val="FBAE40"/>
          </p15:clr>
        </p15:guide>
        <p15:guide id="3" pos="2252">
          <p15:clr>
            <a:srgbClr val="FBAE40"/>
          </p15:clr>
        </p15:guide>
        <p15:guide id="4" pos="1935">
          <p15:clr>
            <a:srgbClr val="FBAE40"/>
          </p15:clr>
        </p15:guide>
        <p15:guide id="5" pos="506">
          <p15:clr>
            <a:srgbClr val="FBAE40"/>
          </p15:clr>
        </p15:guide>
        <p15:guide id="6">
          <p15:clr>
            <a:srgbClr val="FBAE40"/>
          </p15:clr>
        </p15:guide>
        <p15:guide id="7" pos="7680">
          <p15:clr>
            <a:srgbClr val="FBAE40"/>
          </p15:clr>
        </p15:guide>
        <p15:guide id="8" orient="horz" pos="2228">
          <p15:clr>
            <a:srgbClr val="FBAE40"/>
          </p15:clr>
        </p15:guide>
        <p15:guide id="9" orient="horz" pos="3657">
          <p15:clr>
            <a:srgbClr val="FBAE40"/>
          </p15:clr>
        </p15:guide>
        <p15:guide id="10" orient="horz" pos="4320">
          <p15:clr>
            <a:srgbClr val="FBAE40"/>
          </p15:clr>
        </p15:guide>
        <p15:guide id="11" orient="horz" pos="482">
          <p15:clr>
            <a:srgbClr val="FBAE40"/>
          </p15:clr>
        </p15:guide>
        <p15:guide id="12" pos="7514">
          <p15:clr>
            <a:srgbClr val="FBAE40"/>
          </p15:clr>
        </p15:guide>
        <p15:guide id="13" pos="1186">
          <p15:clr>
            <a:srgbClr val="FBAE40"/>
          </p15:clr>
        </p15:guide>
        <p15:guide id="14" orient="horz" pos="5">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736095" y="448905"/>
            <a:ext cx="9742788" cy="830865"/>
          </a:xfrm>
        </p:spPr>
        <p:txBody>
          <a:bodyPr>
            <a:normAutofit/>
          </a:bodyPr>
          <a:lstStyle>
            <a:lvl1pPr>
              <a:defRPr sz="4000">
                <a:solidFill>
                  <a:srgbClr val="C83748"/>
                </a:solidFill>
                <a:latin typeface="Arial" panose="020B0604020202020204" pitchFamily="34" charset="0"/>
                <a:cs typeface="Arial" panose="020B0604020202020204" pitchFamily="34" charset="0"/>
              </a:defRPr>
            </a:lvl1pPr>
          </a:lstStyle>
          <a:p>
            <a:r>
              <a:rPr lang="fr-FR" dirty="0"/>
              <a:t>Titre niveau 1</a:t>
            </a:r>
          </a:p>
        </p:txBody>
      </p:sp>
      <p:sp>
        <p:nvSpPr>
          <p:cNvPr id="13" name="Espace réservé du contenu 12"/>
          <p:cNvSpPr>
            <a:spLocks noGrp="1"/>
          </p:cNvSpPr>
          <p:nvPr>
            <p:ph sz="quarter" idx="13" hasCustomPrompt="1"/>
          </p:nvPr>
        </p:nvSpPr>
        <p:spPr>
          <a:xfrm>
            <a:off x="1839611" y="1915103"/>
            <a:ext cx="9742789" cy="1173159"/>
          </a:xfrm>
          <a:prstGeom prst="rect">
            <a:avLst/>
          </a:prstGeom>
        </p:spPr>
        <p:txBody>
          <a:bodyPr/>
          <a:lstStyle>
            <a:lvl1pPr marL="0" indent="0" algn="just">
              <a:buNone/>
              <a:defRPr sz="1600"/>
            </a:lvl1pPr>
          </a:lstStyle>
          <a:p>
            <a:pPr lvl="0"/>
            <a:r>
              <a:rPr lang="fr-FR" dirty="0"/>
              <a:t>Et </a:t>
            </a:r>
            <a:r>
              <a:rPr lang="fr-FR" dirty="0" err="1"/>
              <a:t>hanc</a:t>
            </a:r>
            <a:r>
              <a:rPr lang="fr-FR" dirty="0"/>
              <a:t> </a:t>
            </a:r>
            <a:r>
              <a:rPr lang="fr-FR" dirty="0" err="1"/>
              <a:t>quidem</a:t>
            </a:r>
            <a:r>
              <a:rPr lang="fr-FR" dirty="0"/>
              <a:t> </a:t>
            </a:r>
            <a:r>
              <a:rPr lang="fr-FR" dirty="0" err="1"/>
              <a:t>praeter</a:t>
            </a:r>
            <a:r>
              <a:rPr lang="fr-FR" dirty="0"/>
              <a:t> oppida </a:t>
            </a:r>
            <a:r>
              <a:rPr lang="fr-FR" dirty="0" err="1"/>
              <a:t>multa</a:t>
            </a:r>
            <a:r>
              <a:rPr lang="fr-FR" dirty="0"/>
              <a:t> </a:t>
            </a:r>
            <a:r>
              <a:rPr lang="fr-FR" dirty="0" err="1"/>
              <a:t>duae</a:t>
            </a:r>
            <a:r>
              <a:rPr lang="fr-FR" dirty="0"/>
              <a:t> </a:t>
            </a:r>
            <a:r>
              <a:rPr lang="fr-FR" dirty="0" err="1"/>
              <a:t>civitates</a:t>
            </a:r>
            <a:r>
              <a:rPr lang="fr-FR" dirty="0"/>
              <a:t> </a:t>
            </a:r>
            <a:r>
              <a:rPr lang="fr-FR" dirty="0" err="1"/>
              <a:t>exornant</a:t>
            </a:r>
            <a:r>
              <a:rPr lang="fr-FR" dirty="0"/>
              <a:t> </a:t>
            </a:r>
            <a:r>
              <a:rPr lang="fr-FR" dirty="0" err="1"/>
              <a:t>Seleucia</a:t>
            </a:r>
            <a:r>
              <a:rPr lang="fr-FR" dirty="0"/>
              <a:t> opus </a:t>
            </a:r>
            <a:r>
              <a:rPr lang="fr-FR" dirty="0" err="1"/>
              <a:t>Seleuci</a:t>
            </a:r>
            <a:r>
              <a:rPr lang="fr-FR" dirty="0"/>
              <a:t> </a:t>
            </a:r>
            <a:r>
              <a:rPr lang="fr-FR" dirty="0" err="1"/>
              <a:t>regis</a:t>
            </a:r>
            <a:r>
              <a:rPr lang="fr-FR" dirty="0"/>
              <a:t>, et </a:t>
            </a:r>
            <a:r>
              <a:rPr lang="fr-FR" dirty="0" err="1"/>
              <a:t>Claudiopolis</a:t>
            </a:r>
            <a:r>
              <a:rPr lang="fr-FR" dirty="0"/>
              <a:t> </a:t>
            </a:r>
            <a:r>
              <a:rPr lang="fr-FR" dirty="0" err="1"/>
              <a:t>quam</a:t>
            </a:r>
            <a:r>
              <a:rPr lang="fr-FR" dirty="0"/>
              <a:t> </a:t>
            </a:r>
            <a:r>
              <a:rPr lang="fr-FR" dirty="0" err="1"/>
              <a:t>deduxit</a:t>
            </a:r>
            <a:r>
              <a:rPr lang="fr-FR" dirty="0"/>
              <a:t> </a:t>
            </a:r>
            <a:r>
              <a:rPr lang="fr-FR" dirty="0" err="1"/>
              <a:t>coloniam</a:t>
            </a:r>
            <a:r>
              <a:rPr lang="fr-FR" dirty="0"/>
              <a:t> Claudius Caesar. </a:t>
            </a:r>
            <a:r>
              <a:rPr lang="fr-FR" dirty="0" err="1"/>
              <a:t>Isaura</a:t>
            </a:r>
            <a:r>
              <a:rPr lang="fr-FR" dirty="0"/>
              <a:t> </a:t>
            </a:r>
            <a:r>
              <a:rPr lang="fr-FR" dirty="0" err="1"/>
              <a:t>enim</a:t>
            </a:r>
            <a:r>
              <a:rPr lang="fr-FR" dirty="0"/>
              <a:t> </a:t>
            </a:r>
            <a:r>
              <a:rPr lang="fr-FR" dirty="0" err="1"/>
              <a:t>antehac</a:t>
            </a:r>
            <a:r>
              <a:rPr lang="fr-FR" dirty="0"/>
              <a:t> </a:t>
            </a:r>
            <a:r>
              <a:rPr lang="fr-FR" dirty="0" err="1"/>
              <a:t>nimium</a:t>
            </a:r>
            <a:r>
              <a:rPr lang="fr-FR" dirty="0"/>
              <a:t> </a:t>
            </a:r>
            <a:r>
              <a:rPr lang="fr-FR" dirty="0" err="1"/>
              <a:t>potens</a:t>
            </a:r>
            <a:r>
              <a:rPr lang="fr-FR" dirty="0"/>
              <a:t>, olim </a:t>
            </a:r>
            <a:r>
              <a:rPr lang="fr-FR" dirty="0" err="1"/>
              <a:t>subversa</a:t>
            </a:r>
            <a:r>
              <a:rPr lang="fr-FR" dirty="0"/>
              <a:t> ut </a:t>
            </a:r>
            <a:r>
              <a:rPr lang="fr-FR" dirty="0" err="1"/>
              <a:t>rebellatrix</a:t>
            </a:r>
            <a:r>
              <a:rPr lang="fr-FR" dirty="0"/>
              <a:t> </a:t>
            </a:r>
            <a:r>
              <a:rPr lang="fr-FR" dirty="0" err="1"/>
              <a:t>interneciva</a:t>
            </a:r>
            <a:r>
              <a:rPr lang="fr-FR" dirty="0"/>
              <a:t> </a:t>
            </a:r>
            <a:r>
              <a:rPr lang="fr-FR" dirty="0" err="1"/>
              <a:t>aegre</a:t>
            </a:r>
            <a:r>
              <a:rPr lang="fr-FR" dirty="0"/>
              <a:t> </a:t>
            </a:r>
            <a:r>
              <a:rPr lang="fr-FR" dirty="0" err="1"/>
              <a:t>vestigia</a:t>
            </a:r>
            <a:r>
              <a:rPr lang="fr-FR" dirty="0"/>
              <a:t> </a:t>
            </a:r>
            <a:r>
              <a:rPr lang="fr-FR" dirty="0" err="1"/>
              <a:t>claritudinis</a:t>
            </a:r>
            <a:r>
              <a:rPr lang="fr-FR" dirty="0"/>
              <a:t> </a:t>
            </a:r>
            <a:r>
              <a:rPr lang="fr-FR" dirty="0" err="1"/>
              <a:t>pristinae</a:t>
            </a:r>
            <a:r>
              <a:rPr lang="fr-FR" dirty="0"/>
              <a:t> </a:t>
            </a:r>
            <a:r>
              <a:rPr lang="fr-FR" dirty="0" err="1"/>
              <a:t>monstrat</a:t>
            </a:r>
            <a:r>
              <a:rPr lang="fr-FR" dirty="0"/>
              <a:t> </a:t>
            </a:r>
            <a:r>
              <a:rPr lang="fr-FR" dirty="0" err="1"/>
              <a:t>admodum</a:t>
            </a:r>
            <a:r>
              <a:rPr lang="fr-FR" dirty="0"/>
              <a:t> </a:t>
            </a:r>
            <a:r>
              <a:rPr lang="fr-FR" dirty="0" err="1"/>
              <a:t>pauca</a:t>
            </a:r>
            <a:r>
              <a:rPr lang="fr-FR" dirty="0"/>
              <a:t>.</a:t>
            </a:r>
          </a:p>
        </p:txBody>
      </p:sp>
      <p:sp>
        <p:nvSpPr>
          <p:cNvPr id="15" name="Espace réservé du contenu 14"/>
          <p:cNvSpPr>
            <a:spLocks noGrp="1"/>
          </p:cNvSpPr>
          <p:nvPr>
            <p:ph sz="quarter" idx="14" hasCustomPrompt="1"/>
          </p:nvPr>
        </p:nvSpPr>
        <p:spPr>
          <a:xfrm>
            <a:off x="1828800" y="4043932"/>
            <a:ext cx="9753600" cy="2312418"/>
          </a:xfrm>
          <a:prstGeom prst="rect">
            <a:avLst/>
          </a:prstGeom>
        </p:spPr>
        <p:txBody>
          <a:bodyPr/>
          <a:lstStyle>
            <a:lvl1pPr>
              <a:defRPr sz="1600"/>
            </a:lvl1pPr>
          </a:lstStyle>
          <a:p>
            <a:pPr lvl="0"/>
            <a:r>
              <a:rPr lang="fr-FR" dirty="0"/>
              <a:t>Et </a:t>
            </a:r>
            <a:r>
              <a:rPr lang="fr-FR" dirty="0" err="1"/>
              <a:t>hanc</a:t>
            </a:r>
            <a:r>
              <a:rPr lang="fr-FR" dirty="0"/>
              <a:t> </a:t>
            </a:r>
            <a:r>
              <a:rPr lang="fr-FR" dirty="0" err="1"/>
              <a:t>quidem</a:t>
            </a:r>
            <a:r>
              <a:rPr lang="fr-FR" dirty="0"/>
              <a:t> </a:t>
            </a:r>
            <a:r>
              <a:rPr lang="fr-FR" dirty="0" err="1"/>
              <a:t>praeter</a:t>
            </a:r>
            <a:r>
              <a:rPr lang="fr-FR" dirty="0"/>
              <a:t> oppida </a:t>
            </a:r>
            <a:r>
              <a:rPr lang="fr-FR" dirty="0" err="1"/>
              <a:t>multa</a:t>
            </a:r>
            <a:r>
              <a:rPr lang="fr-FR" dirty="0"/>
              <a:t> </a:t>
            </a:r>
            <a:r>
              <a:rPr lang="fr-FR" dirty="0" err="1"/>
              <a:t>duae</a:t>
            </a:r>
            <a:r>
              <a:rPr lang="fr-FR" dirty="0"/>
              <a:t> </a:t>
            </a:r>
            <a:r>
              <a:rPr lang="fr-FR" dirty="0" err="1"/>
              <a:t>civitates</a:t>
            </a:r>
            <a:r>
              <a:rPr lang="fr-FR" dirty="0"/>
              <a:t> </a:t>
            </a:r>
            <a:r>
              <a:rPr lang="fr-FR" dirty="0" err="1"/>
              <a:t>exornant</a:t>
            </a:r>
            <a:r>
              <a:rPr lang="fr-FR" dirty="0"/>
              <a:t> </a:t>
            </a:r>
            <a:r>
              <a:rPr lang="fr-FR" dirty="0" err="1"/>
              <a:t>Seleucia</a:t>
            </a:r>
            <a:r>
              <a:rPr lang="fr-FR" dirty="0"/>
              <a:t> opus </a:t>
            </a:r>
            <a:r>
              <a:rPr lang="fr-FR" dirty="0" err="1"/>
              <a:t>Seleuci</a:t>
            </a:r>
            <a:r>
              <a:rPr lang="fr-FR" dirty="0"/>
              <a:t> </a:t>
            </a:r>
            <a:r>
              <a:rPr lang="fr-FR" dirty="0" err="1"/>
              <a:t>regis</a:t>
            </a:r>
            <a:r>
              <a:rPr lang="fr-FR" dirty="0"/>
              <a:t>, et </a:t>
            </a:r>
            <a:r>
              <a:rPr lang="fr-FR" dirty="0" err="1"/>
              <a:t>Claudiopolis</a:t>
            </a:r>
            <a:r>
              <a:rPr lang="fr-FR" dirty="0"/>
              <a:t> </a:t>
            </a:r>
            <a:r>
              <a:rPr lang="fr-FR" dirty="0" err="1"/>
              <a:t>quam</a:t>
            </a:r>
            <a:r>
              <a:rPr lang="fr-FR" dirty="0"/>
              <a:t> </a:t>
            </a:r>
            <a:r>
              <a:rPr lang="fr-FR" dirty="0" err="1"/>
              <a:t>deduxit</a:t>
            </a:r>
            <a:r>
              <a:rPr lang="fr-FR" dirty="0"/>
              <a:t> </a:t>
            </a:r>
            <a:r>
              <a:rPr lang="fr-FR" dirty="0" err="1"/>
              <a:t>coloniam</a:t>
            </a:r>
            <a:r>
              <a:rPr lang="fr-FR" dirty="0"/>
              <a:t> .</a:t>
            </a:r>
          </a:p>
          <a:p>
            <a:pPr lvl="0"/>
            <a:r>
              <a:rPr lang="fr-FR" dirty="0"/>
              <a:t>Et </a:t>
            </a:r>
            <a:r>
              <a:rPr lang="fr-FR" dirty="0" err="1"/>
              <a:t>hanc</a:t>
            </a:r>
            <a:r>
              <a:rPr lang="fr-FR" dirty="0"/>
              <a:t> </a:t>
            </a:r>
            <a:r>
              <a:rPr lang="fr-FR" dirty="0" err="1"/>
              <a:t>quidem</a:t>
            </a:r>
            <a:r>
              <a:rPr lang="fr-FR" dirty="0"/>
              <a:t> </a:t>
            </a:r>
            <a:r>
              <a:rPr lang="fr-FR" dirty="0" err="1"/>
              <a:t>praeter</a:t>
            </a:r>
            <a:r>
              <a:rPr lang="fr-FR" dirty="0"/>
              <a:t> oppida </a:t>
            </a:r>
            <a:r>
              <a:rPr lang="fr-FR" dirty="0" err="1"/>
              <a:t>multa</a:t>
            </a:r>
            <a:r>
              <a:rPr lang="fr-FR" dirty="0"/>
              <a:t> </a:t>
            </a:r>
            <a:r>
              <a:rPr lang="fr-FR" dirty="0" err="1"/>
              <a:t>duae</a:t>
            </a:r>
            <a:r>
              <a:rPr lang="fr-FR" dirty="0"/>
              <a:t> </a:t>
            </a:r>
            <a:r>
              <a:rPr lang="fr-FR" dirty="0" err="1"/>
              <a:t>civitates</a:t>
            </a:r>
            <a:r>
              <a:rPr lang="fr-FR" dirty="0"/>
              <a:t> </a:t>
            </a:r>
            <a:r>
              <a:rPr lang="fr-FR" dirty="0" err="1"/>
              <a:t>exornant</a:t>
            </a:r>
            <a:r>
              <a:rPr lang="fr-FR" dirty="0"/>
              <a:t> </a:t>
            </a:r>
            <a:r>
              <a:rPr lang="fr-FR" dirty="0" err="1"/>
              <a:t>Seleucia</a:t>
            </a:r>
            <a:r>
              <a:rPr lang="fr-FR" dirty="0"/>
              <a:t> opus </a:t>
            </a:r>
            <a:r>
              <a:rPr lang="fr-FR" dirty="0" err="1"/>
              <a:t>Seleuci</a:t>
            </a:r>
            <a:r>
              <a:rPr lang="fr-FR" dirty="0"/>
              <a:t> </a:t>
            </a:r>
            <a:r>
              <a:rPr lang="fr-FR" dirty="0" err="1"/>
              <a:t>regis</a:t>
            </a:r>
            <a:r>
              <a:rPr lang="fr-FR" dirty="0"/>
              <a:t>, et </a:t>
            </a:r>
            <a:r>
              <a:rPr lang="fr-FR" dirty="0" err="1"/>
              <a:t>Claudiopolis</a:t>
            </a:r>
            <a:r>
              <a:rPr lang="fr-FR" dirty="0"/>
              <a:t> </a:t>
            </a:r>
            <a:r>
              <a:rPr lang="fr-FR" dirty="0" err="1"/>
              <a:t>quam</a:t>
            </a:r>
            <a:r>
              <a:rPr lang="fr-FR" dirty="0"/>
              <a:t> </a:t>
            </a:r>
            <a:r>
              <a:rPr lang="fr-FR" dirty="0" err="1"/>
              <a:t>deduxit</a:t>
            </a:r>
            <a:r>
              <a:rPr lang="fr-FR" dirty="0"/>
              <a:t> </a:t>
            </a:r>
            <a:r>
              <a:rPr lang="fr-FR" dirty="0" err="1"/>
              <a:t>coloniam</a:t>
            </a:r>
            <a:r>
              <a:rPr lang="fr-FR" dirty="0"/>
              <a:t> .</a:t>
            </a:r>
          </a:p>
          <a:p>
            <a:pPr lvl="0"/>
            <a:r>
              <a:rPr lang="fr-FR" dirty="0"/>
              <a:t>Et </a:t>
            </a:r>
            <a:r>
              <a:rPr lang="fr-FR" dirty="0" err="1"/>
              <a:t>hanc</a:t>
            </a:r>
            <a:r>
              <a:rPr lang="fr-FR" dirty="0"/>
              <a:t> </a:t>
            </a:r>
            <a:r>
              <a:rPr lang="fr-FR" dirty="0" err="1"/>
              <a:t>quidem</a:t>
            </a:r>
            <a:r>
              <a:rPr lang="fr-FR" dirty="0"/>
              <a:t> </a:t>
            </a:r>
            <a:r>
              <a:rPr lang="fr-FR" dirty="0" err="1"/>
              <a:t>praeter</a:t>
            </a:r>
            <a:r>
              <a:rPr lang="fr-FR" dirty="0"/>
              <a:t> oppida </a:t>
            </a:r>
            <a:r>
              <a:rPr lang="fr-FR" dirty="0" err="1"/>
              <a:t>multa</a:t>
            </a:r>
            <a:r>
              <a:rPr lang="fr-FR" dirty="0"/>
              <a:t> </a:t>
            </a:r>
            <a:r>
              <a:rPr lang="fr-FR" dirty="0" err="1"/>
              <a:t>duae</a:t>
            </a:r>
            <a:r>
              <a:rPr lang="fr-FR" dirty="0"/>
              <a:t> </a:t>
            </a:r>
            <a:r>
              <a:rPr lang="fr-FR" dirty="0" err="1"/>
              <a:t>civitates</a:t>
            </a:r>
            <a:r>
              <a:rPr lang="fr-FR" dirty="0"/>
              <a:t> </a:t>
            </a:r>
            <a:r>
              <a:rPr lang="fr-FR" dirty="0" err="1"/>
              <a:t>exornant</a:t>
            </a:r>
            <a:r>
              <a:rPr lang="fr-FR" dirty="0"/>
              <a:t> </a:t>
            </a:r>
            <a:r>
              <a:rPr lang="fr-FR" dirty="0" err="1"/>
              <a:t>Seleucia</a:t>
            </a:r>
            <a:r>
              <a:rPr lang="fr-FR" dirty="0"/>
              <a:t> opus </a:t>
            </a:r>
            <a:r>
              <a:rPr lang="fr-FR" dirty="0" err="1"/>
              <a:t>Seleuci</a:t>
            </a:r>
            <a:r>
              <a:rPr lang="fr-FR" dirty="0"/>
              <a:t> </a:t>
            </a:r>
            <a:r>
              <a:rPr lang="fr-FR" dirty="0" err="1"/>
              <a:t>regis</a:t>
            </a:r>
            <a:r>
              <a:rPr lang="fr-FR" dirty="0"/>
              <a:t>, et </a:t>
            </a:r>
            <a:r>
              <a:rPr lang="fr-FR" dirty="0" err="1"/>
              <a:t>Claudiopolis</a:t>
            </a:r>
            <a:r>
              <a:rPr lang="fr-FR" dirty="0"/>
              <a:t> </a:t>
            </a:r>
            <a:r>
              <a:rPr lang="fr-FR" dirty="0" err="1"/>
              <a:t>quam</a:t>
            </a:r>
            <a:r>
              <a:rPr lang="fr-FR" dirty="0"/>
              <a:t> </a:t>
            </a:r>
            <a:r>
              <a:rPr lang="fr-FR" dirty="0" err="1"/>
              <a:t>deduxit</a:t>
            </a:r>
            <a:r>
              <a:rPr lang="fr-FR" dirty="0"/>
              <a:t> </a:t>
            </a:r>
            <a:r>
              <a:rPr lang="fr-FR" dirty="0" err="1"/>
              <a:t>coloniam</a:t>
            </a:r>
            <a:r>
              <a:rPr lang="fr-FR" dirty="0"/>
              <a:t> .</a:t>
            </a:r>
          </a:p>
          <a:p>
            <a:pPr lvl="0"/>
            <a:endParaRPr lang="fr-FR" dirty="0"/>
          </a:p>
        </p:txBody>
      </p:sp>
      <p:sp>
        <p:nvSpPr>
          <p:cNvPr id="17" name="Espace réservé du contenu 16"/>
          <p:cNvSpPr>
            <a:spLocks noGrp="1"/>
          </p:cNvSpPr>
          <p:nvPr>
            <p:ph sz="quarter" idx="15" hasCustomPrompt="1"/>
          </p:nvPr>
        </p:nvSpPr>
        <p:spPr>
          <a:xfrm>
            <a:off x="1828800" y="3514995"/>
            <a:ext cx="9753600" cy="457739"/>
          </a:xfrm>
          <a:prstGeom prst="rect">
            <a:avLst/>
          </a:prstGeom>
        </p:spPr>
        <p:txBody>
          <a:bodyPr/>
          <a:lstStyle>
            <a:lvl1pPr marL="0" indent="0">
              <a:buNone/>
              <a:defRPr sz="2400">
                <a:latin typeface="Arial" panose="020B0604020202020204" pitchFamily="34" charset="0"/>
                <a:cs typeface="Arial" panose="020B0604020202020204" pitchFamily="34" charset="0"/>
              </a:defRPr>
            </a:lvl1pPr>
          </a:lstStyle>
          <a:p>
            <a:pPr lvl="0"/>
            <a:r>
              <a:rPr lang="fr-FR" dirty="0"/>
              <a:t>Liste à puces</a:t>
            </a:r>
          </a:p>
        </p:txBody>
      </p:sp>
      <p:sp>
        <p:nvSpPr>
          <p:cNvPr id="19" name="Espace réservé du contenu 18"/>
          <p:cNvSpPr>
            <a:spLocks noGrp="1"/>
          </p:cNvSpPr>
          <p:nvPr>
            <p:ph sz="quarter" idx="16" hasCustomPrompt="1"/>
          </p:nvPr>
        </p:nvSpPr>
        <p:spPr>
          <a:xfrm>
            <a:off x="1828800" y="1425576"/>
            <a:ext cx="9753600" cy="422275"/>
          </a:xfrm>
          <a:prstGeom prst="rect">
            <a:avLst/>
          </a:prstGeom>
        </p:spPr>
        <p:txBody>
          <a:bodyPr/>
          <a:lstStyle>
            <a:lvl1pPr marL="0" indent="0">
              <a:buNone/>
              <a:defRPr sz="2400" baseline="0">
                <a:latin typeface="Arial" panose="020B0604020202020204" pitchFamily="34" charset="0"/>
                <a:cs typeface="Arial" panose="020B0604020202020204" pitchFamily="34" charset="0"/>
              </a:defRPr>
            </a:lvl1pPr>
            <a:lvl5pPr marL="1828800" indent="0">
              <a:buNone/>
              <a:defRPr/>
            </a:lvl5pPr>
          </a:lstStyle>
          <a:p>
            <a:pPr lvl="0"/>
            <a:r>
              <a:rPr lang="fr-FR" dirty="0"/>
              <a:t>Texte niveau 2</a:t>
            </a:r>
          </a:p>
        </p:txBody>
      </p:sp>
    </p:spTree>
    <p:extLst>
      <p:ext uri="{BB962C8B-B14F-4D97-AF65-F5344CB8AC3E}">
        <p14:creationId xmlns:p14="http://schemas.microsoft.com/office/powerpoint/2010/main" val="2417552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Couverture">
    <p:spTree>
      <p:nvGrpSpPr>
        <p:cNvPr id="1" name=""/>
        <p:cNvGrpSpPr/>
        <p:nvPr/>
      </p:nvGrpSpPr>
      <p:grpSpPr>
        <a:xfrm>
          <a:off x="0" y="0"/>
          <a:ext cx="0" cy="0"/>
          <a:chOff x="0" y="0"/>
          <a:chExt cx="0" cy="0"/>
        </a:xfrm>
      </p:grpSpPr>
      <p:grpSp>
        <p:nvGrpSpPr>
          <p:cNvPr id="41" name="Groupe 40">
            <a:extLst>
              <a:ext uri="{FF2B5EF4-FFF2-40B4-BE49-F238E27FC236}">
                <a16:creationId xmlns:a16="http://schemas.microsoft.com/office/drawing/2014/main" id="{57888B23-A2CD-4684-B3E8-9DE4B27729B7}"/>
              </a:ext>
            </a:extLst>
          </p:cNvPr>
          <p:cNvGrpSpPr/>
          <p:nvPr userDrawn="1"/>
        </p:nvGrpSpPr>
        <p:grpSpPr>
          <a:xfrm>
            <a:off x="-4864" y="0"/>
            <a:ext cx="12205996" cy="6858000"/>
            <a:chOff x="-4864" y="0"/>
            <a:chExt cx="12205996" cy="6858000"/>
          </a:xfrm>
        </p:grpSpPr>
        <p:sp>
          <p:nvSpPr>
            <p:cNvPr id="39" name="Rectangle 38">
              <a:extLst>
                <a:ext uri="{FF2B5EF4-FFF2-40B4-BE49-F238E27FC236}">
                  <a16:creationId xmlns:a16="http://schemas.microsoft.com/office/drawing/2014/main" id="{35B1EB73-611B-4D7D-9DCA-D502432DE7CF}"/>
                </a:ext>
              </a:extLst>
            </p:cNvPr>
            <p:cNvSpPr/>
            <p:nvPr userDrawn="1"/>
          </p:nvSpPr>
          <p:spPr bwMode="auto">
            <a:xfrm>
              <a:off x="-4864" y="0"/>
              <a:ext cx="12205996" cy="6858000"/>
            </a:xfrm>
            <a:prstGeom prst="rect">
              <a:avLst/>
            </a:prstGeom>
            <a:solidFill>
              <a:srgbClr val="A1B4D2"/>
            </a:solidFill>
            <a:ln>
              <a:noFill/>
            </a:ln>
          </p:spPr>
          <p:txBody>
            <a:bodyPr vert="horz" wrap="square" lIns="91440" tIns="45720" rIns="91440" bIns="45720" numCol="1" rtlCol="0" anchor="t" anchorCtr="0" compatLnSpc="1">
              <a:prstTxWarp prst="textNoShape">
                <a:avLst/>
              </a:prstTxWarp>
            </a:bodyPr>
            <a:lstStyle/>
            <a:p>
              <a:pPr algn="l"/>
              <a:endParaRPr lang="fr-FR"/>
            </a:p>
          </p:txBody>
        </p:sp>
        <p:pic>
          <p:nvPicPr>
            <p:cNvPr id="25" name="Image 24">
              <a:extLst>
                <a:ext uri="{FF2B5EF4-FFF2-40B4-BE49-F238E27FC236}">
                  <a16:creationId xmlns:a16="http://schemas.microsoft.com/office/drawing/2014/main" id="{7AC3BE48-A074-4927-9DF9-E68E910DE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4531" y="5516563"/>
              <a:ext cx="1065669" cy="1065669"/>
            </a:xfrm>
            <a:prstGeom prst="rect">
              <a:avLst/>
            </a:prstGeom>
          </p:spPr>
        </p:pic>
      </p:grpSp>
      <p:sp>
        <p:nvSpPr>
          <p:cNvPr id="11" name="Forme libre : forme 10">
            <a:extLst>
              <a:ext uri="{FF2B5EF4-FFF2-40B4-BE49-F238E27FC236}">
                <a16:creationId xmlns:a16="http://schemas.microsoft.com/office/drawing/2014/main" id="{D48389DE-45FA-49E3-8E22-3A910C6AEE85}"/>
              </a:ext>
            </a:extLst>
          </p:cNvPr>
          <p:cNvSpPr/>
          <p:nvPr userDrawn="1"/>
        </p:nvSpPr>
        <p:spPr bwMode="auto">
          <a:xfrm>
            <a:off x="1600200" y="-9728"/>
            <a:ext cx="10591800" cy="5535039"/>
          </a:xfrm>
          <a:custGeom>
            <a:avLst/>
            <a:gdLst>
              <a:gd name="connsiteX0" fmla="*/ 0 w 10591800"/>
              <a:gd name="connsiteY0" fmla="*/ 0 h 5495925"/>
              <a:gd name="connsiteX1" fmla="*/ 0 w 10591800"/>
              <a:gd name="connsiteY1" fmla="*/ 5495925 h 5495925"/>
              <a:gd name="connsiteX2" fmla="*/ 8401050 w 10591800"/>
              <a:gd name="connsiteY2" fmla="*/ 5495925 h 5495925"/>
              <a:gd name="connsiteX3" fmla="*/ 10591800 w 10591800"/>
              <a:gd name="connsiteY3" fmla="*/ 3324225 h 5495925"/>
              <a:gd name="connsiteX4" fmla="*/ 10591800 w 10591800"/>
              <a:gd name="connsiteY4" fmla="*/ 0 h 5495925"/>
              <a:gd name="connsiteX5" fmla="*/ 0 w 10591800"/>
              <a:gd name="connsiteY5" fmla="*/ 0 h 5495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591800" h="5495925">
                <a:moveTo>
                  <a:pt x="0" y="0"/>
                </a:moveTo>
                <a:lnTo>
                  <a:pt x="0" y="5495925"/>
                </a:lnTo>
                <a:lnTo>
                  <a:pt x="8401050" y="5495925"/>
                </a:lnTo>
                <a:lnTo>
                  <a:pt x="10591800" y="3324225"/>
                </a:lnTo>
                <a:lnTo>
                  <a:pt x="10591800" y="0"/>
                </a:lnTo>
                <a:lnTo>
                  <a:pt x="0" y="0"/>
                </a:lnTo>
                <a:close/>
              </a:path>
            </a:pathLst>
          </a:custGeom>
          <a:solidFill>
            <a:schemeClr val="accent2"/>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10" name="Forme libre : forme 9">
            <a:extLst>
              <a:ext uri="{FF2B5EF4-FFF2-40B4-BE49-F238E27FC236}">
                <a16:creationId xmlns:a16="http://schemas.microsoft.com/office/drawing/2014/main" id="{3B1AE203-C696-4ADA-929E-BC9CD0292A89}"/>
              </a:ext>
            </a:extLst>
          </p:cNvPr>
          <p:cNvSpPr/>
          <p:nvPr userDrawn="1"/>
        </p:nvSpPr>
        <p:spPr bwMode="auto">
          <a:xfrm>
            <a:off x="1600200" y="-9728"/>
            <a:ext cx="7297220" cy="5535039"/>
          </a:xfrm>
          <a:custGeom>
            <a:avLst/>
            <a:gdLst>
              <a:gd name="connsiteX0" fmla="*/ 0 w 7223760"/>
              <a:gd name="connsiteY0" fmla="*/ 5486400 h 5495544"/>
              <a:gd name="connsiteX1" fmla="*/ 0 w 7223760"/>
              <a:gd name="connsiteY1" fmla="*/ 2249424 h 5495544"/>
              <a:gd name="connsiteX2" fmla="*/ 2258568 w 7223760"/>
              <a:gd name="connsiteY2" fmla="*/ 0 h 5495544"/>
              <a:gd name="connsiteX3" fmla="*/ 7223760 w 7223760"/>
              <a:gd name="connsiteY3" fmla="*/ 0 h 5495544"/>
              <a:gd name="connsiteX4" fmla="*/ 7223760 w 7223760"/>
              <a:gd name="connsiteY4" fmla="*/ 1499616 h 5495544"/>
              <a:gd name="connsiteX5" fmla="*/ 3236976 w 7223760"/>
              <a:gd name="connsiteY5" fmla="*/ 5495544 h 5495544"/>
              <a:gd name="connsiteX6" fmla="*/ 0 w 7223760"/>
              <a:gd name="connsiteY6" fmla="*/ 5486400 h 5495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23760" h="5495544">
                <a:moveTo>
                  <a:pt x="0" y="5486400"/>
                </a:moveTo>
                <a:lnTo>
                  <a:pt x="0" y="2249424"/>
                </a:lnTo>
                <a:lnTo>
                  <a:pt x="2258568" y="0"/>
                </a:lnTo>
                <a:lnTo>
                  <a:pt x="7223760" y="0"/>
                </a:lnTo>
                <a:lnTo>
                  <a:pt x="7223760" y="1499616"/>
                </a:lnTo>
                <a:lnTo>
                  <a:pt x="3236976" y="5495544"/>
                </a:lnTo>
                <a:lnTo>
                  <a:pt x="0" y="5486400"/>
                </a:lnTo>
                <a:close/>
              </a:path>
            </a:pathLst>
          </a:custGeom>
          <a:solidFill>
            <a:srgbClr val="8C2896"/>
          </a:solidFill>
          <a:ln>
            <a:noFill/>
          </a:ln>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fr-FR"/>
          </a:p>
        </p:txBody>
      </p:sp>
      <p:sp>
        <p:nvSpPr>
          <p:cNvPr id="2" name="Titre 1">
            <a:extLst>
              <a:ext uri="{FF2B5EF4-FFF2-40B4-BE49-F238E27FC236}">
                <a16:creationId xmlns:a16="http://schemas.microsoft.com/office/drawing/2014/main" id="{50C5EE01-F973-4120-91B8-34CAA765DBA3}"/>
              </a:ext>
            </a:extLst>
          </p:cNvPr>
          <p:cNvSpPr>
            <a:spLocks noGrp="1"/>
          </p:cNvSpPr>
          <p:nvPr userDrawn="1">
            <p:ph type="ctrTitle"/>
          </p:nvPr>
        </p:nvSpPr>
        <p:spPr>
          <a:xfrm>
            <a:off x="2308225" y="3146222"/>
            <a:ext cx="9360000" cy="1260000"/>
          </a:xfrm>
        </p:spPr>
        <p:txBody>
          <a:bodyPr anchor="b"/>
          <a:lstStyle>
            <a:lvl1pPr algn="l">
              <a:defRPr sz="3500">
                <a:solidFill>
                  <a:schemeClr val="bg1"/>
                </a:solidFill>
              </a:defRPr>
            </a:lvl1pPr>
          </a:lstStyle>
          <a:p>
            <a:r>
              <a:rPr lang="fr-FR"/>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userDrawn="1">
            <p:ph type="subTitle" idx="1"/>
          </p:nvPr>
        </p:nvSpPr>
        <p:spPr>
          <a:xfrm>
            <a:off x="2308226" y="4509658"/>
            <a:ext cx="9360000" cy="360000"/>
          </a:xfrm>
        </p:spPr>
        <p:txBody>
          <a:bodyPr anchor="t"/>
          <a:lstStyle>
            <a:lvl1pPr marL="0" indent="0" algn="l">
              <a:buNone/>
              <a:defRPr sz="1600" i="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Tree>
    <p:extLst>
      <p:ext uri="{BB962C8B-B14F-4D97-AF65-F5344CB8AC3E}">
        <p14:creationId xmlns:p14="http://schemas.microsoft.com/office/powerpoint/2010/main" val="83027395"/>
      </p:ext>
    </p:extLst>
  </p:cSld>
  <p:clrMapOvr>
    <a:masterClrMapping/>
  </p:clrMapOvr>
  <p:extLst>
    <p:ext uri="{DCECCB84-F9BA-43D5-87BE-67443E8EF086}">
      <p15:sldGuideLst xmlns:p15="http://schemas.microsoft.com/office/powerpoint/2012/main">
        <p15:guide id="1" orient="horz" pos="3475">
          <p15:clr>
            <a:srgbClr val="FBAE40"/>
          </p15:clr>
        </p15:guide>
        <p15:guide id="2" pos="1005">
          <p15:clr>
            <a:srgbClr val="FBAE40"/>
          </p15:clr>
        </p15:guide>
        <p15:guide id="3" pos="6244">
          <p15:clr>
            <a:srgbClr val="FBAE40"/>
          </p15:clr>
        </p15:guide>
        <p15:guide id="4" orient="horz" pos="935">
          <p15:clr>
            <a:srgbClr val="FBAE40"/>
          </p15:clr>
        </p15:guide>
        <p15:guide id="5" orient="horz" pos="1434">
          <p15:clr>
            <a:srgbClr val="FBAE40"/>
          </p15:clr>
        </p15:guide>
        <p15:guide id="6" orient="horz">
          <p15:clr>
            <a:srgbClr val="FBAE40"/>
          </p15:clr>
        </p15:guide>
        <p15:guide id="7" pos="5518">
          <p15:clr>
            <a:srgbClr val="FBAE40"/>
          </p15:clr>
        </p15:guide>
        <p15:guide id="8" orient="horz" pos="4320">
          <p15:clr>
            <a:srgbClr val="FBAE40"/>
          </p15:clr>
        </p15:guide>
        <p15:guide id="9" orient="horz" pos="4156">
          <p15:clr>
            <a:srgbClr val="FBAE40"/>
          </p15:clr>
        </p15:guide>
        <p15:guide id="10" pos="3749">
          <p15:clr>
            <a:srgbClr val="FBAE40"/>
          </p15:clr>
        </p15:guide>
        <p15:guide id="11" pos="7680">
          <p15:clr>
            <a:srgbClr val="FBAE40"/>
          </p15:clr>
        </p15:guide>
        <p15:guide id="13" pos="2434">
          <p15:clr>
            <a:srgbClr val="FBAE40"/>
          </p15:clr>
        </p15:guide>
        <p15:guide id="16">
          <p15:clr>
            <a:srgbClr val="FBAE40"/>
          </p15:clr>
        </p15:guide>
        <p15:guide id="17" pos="3046">
          <p15:clr>
            <a:srgbClr val="FBAE40"/>
          </p15:clr>
        </p15:guide>
        <p15:guide id="18" orient="horz" pos="202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Ouverture de chapitre N°01">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17AB54D-A6D3-4709-8368-E4D626EA40B4}"/>
              </a:ext>
            </a:extLst>
          </p:cNvPr>
          <p:cNvSpPr/>
          <p:nvPr userDrawn="1"/>
        </p:nvSpPr>
        <p:spPr bwMode="auto">
          <a:xfrm>
            <a:off x="0" y="0"/>
            <a:ext cx="12192000" cy="6858000"/>
          </a:xfrm>
          <a:prstGeom prst="rect">
            <a:avLst/>
          </a:prstGeom>
          <a:solidFill>
            <a:srgbClr val="B4A9C7"/>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8" name="Forme libre : forme 7">
            <a:extLst>
              <a:ext uri="{FF2B5EF4-FFF2-40B4-BE49-F238E27FC236}">
                <a16:creationId xmlns:a16="http://schemas.microsoft.com/office/drawing/2014/main" id="{1FFF4705-E89C-4A73-B858-6A5661C8AE7E}"/>
              </a:ext>
            </a:extLst>
          </p:cNvPr>
          <p:cNvSpPr/>
          <p:nvPr userDrawn="1"/>
        </p:nvSpPr>
        <p:spPr bwMode="auto">
          <a:xfrm>
            <a:off x="1556736" y="1501132"/>
            <a:ext cx="9705974" cy="5362575"/>
          </a:xfrm>
          <a:custGeom>
            <a:avLst/>
            <a:gdLst>
              <a:gd name="connsiteX0" fmla="*/ 0 w 9696450"/>
              <a:gd name="connsiteY0" fmla="*/ 9525 h 5362575"/>
              <a:gd name="connsiteX1" fmla="*/ 0 w 9696450"/>
              <a:gd name="connsiteY1" fmla="*/ 4371975 h 5362575"/>
              <a:gd name="connsiteX2" fmla="*/ 981075 w 9696450"/>
              <a:gd name="connsiteY2" fmla="*/ 5362575 h 5362575"/>
              <a:gd name="connsiteX3" fmla="*/ 9696450 w 9696450"/>
              <a:gd name="connsiteY3" fmla="*/ 5362575 h 5362575"/>
              <a:gd name="connsiteX4" fmla="*/ 4362450 w 9696450"/>
              <a:gd name="connsiteY4" fmla="*/ 0 h 5362575"/>
              <a:gd name="connsiteX5" fmla="*/ 0 w 9696450"/>
              <a:gd name="connsiteY5" fmla="*/ 9525 h 5362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96450" h="5362575">
                <a:moveTo>
                  <a:pt x="0" y="9525"/>
                </a:moveTo>
                <a:lnTo>
                  <a:pt x="0" y="4371975"/>
                </a:lnTo>
                <a:lnTo>
                  <a:pt x="981075" y="5362575"/>
                </a:lnTo>
                <a:lnTo>
                  <a:pt x="9696450" y="5362575"/>
                </a:lnTo>
                <a:lnTo>
                  <a:pt x="4362450" y="0"/>
                </a:lnTo>
                <a:lnTo>
                  <a:pt x="0" y="9525"/>
                </a:lnTo>
                <a:close/>
              </a:path>
            </a:pathLst>
          </a:custGeom>
          <a:solidFill>
            <a:srgbClr val="F09673"/>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9" name="Forme libre : forme 8">
            <a:extLst>
              <a:ext uri="{FF2B5EF4-FFF2-40B4-BE49-F238E27FC236}">
                <a16:creationId xmlns:a16="http://schemas.microsoft.com/office/drawing/2014/main" id="{B13BA9E8-BE96-4277-ABC3-139395BBD5C5}"/>
              </a:ext>
            </a:extLst>
          </p:cNvPr>
          <p:cNvSpPr/>
          <p:nvPr userDrawn="1"/>
        </p:nvSpPr>
        <p:spPr bwMode="auto">
          <a:xfrm>
            <a:off x="1556735" y="1501132"/>
            <a:ext cx="5000625" cy="5010150"/>
          </a:xfrm>
          <a:custGeom>
            <a:avLst/>
            <a:gdLst>
              <a:gd name="connsiteX0" fmla="*/ 0 w 5000625"/>
              <a:gd name="connsiteY0" fmla="*/ 0 h 5010150"/>
              <a:gd name="connsiteX1" fmla="*/ 2219325 w 5000625"/>
              <a:gd name="connsiteY1" fmla="*/ 0 h 5010150"/>
              <a:gd name="connsiteX2" fmla="*/ 5000625 w 5000625"/>
              <a:gd name="connsiteY2" fmla="*/ 2752725 h 5010150"/>
              <a:gd name="connsiteX3" fmla="*/ 5000625 w 5000625"/>
              <a:gd name="connsiteY3" fmla="*/ 5010150 h 5010150"/>
              <a:gd name="connsiteX4" fmla="*/ 2771775 w 5000625"/>
              <a:gd name="connsiteY4" fmla="*/ 5010150 h 5010150"/>
              <a:gd name="connsiteX5" fmla="*/ 0 w 5000625"/>
              <a:gd name="connsiteY5" fmla="*/ 2247900 h 5010150"/>
              <a:gd name="connsiteX6" fmla="*/ 0 w 5000625"/>
              <a:gd name="connsiteY6" fmla="*/ 0 h 5010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00625" h="5010150">
                <a:moveTo>
                  <a:pt x="0" y="0"/>
                </a:moveTo>
                <a:lnTo>
                  <a:pt x="2219325" y="0"/>
                </a:lnTo>
                <a:lnTo>
                  <a:pt x="5000625" y="2752725"/>
                </a:lnTo>
                <a:lnTo>
                  <a:pt x="5000625" y="5010150"/>
                </a:lnTo>
                <a:lnTo>
                  <a:pt x="2771775" y="5010150"/>
                </a:lnTo>
                <a:lnTo>
                  <a:pt x="0" y="2247900"/>
                </a:lnTo>
                <a:lnTo>
                  <a:pt x="0" y="0"/>
                </a:lnTo>
                <a:close/>
              </a:path>
            </a:pathLst>
          </a:custGeom>
          <a:solidFill>
            <a:srgbClr val="E60087"/>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2" name="Titre 1">
            <a:extLst>
              <a:ext uri="{FF2B5EF4-FFF2-40B4-BE49-F238E27FC236}">
                <a16:creationId xmlns:a16="http://schemas.microsoft.com/office/drawing/2014/main" id="{F5412AB6-7FD5-460F-B722-2C4F455C05AC}"/>
              </a:ext>
            </a:extLst>
          </p:cNvPr>
          <p:cNvSpPr>
            <a:spLocks noGrp="1"/>
          </p:cNvSpPr>
          <p:nvPr userDrawn="1">
            <p:ph type="title" hasCustomPrompt="1"/>
          </p:nvPr>
        </p:nvSpPr>
        <p:spPr>
          <a:xfrm>
            <a:off x="1902711" y="1901501"/>
            <a:ext cx="2700000" cy="1620000"/>
          </a:xfrm>
        </p:spPr>
        <p:txBody>
          <a:bodyPr anchor="ctr"/>
          <a:lstStyle>
            <a:lvl1pPr algn="l">
              <a:defRPr sz="12600">
                <a:solidFill>
                  <a:schemeClr val="bg1"/>
                </a:solidFill>
              </a:defRPr>
            </a:lvl1pPr>
          </a:lstStyle>
          <a:p>
            <a:r>
              <a:rPr lang="fr-FR"/>
              <a:t>01</a:t>
            </a:r>
          </a:p>
        </p:txBody>
      </p:sp>
      <p:sp>
        <p:nvSpPr>
          <p:cNvPr id="3" name="Espace réservé du texte 2">
            <a:extLst>
              <a:ext uri="{FF2B5EF4-FFF2-40B4-BE49-F238E27FC236}">
                <a16:creationId xmlns:a16="http://schemas.microsoft.com/office/drawing/2014/main" id="{461ED590-E3E6-4DF4-9162-2A904771452D}"/>
              </a:ext>
            </a:extLst>
          </p:cNvPr>
          <p:cNvSpPr>
            <a:spLocks noGrp="1"/>
          </p:cNvSpPr>
          <p:nvPr userDrawn="1">
            <p:ph type="body" idx="1"/>
          </p:nvPr>
        </p:nvSpPr>
        <p:spPr>
          <a:xfrm>
            <a:off x="1902710" y="3295650"/>
            <a:ext cx="9360000" cy="1260000"/>
          </a:xfrm>
        </p:spPr>
        <p:txBody>
          <a:bodyPr anchor="t"/>
          <a:lstStyle>
            <a:lvl1pPr marL="0" indent="0" algn="l">
              <a:buNone/>
              <a:defRPr sz="3500" b="1" i="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Tree>
    <p:extLst>
      <p:ext uri="{BB962C8B-B14F-4D97-AF65-F5344CB8AC3E}">
        <p14:creationId xmlns:p14="http://schemas.microsoft.com/office/powerpoint/2010/main" val="251581709"/>
      </p:ext>
    </p:extLst>
  </p:cSld>
  <p:clrMapOvr>
    <a:masterClrMapping/>
  </p:clrMapOvr>
  <p:extLst>
    <p:ext uri="{DCECCB84-F9BA-43D5-87BE-67443E8EF086}">
      <p15:sldGuideLst xmlns:p15="http://schemas.microsoft.com/office/powerpoint/2012/main">
        <p15:guide id="1" orient="horz" pos="935">
          <p15:clr>
            <a:srgbClr val="FBAE40"/>
          </p15:clr>
        </p15:guide>
        <p15:guide id="2" pos="3727">
          <p15:clr>
            <a:srgbClr val="FBAE40"/>
          </p15:clr>
        </p15:guide>
        <p15:guide id="3" pos="960">
          <p15:clr>
            <a:srgbClr val="FBAE40"/>
          </p15:clr>
        </p15:guide>
        <p15:guide id="4" orient="horz" pos="3680">
          <p15:clr>
            <a:srgbClr val="FBAE40"/>
          </p15:clr>
        </p15:guide>
        <p15:guide id="5" pos="4135">
          <p15:clr>
            <a:srgbClr val="FBAE40"/>
          </p15:clr>
        </p15:guide>
        <p15:guide id="6" pos="2706">
          <p15:clr>
            <a:srgbClr val="FBAE40"/>
          </p15:clr>
        </p15:guide>
        <p15:guide id="7" orient="horz" pos="2682">
          <p15:clr>
            <a:srgbClr val="FBAE40"/>
          </p15:clr>
        </p15:guide>
        <p15:guide id="8" orient="horz" pos="4088">
          <p15:clr>
            <a:srgbClr val="FBAE40"/>
          </p15:clr>
        </p15:guide>
        <p15:guide id="9" orient="horz" pos="2364">
          <p15:clr>
            <a:srgbClr val="FBAE40"/>
          </p15:clr>
        </p15:guide>
        <p15:guide id="10" pos="7083">
          <p15:clr>
            <a:srgbClr val="FBAE40"/>
          </p15:clr>
        </p15:guide>
        <p15:guide id="11" pos="1595">
          <p15:clr>
            <a:srgbClr val="FBAE40"/>
          </p15:clr>
        </p15:guide>
        <p15:guide id="12" pos="2389">
          <p15:clr>
            <a:srgbClr val="FBAE40"/>
          </p15:clr>
        </p15:guide>
        <p15:guide id="13" pos="7">
          <p15:clr>
            <a:srgbClr val="FBAE40"/>
          </p15:clr>
        </p15:guide>
        <p15:guide id="14" pos="7680">
          <p15:clr>
            <a:srgbClr val="FBAE40"/>
          </p15:clr>
        </p15:guide>
        <p15:guide id="15" orient="horz">
          <p15:clr>
            <a:srgbClr val="FBAE40"/>
          </p15:clr>
        </p15:guide>
        <p15:guide id="16" orient="horz" pos="432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Ouverture de chapitre N°02">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0817EC4-598C-4E60-B7A2-604D10720413}"/>
              </a:ext>
            </a:extLst>
          </p:cNvPr>
          <p:cNvSpPr/>
          <p:nvPr userDrawn="1"/>
        </p:nvSpPr>
        <p:spPr bwMode="auto">
          <a:xfrm>
            <a:off x="0" y="0"/>
            <a:ext cx="12192000" cy="6850063"/>
          </a:xfrm>
          <a:prstGeom prst="rect">
            <a:avLst/>
          </a:prstGeom>
          <a:solidFill>
            <a:srgbClr val="B4A9C7"/>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9" name="Forme libre : forme 8">
            <a:extLst>
              <a:ext uri="{FF2B5EF4-FFF2-40B4-BE49-F238E27FC236}">
                <a16:creationId xmlns:a16="http://schemas.microsoft.com/office/drawing/2014/main" id="{030DA1B4-CA76-497E-BE8A-E7049C15DBFA}"/>
              </a:ext>
            </a:extLst>
          </p:cNvPr>
          <p:cNvSpPr/>
          <p:nvPr userDrawn="1"/>
        </p:nvSpPr>
        <p:spPr bwMode="auto">
          <a:xfrm>
            <a:off x="1534602" y="0"/>
            <a:ext cx="9990034" cy="6154310"/>
          </a:xfrm>
          <a:custGeom>
            <a:avLst/>
            <a:gdLst>
              <a:gd name="connsiteX0" fmla="*/ 0 w 9990034"/>
              <a:gd name="connsiteY0" fmla="*/ 6170064 h 6170064"/>
              <a:gd name="connsiteX1" fmla="*/ 3785787 w 9990034"/>
              <a:gd name="connsiteY1" fmla="*/ 6170064 h 6170064"/>
              <a:gd name="connsiteX2" fmla="*/ 9990034 w 9990034"/>
              <a:gd name="connsiteY2" fmla="*/ 0 h 6170064"/>
              <a:gd name="connsiteX3" fmla="*/ 2427006 w 9990034"/>
              <a:gd name="connsiteY3" fmla="*/ 0 h 6170064"/>
              <a:gd name="connsiteX4" fmla="*/ 0 w 9990034"/>
              <a:gd name="connsiteY4" fmla="*/ 2409914 h 6170064"/>
              <a:gd name="connsiteX5" fmla="*/ 0 w 9990034"/>
              <a:gd name="connsiteY5" fmla="*/ 6170064 h 6170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90034" h="6170064">
                <a:moveTo>
                  <a:pt x="0" y="6170064"/>
                </a:moveTo>
                <a:lnTo>
                  <a:pt x="3785787" y="6170064"/>
                </a:lnTo>
                <a:lnTo>
                  <a:pt x="9990034" y="0"/>
                </a:lnTo>
                <a:lnTo>
                  <a:pt x="2427006" y="0"/>
                </a:lnTo>
                <a:lnTo>
                  <a:pt x="0" y="2409914"/>
                </a:lnTo>
                <a:cubicBezTo>
                  <a:pt x="2849" y="3666146"/>
                  <a:pt x="5697" y="4922378"/>
                  <a:pt x="0" y="6170064"/>
                </a:cubicBezTo>
                <a:close/>
              </a:path>
            </a:pathLst>
          </a:custGeom>
          <a:solidFill>
            <a:srgbClr val="82D2FA"/>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10" name="Forme libre : forme 9">
            <a:extLst>
              <a:ext uri="{FF2B5EF4-FFF2-40B4-BE49-F238E27FC236}">
                <a16:creationId xmlns:a16="http://schemas.microsoft.com/office/drawing/2014/main" id="{007899E8-845F-42CA-84E5-9C110E799567}"/>
              </a:ext>
            </a:extLst>
          </p:cNvPr>
          <p:cNvSpPr/>
          <p:nvPr userDrawn="1"/>
        </p:nvSpPr>
        <p:spPr bwMode="auto">
          <a:xfrm>
            <a:off x="1534601" y="0"/>
            <a:ext cx="8391970" cy="6152972"/>
          </a:xfrm>
          <a:custGeom>
            <a:avLst/>
            <a:gdLst>
              <a:gd name="connsiteX0" fmla="*/ 3896882 w 8391970"/>
              <a:gd name="connsiteY0" fmla="*/ 0 h 6152972"/>
              <a:gd name="connsiteX1" fmla="*/ 0 w 8391970"/>
              <a:gd name="connsiteY1" fmla="*/ 3905428 h 6152972"/>
              <a:gd name="connsiteX2" fmla="*/ 0 w 8391970"/>
              <a:gd name="connsiteY2" fmla="*/ 6152972 h 6152972"/>
              <a:gd name="connsiteX3" fmla="*/ 2247544 w 8391970"/>
              <a:gd name="connsiteY3" fmla="*/ 6152972 h 6152972"/>
              <a:gd name="connsiteX4" fmla="*/ 8391970 w 8391970"/>
              <a:gd name="connsiteY4" fmla="*/ 0 h 6152972"/>
              <a:gd name="connsiteX5" fmla="*/ 3896882 w 8391970"/>
              <a:gd name="connsiteY5" fmla="*/ 0 h 6152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91970" h="6152972">
                <a:moveTo>
                  <a:pt x="3896882" y="0"/>
                </a:moveTo>
                <a:lnTo>
                  <a:pt x="0" y="3905428"/>
                </a:lnTo>
                <a:lnTo>
                  <a:pt x="0" y="6152972"/>
                </a:lnTo>
                <a:lnTo>
                  <a:pt x="2247544" y="6152972"/>
                </a:lnTo>
                <a:lnTo>
                  <a:pt x="8391970" y="0"/>
                </a:lnTo>
                <a:lnTo>
                  <a:pt x="3896882" y="0"/>
                </a:lnTo>
                <a:close/>
              </a:path>
            </a:pathLst>
          </a:custGeom>
          <a:solidFill>
            <a:srgbClr val="5F5FAA"/>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2" name="Titre 1">
            <a:extLst>
              <a:ext uri="{FF2B5EF4-FFF2-40B4-BE49-F238E27FC236}">
                <a16:creationId xmlns:a16="http://schemas.microsoft.com/office/drawing/2014/main" id="{F5412AB6-7FD5-460F-B722-2C4F455C05AC}"/>
              </a:ext>
            </a:extLst>
          </p:cNvPr>
          <p:cNvSpPr>
            <a:spLocks noGrp="1"/>
          </p:cNvSpPr>
          <p:nvPr userDrawn="1">
            <p:ph type="title" hasCustomPrompt="1"/>
          </p:nvPr>
        </p:nvSpPr>
        <p:spPr>
          <a:xfrm>
            <a:off x="2117023" y="3174769"/>
            <a:ext cx="2700000" cy="1620000"/>
          </a:xfrm>
        </p:spPr>
        <p:txBody>
          <a:bodyPr anchor="ctr"/>
          <a:lstStyle>
            <a:lvl1pPr algn="l">
              <a:defRPr sz="12600">
                <a:solidFill>
                  <a:schemeClr val="bg1"/>
                </a:solidFill>
              </a:defRPr>
            </a:lvl1pPr>
          </a:lstStyle>
          <a:p>
            <a:r>
              <a:rPr lang="fr-FR"/>
              <a:t>02</a:t>
            </a:r>
          </a:p>
        </p:txBody>
      </p:sp>
      <p:sp>
        <p:nvSpPr>
          <p:cNvPr id="3" name="Espace réservé du texte 2">
            <a:extLst>
              <a:ext uri="{FF2B5EF4-FFF2-40B4-BE49-F238E27FC236}">
                <a16:creationId xmlns:a16="http://schemas.microsoft.com/office/drawing/2014/main" id="{461ED590-E3E6-4DF4-9162-2A904771452D}"/>
              </a:ext>
            </a:extLst>
          </p:cNvPr>
          <p:cNvSpPr>
            <a:spLocks noGrp="1"/>
          </p:cNvSpPr>
          <p:nvPr userDrawn="1">
            <p:ph type="body" idx="1"/>
          </p:nvPr>
        </p:nvSpPr>
        <p:spPr>
          <a:xfrm>
            <a:off x="2117022" y="4712493"/>
            <a:ext cx="9360000" cy="1260000"/>
          </a:xfrm>
        </p:spPr>
        <p:txBody>
          <a:bodyPr anchor="t"/>
          <a:lstStyle>
            <a:lvl1pPr marL="0" indent="0" algn="l">
              <a:buNone/>
              <a:defRPr sz="3500" b="1" i="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Tree>
    <p:extLst>
      <p:ext uri="{BB962C8B-B14F-4D97-AF65-F5344CB8AC3E}">
        <p14:creationId xmlns:p14="http://schemas.microsoft.com/office/powerpoint/2010/main" val="3985056624"/>
      </p:ext>
    </p:extLst>
  </p:cSld>
  <p:clrMapOvr>
    <a:masterClrMapping/>
  </p:clrMapOvr>
  <p:extLst>
    <p:ext uri="{DCECCB84-F9BA-43D5-87BE-67443E8EF086}">
      <p15:sldGuideLst xmlns:p15="http://schemas.microsoft.com/office/powerpoint/2012/main">
        <p15:guide id="1" orient="horz" pos="3884" userDrawn="1">
          <p15:clr>
            <a:srgbClr val="FBAE40"/>
          </p15:clr>
        </p15:guide>
        <p15:guide id="2" pos="960" userDrawn="1">
          <p15:clr>
            <a:srgbClr val="FBAE40"/>
          </p15:clr>
        </p15:guide>
        <p15:guide id="3" pos="2389" userDrawn="1">
          <p15:clr>
            <a:srgbClr val="FBAE40"/>
          </p15:clr>
        </p15:guide>
        <p15:guide id="4" pos="3341" userDrawn="1">
          <p15:clr>
            <a:srgbClr val="FBAE40"/>
          </p15:clr>
        </p15:guide>
        <p15:guide id="5" pos="2479" userDrawn="1">
          <p15:clr>
            <a:srgbClr val="FBAE40"/>
          </p15:clr>
        </p15:guide>
        <p15:guide id="6" pos="3432" userDrawn="1">
          <p15:clr>
            <a:srgbClr val="FBAE40"/>
          </p15:clr>
        </p15:guide>
        <p15:guide id="7" pos="6244" userDrawn="1">
          <p15:clr>
            <a:srgbClr val="FBAE40"/>
          </p15:clr>
        </p15:guide>
        <p15:guide id="8" pos="7242" userDrawn="1">
          <p15:clr>
            <a:srgbClr val="FBAE40"/>
          </p15:clr>
        </p15:guide>
        <p15:guide id="9" orient="horz" pos="2455" userDrawn="1">
          <p15:clr>
            <a:srgbClr val="FBAE40"/>
          </p15:clr>
        </p15:guide>
        <p15:guide id="10" orient="horz" pos="1525" userDrawn="1">
          <p15:clr>
            <a:srgbClr val="FBAE40"/>
          </p15:clr>
        </p15:guide>
        <p15:guide id="12" userDrawn="1">
          <p15:clr>
            <a:srgbClr val="FBAE40"/>
          </p15:clr>
        </p15:guide>
        <p15:guide id="13" pos="7680" userDrawn="1">
          <p15:clr>
            <a:srgbClr val="FBAE40"/>
          </p15:clr>
        </p15:guide>
        <p15:guide id="14" orient="horz" userDrawn="1">
          <p15:clr>
            <a:srgbClr val="FBAE40"/>
          </p15:clr>
        </p15:guide>
        <p15:guide id="15" orient="horz" pos="4315"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Ouverture de chapitre N°03">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E6E7A4-2FED-420A-BA3F-5F5A55178F7F}"/>
              </a:ext>
            </a:extLst>
          </p:cNvPr>
          <p:cNvSpPr/>
          <p:nvPr userDrawn="1"/>
        </p:nvSpPr>
        <p:spPr bwMode="auto">
          <a:xfrm>
            <a:off x="0" y="0"/>
            <a:ext cx="12201727" cy="6858000"/>
          </a:xfrm>
          <a:prstGeom prst="rect">
            <a:avLst/>
          </a:prstGeom>
          <a:solidFill>
            <a:srgbClr val="B4A9C7"/>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11" name="Forme libre : forme 10">
            <a:extLst>
              <a:ext uri="{FF2B5EF4-FFF2-40B4-BE49-F238E27FC236}">
                <a16:creationId xmlns:a16="http://schemas.microsoft.com/office/drawing/2014/main" id="{9A6B0E9C-2D53-4EE5-951E-A87827B5E49F}"/>
              </a:ext>
            </a:extLst>
          </p:cNvPr>
          <p:cNvSpPr/>
          <p:nvPr userDrawn="1"/>
        </p:nvSpPr>
        <p:spPr bwMode="auto">
          <a:xfrm>
            <a:off x="0" y="0"/>
            <a:ext cx="6486258" cy="5956419"/>
          </a:xfrm>
          <a:custGeom>
            <a:avLst/>
            <a:gdLst>
              <a:gd name="connsiteX0" fmla="*/ 0 w 6486258"/>
              <a:gd name="connsiteY0" fmla="*/ 0 h 5956419"/>
              <a:gd name="connsiteX1" fmla="*/ 0 w 6486258"/>
              <a:gd name="connsiteY1" fmla="*/ 3879791 h 5956419"/>
              <a:gd name="connsiteX2" fmla="*/ 2110811 w 6486258"/>
              <a:gd name="connsiteY2" fmla="*/ 5956419 h 5956419"/>
              <a:gd name="connsiteX3" fmla="*/ 6486258 w 6486258"/>
              <a:gd name="connsiteY3" fmla="*/ 5956419 h 5956419"/>
              <a:gd name="connsiteX4" fmla="*/ 6486258 w 6486258"/>
              <a:gd name="connsiteY4" fmla="*/ 1768979 h 5956419"/>
              <a:gd name="connsiteX5" fmla="*/ 4725824 w 6486258"/>
              <a:gd name="connsiteY5" fmla="*/ 0 h 5956419"/>
              <a:gd name="connsiteX6" fmla="*/ 0 w 6486258"/>
              <a:gd name="connsiteY6" fmla="*/ 0 h 595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486258" h="5956419">
                <a:moveTo>
                  <a:pt x="0" y="0"/>
                </a:moveTo>
                <a:lnTo>
                  <a:pt x="0" y="3879791"/>
                </a:lnTo>
                <a:lnTo>
                  <a:pt x="2110811" y="5956419"/>
                </a:lnTo>
                <a:lnTo>
                  <a:pt x="6486258" y="5956419"/>
                </a:lnTo>
                <a:lnTo>
                  <a:pt x="6486258" y="1768979"/>
                </a:lnTo>
                <a:lnTo>
                  <a:pt x="4725824" y="0"/>
                </a:lnTo>
                <a:lnTo>
                  <a:pt x="0" y="0"/>
                </a:lnTo>
                <a:close/>
              </a:path>
            </a:pathLst>
          </a:custGeom>
          <a:solidFill>
            <a:srgbClr val="E6788C"/>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12" name="Forme libre : forme 11">
            <a:extLst>
              <a:ext uri="{FF2B5EF4-FFF2-40B4-BE49-F238E27FC236}">
                <a16:creationId xmlns:a16="http://schemas.microsoft.com/office/drawing/2014/main" id="{97F261CF-FAA5-4056-B6A6-DD4182B70DDA}"/>
              </a:ext>
            </a:extLst>
          </p:cNvPr>
          <p:cNvSpPr/>
          <p:nvPr userDrawn="1"/>
        </p:nvSpPr>
        <p:spPr bwMode="auto">
          <a:xfrm>
            <a:off x="0" y="0"/>
            <a:ext cx="3683237" cy="3338331"/>
          </a:xfrm>
          <a:custGeom>
            <a:avLst/>
            <a:gdLst>
              <a:gd name="connsiteX0" fmla="*/ 3683237 w 3683237"/>
              <a:gd name="connsiteY0" fmla="*/ 3332860 h 3332860"/>
              <a:gd name="connsiteX1" fmla="*/ 3683237 w 3683237"/>
              <a:gd name="connsiteY1" fmla="*/ 1093862 h 3332860"/>
              <a:gd name="connsiteX2" fmla="*/ 2606467 w 3683237"/>
              <a:gd name="connsiteY2" fmla="*/ 0 h 3332860"/>
              <a:gd name="connsiteX3" fmla="*/ 0 w 3683237"/>
              <a:gd name="connsiteY3" fmla="*/ 0 h 3332860"/>
              <a:gd name="connsiteX4" fmla="*/ 0 w 3683237"/>
              <a:gd name="connsiteY4" fmla="*/ 1862983 h 3332860"/>
              <a:gd name="connsiteX5" fmla="*/ 1444239 w 3683237"/>
              <a:gd name="connsiteY5" fmla="*/ 3324314 h 3332860"/>
              <a:gd name="connsiteX6" fmla="*/ 3683237 w 3683237"/>
              <a:gd name="connsiteY6" fmla="*/ 3332860 h 3332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83237" h="3332860">
                <a:moveTo>
                  <a:pt x="3683237" y="3332860"/>
                </a:moveTo>
                <a:lnTo>
                  <a:pt x="3683237" y="1093862"/>
                </a:lnTo>
                <a:lnTo>
                  <a:pt x="2606467" y="0"/>
                </a:lnTo>
                <a:lnTo>
                  <a:pt x="0" y="0"/>
                </a:lnTo>
                <a:lnTo>
                  <a:pt x="0" y="1862983"/>
                </a:lnTo>
                <a:lnTo>
                  <a:pt x="1444239" y="3324314"/>
                </a:lnTo>
                <a:lnTo>
                  <a:pt x="3683237" y="3332860"/>
                </a:lnTo>
                <a:close/>
              </a:path>
            </a:pathLst>
          </a:custGeom>
          <a:solidFill>
            <a:srgbClr val="E6505A"/>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2" name="Titre 1">
            <a:extLst>
              <a:ext uri="{FF2B5EF4-FFF2-40B4-BE49-F238E27FC236}">
                <a16:creationId xmlns:a16="http://schemas.microsoft.com/office/drawing/2014/main" id="{F5412AB6-7FD5-460F-B722-2C4F455C05AC}"/>
              </a:ext>
            </a:extLst>
          </p:cNvPr>
          <p:cNvSpPr>
            <a:spLocks noGrp="1"/>
          </p:cNvSpPr>
          <p:nvPr userDrawn="1">
            <p:ph type="title" hasCustomPrompt="1"/>
          </p:nvPr>
        </p:nvSpPr>
        <p:spPr>
          <a:xfrm>
            <a:off x="1454082" y="1508597"/>
            <a:ext cx="2700000" cy="1620000"/>
          </a:xfrm>
        </p:spPr>
        <p:txBody>
          <a:bodyPr anchor="ctr"/>
          <a:lstStyle>
            <a:lvl1pPr algn="l">
              <a:defRPr sz="12600">
                <a:solidFill>
                  <a:schemeClr val="bg1"/>
                </a:solidFill>
              </a:defRPr>
            </a:lvl1pPr>
          </a:lstStyle>
          <a:p>
            <a:r>
              <a:rPr lang="fr-FR"/>
              <a:t>03</a:t>
            </a:r>
          </a:p>
        </p:txBody>
      </p:sp>
      <p:sp>
        <p:nvSpPr>
          <p:cNvPr id="3" name="Espace réservé du texte 2">
            <a:extLst>
              <a:ext uri="{FF2B5EF4-FFF2-40B4-BE49-F238E27FC236}">
                <a16:creationId xmlns:a16="http://schemas.microsoft.com/office/drawing/2014/main" id="{461ED590-E3E6-4DF4-9162-2A904771452D}"/>
              </a:ext>
            </a:extLst>
          </p:cNvPr>
          <p:cNvSpPr>
            <a:spLocks noGrp="1"/>
          </p:cNvSpPr>
          <p:nvPr userDrawn="1">
            <p:ph type="body" idx="1"/>
          </p:nvPr>
        </p:nvSpPr>
        <p:spPr>
          <a:xfrm>
            <a:off x="2306568" y="3548064"/>
            <a:ext cx="9000000" cy="1260000"/>
          </a:xfrm>
        </p:spPr>
        <p:txBody>
          <a:bodyPr anchor="t"/>
          <a:lstStyle>
            <a:lvl1pPr marL="0" indent="0" algn="l">
              <a:buNone/>
              <a:defRPr sz="3500" b="1" i="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Tree>
    <p:extLst>
      <p:ext uri="{BB962C8B-B14F-4D97-AF65-F5344CB8AC3E}">
        <p14:creationId xmlns:p14="http://schemas.microsoft.com/office/powerpoint/2010/main" val="740776972"/>
      </p:ext>
    </p:extLst>
  </p:cSld>
  <p:clrMapOvr>
    <a:masterClrMapping/>
  </p:clrMapOvr>
  <p:extLst>
    <p:ext uri="{DCECCB84-F9BA-43D5-87BE-67443E8EF086}">
      <p15:sldGuideLst xmlns:p15="http://schemas.microsoft.com/office/powerpoint/2012/main">
        <p15:guide id="2" pos="4089">
          <p15:clr>
            <a:srgbClr val="FBAE40"/>
          </p15:clr>
        </p15:guide>
        <p15:guide id="3" orient="horz" pos="1094">
          <p15:clr>
            <a:srgbClr val="FBAE40"/>
          </p15:clr>
        </p15:guide>
        <p15:guide id="4" orient="horz">
          <p15:clr>
            <a:srgbClr val="FBAE40"/>
          </p15:clr>
        </p15:guide>
        <p15:guide id="5" orient="horz" pos="686">
          <p15:clr>
            <a:srgbClr val="FBAE40"/>
          </p15:clr>
        </p15:guide>
        <p15:guide id="6" orient="horz" pos="1185">
          <p15:clr>
            <a:srgbClr val="FBAE40"/>
          </p15:clr>
        </p15:guide>
        <p15:guide id="7" orient="horz" pos="2092">
          <p15:clr>
            <a:srgbClr val="FBAE40"/>
          </p15:clr>
        </p15:guide>
        <p15:guide id="8" orient="horz" pos="4320">
          <p15:clr>
            <a:srgbClr val="FBAE40"/>
          </p15:clr>
        </p15:guide>
        <p15:guide id="9" orient="horz" pos="3748">
          <p15:clr>
            <a:srgbClr val="FBAE40"/>
          </p15:clr>
        </p15:guide>
        <p15:guide id="10" pos="7680">
          <p15:clr>
            <a:srgbClr val="FBAE40"/>
          </p15:clr>
        </p15:guide>
        <p15:guide id="11" pos="7">
          <p15:clr>
            <a:srgbClr val="FBAE40"/>
          </p15:clr>
        </p15:guide>
        <p15:guide id="12" pos="914">
          <p15:clr>
            <a:srgbClr val="FBAE40"/>
          </p15:clr>
        </p15:guide>
        <p15:guide id="13" pos="2320">
          <p15:clr>
            <a:srgbClr val="FBAE40"/>
          </p15:clr>
        </p15:guide>
        <p15:guide id="14" pos="1323">
          <p15:clr>
            <a:srgbClr val="FBAE40"/>
          </p15:clr>
        </p15:guide>
        <p15:guide id="15" pos="1640">
          <p15:clr>
            <a:srgbClr val="FBAE40"/>
          </p15:clr>
        </p15:guide>
        <p15:guide id="16" pos="2978">
          <p15:clr>
            <a:srgbClr val="FBAE40"/>
          </p15:clr>
        </p15:guide>
        <p15:guide id="17" orient="horz" pos="2455">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Ouverture de chapitre N°04">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40F1C34-0B97-46B5-B609-425D914EDBA6}"/>
              </a:ext>
            </a:extLst>
          </p:cNvPr>
          <p:cNvSpPr/>
          <p:nvPr userDrawn="1"/>
        </p:nvSpPr>
        <p:spPr bwMode="auto">
          <a:xfrm>
            <a:off x="-6071" y="0"/>
            <a:ext cx="12192000" cy="6858000"/>
          </a:xfrm>
          <a:prstGeom prst="rect">
            <a:avLst/>
          </a:prstGeom>
          <a:solidFill>
            <a:srgbClr val="B4A9C7"/>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9" name="Forme libre : forme 8">
            <a:extLst>
              <a:ext uri="{FF2B5EF4-FFF2-40B4-BE49-F238E27FC236}">
                <a16:creationId xmlns:a16="http://schemas.microsoft.com/office/drawing/2014/main" id="{F694DD8B-B82B-4B67-9164-13DF0B418B38}"/>
              </a:ext>
            </a:extLst>
          </p:cNvPr>
          <p:cNvSpPr/>
          <p:nvPr userDrawn="1"/>
        </p:nvSpPr>
        <p:spPr bwMode="auto">
          <a:xfrm>
            <a:off x="-18213" y="981182"/>
            <a:ext cx="5878686" cy="5876818"/>
          </a:xfrm>
          <a:custGeom>
            <a:avLst/>
            <a:gdLst>
              <a:gd name="connsiteX0" fmla="*/ 0 w 5866544"/>
              <a:gd name="connsiteY0" fmla="*/ 5876818 h 5876818"/>
              <a:gd name="connsiteX1" fmla="*/ 4356243 w 5866544"/>
              <a:gd name="connsiteY1" fmla="*/ 5876818 h 5876818"/>
              <a:gd name="connsiteX2" fmla="*/ 5866544 w 5866544"/>
              <a:gd name="connsiteY2" fmla="*/ 4345968 h 5876818"/>
              <a:gd name="connsiteX3" fmla="*/ 5866544 w 5866544"/>
              <a:gd name="connsiteY3" fmla="*/ 0 h 5876818"/>
              <a:gd name="connsiteX4" fmla="*/ 1510301 w 5866544"/>
              <a:gd name="connsiteY4" fmla="*/ 0 h 5876818"/>
              <a:gd name="connsiteX5" fmla="*/ 10274 w 5866544"/>
              <a:gd name="connsiteY5" fmla="*/ 1541124 h 5876818"/>
              <a:gd name="connsiteX6" fmla="*/ 0 w 5866544"/>
              <a:gd name="connsiteY6" fmla="*/ 5876818 h 5876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66544" h="5876818">
                <a:moveTo>
                  <a:pt x="0" y="5876818"/>
                </a:moveTo>
                <a:lnTo>
                  <a:pt x="4356243" y="5876818"/>
                </a:lnTo>
                <a:lnTo>
                  <a:pt x="5866544" y="4345968"/>
                </a:lnTo>
                <a:lnTo>
                  <a:pt x="5866544" y="0"/>
                </a:lnTo>
                <a:lnTo>
                  <a:pt x="1510301" y="0"/>
                </a:lnTo>
                <a:lnTo>
                  <a:pt x="10274" y="1541124"/>
                </a:lnTo>
                <a:cubicBezTo>
                  <a:pt x="6849" y="2986355"/>
                  <a:pt x="3425" y="4431587"/>
                  <a:pt x="0" y="5876818"/>
                </a:cubicBezTo>
                <a:close/>
              </a:path>
            </a:pathLst>
          </a:custGeom>
          <a:solidFill>
            <a:srgbClr val="8C2896"/>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12" name="Forme libre : forme 11">
            <a:extLst>
              <a:ext uri="{FF2B5EF4-FFF2-40B4-BE49-F238E27FC236}">
                <a16:creationId xmlns:a16="http://schemas.microsoft.com/office/drawing/2014/main" id="{D6DB14C6-1836-422B-B7B5-F736BA9FD2BA}"/>
              </a:ext>
            </a:extLst>
          </p:cNvPr>
          <p:cNvSpPr/>
          <p:nvPr userDrawn="1"/>
        </p:nvSpPr>
        <p:spPr bwMode="auto">
          <a:xfrm>
            <a:off x="826136" y="972766"/>
            <a:ext cx="5034337" cy="5003515"/>
          </a:xfrm>
          <a:custGeom>
            <a:avLst/>
            <a:gdLst>
              <a:gd name="connsiteX0" fmla="*/ 0 w 5034337"/>
              <a:gd name="connsiteY0" fmla="*/ 5003515 h 5003515"/>
              <a:gd name="connsiteX1" fmla="*/ 2250040 w 5034337"/>
              <a:gd name="connsiteY1" fmla="*/ 5003515 h 5003515"/>
              <a:gd name="connsiteX2" fmla="*/ 5034337 w 5034337"/>
              <a:gd name="connsiteY2" fmla="*/ 2229492 h 5003515"/>
              <a:gd name="connsiteX3" fmla="*/ 5034337 w 5034337"/>
              <a:gd name="connsiteY3" fmla="*/ 0 h 5003515"/>
              <a:gd name="connsiteX4" fmla="*/ 2774022 w 5034337"/>
              <a:gd name="connsiteY4" fmla="*/ 0 h 5003515"/>
              <a:gd name="connsiteX5" fmla="*/ 10274 w 5034337"/>
              <a:gd name="connsiteY5" fmla="*/ 2763748 h 5003515"/>
              <a:gd name="connsiteX6" fmla="*/ 0 w 5034337"/>
              <a:gd name="connsiteY6" fmla="*/ 5003515 h 5003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4337" h="5003515">
                <a:moveTo>
                  <a:pt x="0" y="5003515"/>
                </a:moveTo>
                <a:lnTo>
                  <a:pt x="2250040" y="5003515"/>
                </a:lnTo>
                <a:lnTo>
                  <a:pt x="5034337" y="2229492"/>
                </a:lnTo>
                <a:lnTo>
                  <a:pt x="5034337" y="0"/>
                </a:lnTo>
                <a:lnTo>
                  <a:pt x="2774022" y="0"/>
                </a:lnTo>
                <a:lnTo>
                  <a:pt x="10274" y="2763748"/>
                </a:lnTo>
                <a:cubicBezTo>
                  <a:pt x="6849" y="3510337"/>
                  <a:pt x="3425" y="4256926"/>
                  <a:pt x="0" y="5003515"/>
                </a:cubicBezTo>
                <a:close/>
              </a:path>
            </a:pathLst>
          </a:custGeom>
          <a:solidFill>
            <a:srgbClr val="82D2FA"/>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2" name="Titre 1">
            <a:extLst>
              <a:ext uri="{FF2B5EF4-FFF2-40B4-BE49-F238E27FC236}">
                <a16:creationId xmlns:a16="http://schemas.microsoft.com/office/drawing/2014/main" id="{F5412AB6-7FD5-460F-B722-2C4F455C05AC}"/>
              </a:ext>
            </a:extLst>
          </p:cNvPr>
          <p:cNvSpPr>
            <a:spLocks noGrp="1"/>
          </p:cNvSpPr>
          <p:nvPr userDrawn="1">
            <p:ph type="title" hasCustomPrompt="1"/>
          </p:nvPr>
        </p:nvSpPr>
        <p:spPr>
          <a:xfrm>
            <a:off x="3324318" y="1484781"/>
            <a:ext cx="2700000" cy="1620000"/>
          </a:xfrm>
        </p:spPr>
        <p:txBody>
          <a:bodyPr anchor="ctr"/>
          <a:lstStyle>
            <a:lvl1pPr algn="l">
              <a:defRPr sz="12600">
                <a:solidFill>
                  <a:schemeClr val="bg1"/>
                </a:solidFill>
              </a:defRPr>
            </a:lvl1pPr>
          </a:lstStyle>
          <a:p>
            <a:r>
              <a:rPr lang="fr-FR"/>
              <a:t>04</a:t>
            </a:r>
          </a:p>
        </p:txBody>
      </p:sp>
      <p:sp>
        <p:nvSpPr>
          <p:cNvPr id="3" name="Espace réservé du texte 2">
            <a:extLst>
              <a:ext uri="{FF2B5EF4-FFF2-40B4-BE49-F238E27FC236}">
                <a16:creationId xmlns:a16="http://schemas.microsoft.com/office/drawing/2014/main" id="{461ED590-E3E6-4DF4-9162-2A904771452D}"/>
              </a:ext>
            </a:extLst>
          </p:cNvPr>
          <p:cNvSpPr>
            <a:spLocks noGrp="1"/>
          </p:cNvSpPr>
          <p:nvPr userDrawn="1">
            <p:ph type="body" idx="1"/>
          </p:nvPr>
        </p:nvSpPr>
        <p:spPr>
          <a:xfrm>
            <a:off x="3324316" y="2814635"/>
            <a:ext cx="5580000" cy="1980000"/>
          </a:xfrm>
        </p:spPr>
        <p:txBody>
          <a:bodyPr anchor="t"/>
          <a:lstStyle>
            <a:lvl1pPr marL="0" indent="0" algn="l">
              <a:buNone/>
              <a:defRPr sz="3500" b="1" i="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Tree>
    <p:extLst>
      <p:ext uri="{BB962C8B-B14F-4D97-AF65-F5344CB8AC3E}">
        <p14:creationId xmlns:p14="http://schemas.microsoft.com/office/powerpoint/2010/main" val="26566682"/>
      </p:ext>
    </p:extLst>
  </p:cSld>
  <p:clrMapOvr>
    <a:masterClrMapping/>
  </p:clrMapOvr>
  <p:extLst>
    <p:ext uri="{DCECCB84-F9BA-43D5-87BE-67443E8EF086}">
      <p15:sldGuideLst xmlns:p15="http://schemas.microsoft.com/office/powerpoint/2012/main">
        <p15:guide id="1" orient="horz" pos="618">
          <p15:clr>
            <a:srgbClr val="FBAE40"/>
          </p15:clr>
        </p15:guide>
        <p15:guide id="2" pos="3704">
          <p15:clr>
            <a:srgbClr val="FBAE40"/>
          </p15:clr>
        </p15:guide>
        <p15:guide id="3" orient="horz">
          <p15:clr>
            <a:srgbClr val="FBAE40"/>
          </p15:clr>
        </p15:guide>
        <p15:guide id="4" orient="horz" pos="1570">
          <p15:clr>
            <a:srgbClr val="FBAE40"/>
          </p15:clr>
        </p15:guide>
        <p15:guide id="5" orient="horz" pos="2024">
          <p15:clr>
            <a:srgbClr val="FBAE40"/>
          </p15:clr>
        </p15:guide>
        <p15:guide id="6" orient="horz" pos="2364">
          <p15:clr>
            <a:srgbClr val="FBAE40"/>
          </p15:clr>
        </p15:guide>
        <p15:guide id="7" orient="horz" pos="3362">
          <p15:clr>
            <a:srgbClr val="FBAE40"/>
          </p15:clr>
        </p15:guide>
        <p15:guide id="8" orient="horz" pos="3770">
          <p15:clr>
            <a:srgbClr val="FBAE40"/>
          </p15:clr>
        </p15:guide>
        <p15:guide id="9" pos="2275">
          <p15:clr>
            <a:srgbClr val="FBAE40"/>
          </p15:clr>
        </p15:guide>
        <p15:guide id="10" pos="1958">
          <p15:clr>
            <a:srgbClr val="FBAE40"/>
          </p15:clr>
        </p15:guide>
        <p15:guide id="11" pos="937">
          <p15:clr>
            <a:srgbClr val="FBAE40"/>
          </p15:clr>
        </p15:guide>
        <p15:guide id="12" pos="529">
          <p15:clr>
            <a:srgbClr val="FBAE40"/>
          </p15:clr>
        </p15:guide>
        <p15:guide id="13">
          <p15:clr>
            <a:srgbClr val="FBAE40"/>
          </p15:clr>
        </p15:guide>
        <p15:guide id="14" pos="7673">
          <p15:clr>
            <a:srgbClr val="FBAE40"/>
          </p15:clr>
        </p15:guide>
        <p15:guide id="15" pos="2729">
          <p15:clr>
            <a:srgbClr val="FBAE40"/>
          </p15:clr>
        </p15:guide>
        <p15:guide id="16" orient="horz" pos="432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Ouverture de chapitre N°05">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00867E6-D707-47FF-A7FD-262657276ED8}"/>
              </a:ext>
            </a:extLst>
          </p:cNvPr>
          <p:cNvSpPr/>
          <p:nvPr userDrawn="1"/>
        </p:nvSpPr>
        <p:spPr bwMode="auto">
          <a:xfrm>
            <a:off x="0" y="0"/>
            <a:ext cx="12192000" cy="6858000"/>
          </a:xfrm>
          <a:prstGeom prst="rect">
            <a:avLst/>
          </a:prstGeom>
          <a:solidFill>
            <a:srgbClr val="B4A9C7"/>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4" name="Forme libre : forme 3">
            <a:extLst>
              <a:ext uri="{FF2B5EF4-FFF2-40B4-BE49-F238E27FC236}">
                <a16:creationId xmlns:a16="http://schemas.microsoft.com/office/drawing/2014/main" id="{36C2E4F0-A03B-4521-A286-6E4C3CB43B5F}"/>
              </a:ext>
            </a:extLst>
          </p:cNvPr>
          <p:cNvSpPr/>
          <p:nvPr userDrawn="1"/>
        </p:nvSpPr>
        <p:spPr bwMode="auto">
          <a:xfrm>
            <a:off x="800100" y="752475"/>
            <a:ext cx="5067300" cy="5076825"/>
          </a:xfrm>
          <a:custGeom>
            <a:avLst/>
            <a:gdLst>
              <a:gd name="connsiteX0" fmla="*/ 0 w 5067300"/>
              <a:gd name="connsiteY0" fmla="*/ 0 h 5076825"/>
              <a:gd name="connsiteX1" fmla="*/ 2276475 w 5067300"/>
              <a:gd name="connsiteY1" fmla="*/ 0 h 5076825"/>
              <a:gd name="connsiteX2" fmla="*/ 5067300 w 5067300"/>
              <a:gd name="connsiteY2" fmla="*/ 2790825 h 5076825"/>
              <a:gd name="connsiteX3" fmla="*/ 5067300 w 5067300"/>
              <a:gd name="connsiteY3" fmla="*/ 5057775 h 5076825"/>
              <a:gd name="connsiteX4" fmla="*/ 2781300 w 5067300"/>
              <a:gd name="connsiteY4" fmla="*/ 5076825 h 5076825"/>
              <a:gd name="connsiteX5" fmla="*/ 19050 w 5067300"/>
              <a:gd name="connsiteY5" fmla="*/ 2295525 h 5076825"/>
              <a:gd name="connsiteX6" fmla="*/ 0 w 5067300"/>
              <a:gd name="connsiteY6" fmla="*/ 0 h 5076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67300" h="5076825">
                <a:moveTo>
                  <a:pt x="0" y="0"/>
                </a:moveTo>
                <a:lnTo>
                  <a:pt x="2276475" y="0"/>
                </a:lnTo>
                <a:lnTo>
                  <a:pt x="5067300" y="2790825"/>
                </a:lnTo>
                <a:lnTo>
                  <a:pt x="5067300" y="5057775"/>
                </a:lnTo>
                <a:lnTo>
                  <a:pt x="2781300" y="5076825"/>
                </a:lnTo>
                <a:lnTo>
                  <a:pt x="19050" y="2295525"/>
                </a:lnTo>
                <a:lnTo>
                  <a:pt x="0" y="0"/>
                </a:lnTo>
                <a:close/>
              </a:path>
            </a:pathLst>
          </a:custGeom>
          <a:solidFill>
            <a:srgbClr val="00AFAA"/>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9" name="Forme libre : forme 8">
            <a:extLst>
              <a:ext uri="{FF2B5EF4-FFF2-40B4-BE49-F238E27FC236}">
                <a16:creationId xmlns:a16="http://schemas.microsoft.com/office/drawing/2014/main" id="{60B736DF-D889-4351-9D10-5550BF554D5B}"/>
              </a:ext>
            </a:extLst>
          </p:cNvPr>
          <p:cNvSpPr/>
          <p:nvPr userDrawn="1"/>
        </p:nvSpPr>
        <p:spPr bwMode="auto">
          <a:xfrm>
            <a:off x="800099" y="752475"/>
            <a:ext cx="11106151" cy="6105525"/>
          </a:xfrm>
          <a:custGeom>
            <a:avLst/>
            <a:gdLst>
              <a:gd name="connsiteX0" fmla="*/ 0 w 11106150"/>
              <a:gd name="connsiteY0" fmla="*/ 0 h 6105525"/>
              <a:gd name="connsiteX1" fmla="*/ 0 w 11106150"/>
              <a:gd name="connsiteY1" fmla="*/ 5029200 h 6105525"/>
              <a:gd name="connsiteX2" fmla="*/ 1076325 w 11106150"/>
              <a:gd name="connsiteY2" fmla="*/ 6105525 h 6105525"/>
              <a:gd name="connsiteX3" fmla="*/ 11106150 w 11106150"/>
              <a:gd name="connsiteY3" fmla="*/ 6105525 h 6105525"/>
              <a:gd name="connsiteX4" fmla="*/ 5029200 w 11106150"/>
              <a:gd name="connsiteY4" fmla="*/ 9525 h 6105525"/>
              <a:gd name="connsiteX5" fmla="*/ 0 w 11106150"/>
              <a:gd name="connsiteY5" fmla="*/ 0 h 6105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106150" h="6105525">
                <a:moveTo>
                  <a:pt x="0" y="0"/>
                </a:moveTo>
                <a:lnTo>
                  <a:pt x="0" y="5029200"/>
                </a:lnTo>
                <a:lnTo>
                  <a:pt x="1076325" y="6105525"/>
                </a:lnTo>
                <a:lnTo>
                  <a:pt x="11106150" y="6105525"/>
                </a:lnTo>
                <a:lnTo>
                  <a:pt x="5029200" y="9525"/>
                </a:lnTo>
                <a:lnTo>
                  <a:pt x="0" y="0"/>
                </a:lnTo>
                <a:close/>
              </a:path>
            </a:pathLst>
          </a:custGeom>
          <a:solidFill>
            <a:srgbClr val="E6788C"/>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10" name="Forme libre : forme 9">
            <a:extLst>
              <a:ext uri="{FF2B5EF4-FFF2-40B4-BE49-F238E27FC236}">
                <a16:creationId xmlns:a16="http://schemas.microsoft.com/office/drawing/2014/main" id="{293C58A7-2FE8-406A-8255-7E29F52236D6}"/>
              </a:ext>
            </a:extLst>
          </p:cNvPr>
          <p:cNvSpPr/>
          <p:nvPr userDrawn="1"/>
        </p:nvSpPr>
        <p:spPr bwMode="auto">
          <a:xfrm>
            <a:off x="800099" y="752475"/>
            <a:ext cx="5048250" cy="5057775"/>
          </a:xfrm>
          <a:custGeom>
            <a:avLst/>
            <a:gdLst>
              <a:gd name="connsiteX0" fmla="*/ 5048250 w 5048250"/>
              <a:gd name="connsiteY0" fmla="*/ 5057775 h 5057775"/>
              <a:gd name="connsiteX1" fmla="*/ 5048250 w 5048250"/>
              <a:gd name="connsiteY1" fmla="*/ 2790825 h 5057775"/>
              <a:gd name="connsiteX2" fmla="*/ 2276475 w 5048250"/>
              <a:gd name="connsiteY2" fmla="*/ 0 h 5057775"/>
              <a:gd name="connsiteX3" fmla="*/ 0 w 5048250"/>
              <a:gd name="connsiteY3" fmla="*/ 0 h 5057775"/>
              <a:gd name="connsiteX4" fmla="*/ 0 w 5048250"/>
              <a:gd name="connsiteY4" fmla="*/ 2276475 h 5057775"/>
              <a:gd name="connsiteX5" fmla="*/ 2790825 w 5048250"/>
              <a:gd name="connsiteY5" fmla="*/ 5057775 h 5057775"/>
              <a:gd name="connsiteX6" fmla="*/ 5048250 w 5048250"/>
              <a:gd name="connsiteY6" fmla="*/ 5057775 h 505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48250" h="5057775">
                <a:moveTo>
                  <a:pt x="5048250" y="5057775"/>
                </a:moveTo>
                <a:lnTo>
                  <a:pt x="5048250" y="2790825"/>
                </a:lnTo>
                <a:lnTo>
                  <a:pt x="2276475" y="0"/>
                </a:lnTo>
                <a:lnTo>
                  <a:pt x="0" y="0"/>
                </a:lnTo>
                <a:lnTo>
                  <a:pt x="0" y="2276475"/>
                </a:lnTo>
                <a:lnTo>
                  <a:pt x="2790825" y="5057775"/>
                </a:lnTo>
                <a:lnTo>
                  <a:pt x="5048250" y="5057775"/>
                </a:lnTo>
                <a:close/>
              </a:path>
            </a:pathLst>
          </a:custGeom>
          <a:solidFill>
            <a:srgbClr val="00AFAA"/>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2" name="Titre 1">
            <a:extLst>
              <a:ext uri="{FF2B5EF4-FFF2-40B4-BE49-F238E27FC236}">
                <a16:creationId xmlns:a16="http://schemas.microsoft.com/office/drawing/2014/main" id="{F5412AB6-7FD5-460F-B722-2C4F455C05AC}"/>
              </a:ext>
            </a:extLst>
          </p:cNvPr>
          <p:cNvSpPr>
            <a:spLocks noGrp="1"/>
          </p:cNvSpPr>
          <p:nvPr userDrawn="1">
            <p:ph type="title" hasCustomPrompt="1"/>
          </p:nvPr>
        </p:nvSpPr>
        <p:spPr>
          <a:xfrm>
            <a:off x="1193098" y="1120451"/>
            <a:ext cx="2700000" cy="1620000"/>
          </a:xfrm>
        </p:spPr>
        <p:txBody>
          <a:bodyPr anchor="ctr"/>
          <a:lstStyle>
            <a:lvl1pPr algn="l">
              <a:defRPr sz="12600">
                <a:solidFill>
                  <a:schemeClr val="bg1"/>
                </a:solidFill>
              </a:defRPr>
            </a:lvl1pPr>
          </a:lstStyle>
          <a:p>
            <a:r>
              <a:rPr lang="fr-FR"/>
              <a:t>05</a:t>
            </a:r>
          </a:p>
        </p:txBody>
      </p:sp>
      <p:sp>
        <p:nvSpPr>
          <p:cNvPr id="3" name="Espace réservé du texte 2">
            <a:extLst>
              <a:ext uri="{FF2B5EF4-FFF2-40B4-BE49-F238E27FC236}">
                <a16:creationId xmlns:a16="http://schemas.microsoft.com/office/drawing/2014/main" id="{461ED590-E3E6-4DF4-9162-2A904771452D}"/>
              </a:ext>
            </a:extLst>
          </p:cNvPr>
          <p:cNvSpPr>
            <a:spLocks noGrp="1"/>
          </p:cNvSpPr>
          <p:nvPr userDrawn="1">
            <p:ph type="body" idx="1"/>
          </p:nvPr>
        </p:nvSpPr>
        <p:spPr>
          <a:xfrm>
            <a:off x="1193097" y="2486024"/>
            <a:ext cx="9360000" cy="1260000"/>
          </a:xfrm>
        </p:spPr>
        <p:txBody>
          <a:bodyPr anchor="t"/>
          <a:lstStyle>
            <a:lvl1pPr marL="0" indent="0" algn="l">
              <a:buNone/>
              <a:defRPr sz="3500" b="1" i="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Tree>
    <p:extLst>
      <p:ext uri="{BB962C8B-B14F-4D97-AF65-F5344CB8AC3E}">
        <p14:creationId xmlns:p14="http://schemas.microsoft.com/office/powerpoint/2010/main" val="349953674"/>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459" userDrawn="1">
          <p15:clr>
            <a:srgbClr val="FBAE40"/>
          </p15:clr>
        </p15:guide>
        <p15:guide id="3" orient="horz" userDrawn="1">
          <p15:clr>
            <a:srgbClr val="FBAE40"/>
          </p15:clr>
        </p15:guide>
        <p15:guide id="4" orient="horz" pos="1911" userDrawn="1">
          <p15:clr>
            <a:srgbClr val="FBAE40"/>
          </p15:clr>
        </p15:guide>
        <p15:guide id="5" orient="horz" pos="2228" userDrawn="1">
          <p15:clr>
            <a:srgbClr val="FBAE40"/>
          </p15:clr>
        </p15:guide>
        <p15:guide id="6" orient="horz" pos="3657" userDrawn="1">
          <p15:clr>
            <a:srgbClr val="FBAE40"/>
          </p15:clr>
        </p15:guide>
        <p15:guide id="8" pos="3681" userDrawn="1">
          <p15:clr>
            <a:srgbClr val="FBAE40"/>
          </p15:clr>
        </p15:guide>
        <p15:guide id="9" pos="2252" userDrawn="1">
          <p15:clr>
            <a:srgbClr val="FBAE40"/>
          </p15:clr>
        </p15:guide>
        <p15:guide id="10" pos="1935" userDrawn="1">
          <p15:clr>
            <a:srgbClr val="FBAE40"/>
          </p15:clr>
        </p15:guide>
        <p15:guide id="11" pos="506" userDrawn="1">
          <p15:clr>
            <a:srgbClr val="FBAE40"/>
          </p15:clr>
        </p15:guide>
        <p15:guide id="12" pos="7" userDrawn="1">
          <p15:clr>
            <a:srgbClr val="FBAE40"/>
          </p15:clr>
        </p15:guide>
        <p15:guide id="13" pos="7491" userDrawn="1">
          <p15:clr>
            <a:srgbClr val="FBAE40"/>
          </p15:clr>
        </p15:guide>
        <p15:guide id="14" pos="1186" userDrawn="1">
          <p15:clr>
            <a:srgbClr val="FBAE40"/>
          </p15:clr>
        </p15:guide>
        <p15:guide id="15" pos="76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Ouverture de chapitre N°06">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39BD6E9-CC6E-4563-BB47-910F7FD89DA9}"/>
              </a:ext>
            </a:extLst>
          </p:cNvPr>
          <p:cNvSpPr/>
          <p:nvPr userDrawn="1"/>
        </p:nvSpPr>
        <p:spPr bwMode="auto">
          <a:xfrm>
            <a:off x="11113" y="0"/>
            <a:ext cx="12169775" cy="6858000"/>
          </a:xfrm>
          <a:prstGeom prst="rect">
            <a:avLst/>
          </a:prstGeom>
          <a:solidFill>
            <a:srgbClr val="B4A9C7"/>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8" name="Forme libre : forme 7">
            <a:extLst>
              <a:ext uri="{FF2B5EF4-FFF2-40B4-BE49-F238E27FC236}">
                <a16:creationId xmlns:a16="http://schemas.microsoft.com/office/drawing/2014/main" id="{9D5A9764-F639-4251-B860-5741CFDEBC6B}"/>
              </a:ext>
            </a:extLst>
          </p:cNvPr>
          <p:cNvSpPr/>
          <p:nvPr userDrawn="1"/>
        </p:nvSpPr>
        <p:spPr bwMode="auto">
          <a:xfrm>
            <a:off x="1975644" y="-14645"/>
            <a:ext cx="8629650" cy="4824413"/>
          </a:xfrm>
          <a:custGeom>
            <a:avLst/>
            <a:gdLst>
              <a:gd name="connsiteX0" fmla="*/ 0 w 8629650"/>
              <a:gd name="connsiteY0" fmla="*/ 4819650 h 4829175"/>
              <a:gd name="connsiteX1" fmla="*/ 3771900 w 8629650"/>
              <a:gd name="connsiteY1" fmla="*/ 4829175 h 4829175"/>
              <a:gd name="connsiteX2" fmla="*/ 8629650 w 8629650"/>
              <a:gd name="connsiteY2" fmla="*/ 0 h 4829175"/>
              <a:gd name="connsiteX3" fmla="*/ 1066800 w 8629650"/>
              <a:gd name="connsiteY3" fmla="*/ 9525 h 4829175"/>
              <a:gd name="connsiteX4" fmla="*/ 9525 w 8629650"/>
              <a:gd name="connsiteY4" fmla="*/ 1057275 h 4829175"/>
              <a:gd name="connsiteX5" fmla="*/ 0 w 8629650"/>
              <a:gd name="connsiteY5" fmla="*/ 4819650 h 4829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29650" h="4829175">
                <a:moveTo>
                  <a:pt x="0" y="4819650"/>
                </a:moveTo>
                <a:lnTo>
                  <a:pt x="3771900" y="4829175"/>
                </a:lnTo>
                <a:lnTo>
                  <a:pt x="8629650" y="0"/>
                </a:lnTo>
                <a:lnTo>
                  <a:pt x="1066800" y="9525"/>
                </a:lnTo>
                <a:lnTo>
                  <a:pt x="9525" y="1057275"/>
                </a:lnTo>
                <a:lnTo>
                  <a:pt x="0" y="4819650"/>
                </a:lnTo>
                <a:close/>
              </a:path>
            </a:pathLst>
          </a:custGeom>
          <a:solidFill>
            <a:srgbClr val="E6505A"/>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10" name="Forme libre : forme 9">
            <a:extLst>
              <a:ext uri="{FF2B5EF4-FFF2-40B4-BE49-F238E27FC236}">
                <a16:creationId xmlns:a16="http://schemas.microsoft.com/office/drawing/2014/main" id="{AAB873A7-F61E-4364-912D-D3F17CD34061}"/>
              </a:ext>
            </a:extLst>
          </p:cNvPr>
          <p:cNvSpPr/>
          <p:nvPr userDrawn="1"/>
        </p:nvSpPr>
        <p:spPr bwMode="auto">
          <a:xfrm>
            <a:off x="1971675" y="-14645"/>
            <a:ext cx="7058025" cy="4824770"/>
          </a:xfrm>
          <a:custGeom>
            <a:avLst/>
            <a:gdLst>
              <a:gd name="connsiteX0" fmla="*/ 0 w 7058025"/>
              <a:gd name="connsiteY0" fmla="*/ 4819650 h 4819650"/>
              <a:gd name="connsiteX1" fmla="*/ 0 w 7058025"/>
              <a:gd name="connsiteY1" fmla="*/ 2590800 h 4819650"/>
              <a:gd name="connsiteX2" fmla="*/ 2562225 w 7058025"/>
              <a:gd name="connsiteY2" fmla="*/ 0 h 4819650"/>
              <a:gd name="connsiteX3" fmla="*/ 7058025 w 7058025"/>
              <a:gd name="connsiteY3" fmla="*/ 0 h 4819650"/>
              <a:gd name="connsiteX4" fmla="*/ 2247900 w 7058025"/>
              <a:gd name="connsiteY4" fmla="*/ 4819650 h 4819650"/>
              <a:gd name="connsiteX5" fmla="*/ 0 w 7058025"/>
              <a:gd name="connsiteY5" fmla="*/ 4819650 h 4819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58025" h="4819650">
                <a:moveTo>
                  <a:pt x="0" y="4819650"/>
                </a:moveTo>
                <a:lnTo>
                  <a:pt x="0" y="2590800"/>
                </a:lnTo>
                <a:lnTo>
                  <a:pt x="2562225" y="0"/>
                </a:lnTo>
                <a:lnTo>
                  <a:pt x="7058025" y="0"/>
                </a:lnTo>
                <a:lnTo>
                  <a:pt x="2247900" y="4819650"/>
                </a:lnTo>
                <a:lnTo>
                  <a:pt x="0" y="4819650"/>
                </a:lnTo>
                <a:close/>
              </a:path>
            </a:pathLst>
          </a:custGeom>
          <a:solidFill>
            <a:srgbClr val="73C8AA"/>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2" name="Titre 1">
            <a:extLst>
              <a:ext uri="{FF2B5EF4-FFF2-40B4-BE49-F238E27FC236}">
                <a16:creationId xmlns:a16="http://schemas.microsoft.com/office/drawing/2014/main" id="{F5412AB6-7FD5-460F-B722-2C4F455C05AC}"/>
              </a:ext>
            </a:extLst>
          </p:cNvPr>
          <p:cNvSpPr>
            <a:spLocks noGrp="1"/>
          </p:cNvSpPr>
          <p:nvPr>
            <p:ph type="title" hasCustomPrompt="1"/>
          </p:nvPr>
        </p:nvSpPr>
        <p:spPr>
          <a:xfrm>
            <a:off x="2404199" y="1968175"/>
            <a:ext cx="2700000" cy="1620000"/>
          </a:xfrm>
        </p:spPr>
        <p:txBody>
          <a:bodyPr anchor="ctr"/>
          <a:lstStyle>
            <a:lvl1pPr algn="l">
              <a:defRPr sz="12600">
                <a:solidFill>
                  <a:schemeClr val="bg1"/>
                </a:solidFill>
              </a:defRPr>
            </a:lvl1pPr>
          </a:lstStyle>
          <a:p>
            <a:r>
              <a:rPr lang="fr-FR"/>
              <a:t>06</a:t>
            </a:r>
          </a:p>
        </p:txBody>
      </p:sp>
      <p:sp>
        <p:nvSpPr>
          <p:cNvPr id="3" name="Espace réservé du texte 2">
            <a:extLst>
              <a:ext uri="{FF2B5EF4-FFF2-40B4-BE49-F238E27FC236}">
                <a16:creationId xmlns:a16="http://schemas.microsoft.com/office/drawing/2014/main" id="{461ED590-E3E6-4DF4-9162-2A904771452D}"/>
              </a:ext>
            </a:extLst>
          </p:cNvPr>
          <p:cNvSpPr>
            <a:spLocks noGrp="1"/>
          </p:cNvSpPr>
          <p:nvPr>
            <p:ph type="body" idx="1"/>
          </p:nvPr>
        </p:nvSpPr>
        <p:spPr>
          <a:xfrm>
            <a:off x="2404199" y="3393281"/>
            <a:ext cx="9000000" cy="1260000"/>
          </a:xfrm>
        </p:spPr>
        <p:txBody>
          <a:bodyPr anchor="t"/>
          <a:lstStyle>
            <a:lvl1pPr marL="0" indent="0" algn="l">
              <a:buNone/>
              <a:defRPr sz="3500" b="1" i="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Tree>
    <p:extLst>
      <p:ext uri="{BB962C8B-B14F-4D97-AF65-F5344CB8AC3E}">
        <p14:creationId xmlns:p14="http://schemas.microsoft.com/office/powerpoint/2010/main" val="3437799569"/>
      </p:ext>
    </p:extLst>
  </p:cSld>
  <p:clrMapOvr>
    <a:masterClrMapping/>
  </p:clrMapOvr>
  <p:extLst>
    <p:ext uri="{DCECCB84-F9BA-43D5-87BE-67443E8EF086}">
      <p15:sldGuideLst xmlns:p15="http://schemas.microsoft.com/office/powerpoint/2012/main">
        <p15:guide id="1" orient="horz" pos="663" userDrawn="1">
          <p15:clr>
            <a:srgbClr val="FBAE40"/>
          </p15:clr>
        </p15:guide>
        <p15:guide id="2" pos="1232" userDrawn="1">
          <p15:clr>
            <a:srgbClr val="FBAE40"/>
          </p15:clr>
        </p15:guide>
        <p15:guide id="3" pos="3613" userDrawn="1">
          <p15:clr>
            <a:srgbClr val="FBAE40"/>
          </p15:clr>
        </p15:guide>
        <p15:guide id="4" orient="horz" pos="3022" userDrawn="1">
          <p15:clr>
            <a:srgbClr val="FBAE40"/>
          </p15:clr>
        </p15:guide>
        <p15:guide id="5" orient="horz" pos="1616" userDrawn="1">
          <p15:clr>
            <a:srgbClr val="FBAE40"/>
          </p15:clr>
        </p15:guide>
        <p15:guide id="6" orient="horz" userDrawn="1">
          <p15:clr>
            <a:srgbClr val="FBAE40"/>
          </p15:clr>
        </p15:guide>
        <p15:guide id="7" pos="1912" userDrawn="1">
          <p15:clr>
            <a:srgbClr val="FBAE40"/>
          </p15:clr>
        </p15:guide>
        <p15:guide id="8" pos="2842" userDrawn="1">
          <p15:clr>
            <a:srgbClr val="FBAE40"/>
          </p15:clr>
        </p15:guide>
        <p15:guide id="9" pos="2661" userDrawn="1">
          <p15:clr>
            <a:srgbClr val="FBAE40"/>
          </p15:clr>
        </p15:guide>
        <p15:guide id="10" pos="5677" userDrawn="1">
          <p15:clr>
            <a:srgbClr val="FBAE40"/>
          </p15:clr>
        </p15:guide>
        <p15:guide id="11" pos="6652" userDrawn="1">
          <p15:clr>
            <a:srgbClr val="FBAE40"/>
          </p15:clr>
        </p15:guide>
        <p15:guide id="12" pos="7673" userDrawn="1">
          <p15:clr>
            <a:srgbClr val="FBAE40"/>
          </p15:clr>
        </p15:guide>
        <p15:guide id="13" orient="horz" pos="4320" userDrawn="1">
          <p15:clr>
            <a:srgbClr val="FBAE40"/>
          </p15:clr>
        </p15:guide>
        <p15:guide id="14" pos="7"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p:nvPr>
        </p:nvSpPr>
        <p:spPr>
          <a:xfrm>
            <a:off x="931543" y="1040609"/>
            <a:ext cx="10440000" cy="360000"/>
          </a:xfrm>
        </p:spPr>
        <p:txBody>
          <a:bodyPr anchor="t"/>
          <a:lstStyle>
            <a:lvl1pPr marL="0" indent="0">
              <a:buNone/>
              <a:defRPr sz="18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7" name="Espace réservé de la date 6">
            <a:extLst>
              <a:ext uri="{FF2B5EF4-FFF2-40B4-BE49-F238E27FC236}">
                <a16:creationId xmlns:a16="http://schemas.microsoft.com/office/drawing/2014/main" id="{1E05C12A-6D66-4BD5-8AA3-E181C54F9E89}"/>
              </a:ext>
            </a:extLst>
          </p:cNvPr>
          <p:cNvSpPr>
            <a:spLocks noGrp="1"/>
          </p:cNvSpPr>
          <p:nvPr>
            <p:ph type="dt" sz="half" idx="10"/>
          </p:nvPr>
        </p:nvSpPr>
        <p:spPr/>
        <p:txBody>
          <a:bodyPr/>
          <a:lstStyle/>
          <a:p>
            <a:fld id="{D1A97795-0E67-451C-9DF4-61C9F6255800}" type="datetime1">
              <a:rPr lang="fr-FR" smtClean="0"/>
              <a:t>27/10/2023</a:t>
            </a:fld>
            <a:endParaRPr lang="fr-FR"/>
          </a:p>
        </p:txBody>
      </p:sp>
      <p:sp>
        <p:nvSpPr>
          <p:cNvPr id="8" name="Espace réservé du pied de page 7">
            <a:extLst>
              <a:ext uri="{FF2B5EF4-FFF2-40B4-BE49-F238E27FC236}">
                <a16:creationId xmlns:a16="http://schemas.microsoft.com/office/drawing/2014/main" id="{4D9927BF-3057-4ED9-A027-6ED3E5944114}"/>
              </a:ext>
            </a:extLst>
          </p:cNvPr>
          <p:cNvSpPr>
            <a:spLocks noGrp="1"/>
          </p:cNvSpPr>
          <p:nvPr>
            <p:ph type="ftr" sz="quarter" idx="11"/>
          </p:nvPr>
        </p:nvSpPr>
        <p:spPr/>
        <p:txBody>
          <a:bodyPr/>
          <a:lstStyle/>
          <a:p>
            <a:r>
              <a:rPr lang="fr-FR"/>
              <a:t>Réforme des retraites 2023</a:t>
            </a:r>
          </a:p>
        </p:txBody>
      </p:sp>
      <p:sp>
        <p:nvSpPr>
          <p:cNvPr id="9" name="Espace réservé du numéro de diapositive 8">
            <a:extLst>
              <a:ext uri="{FF2B5EF4-FFF2-40B4-BE49-F238E27FC236}">
                <a16:creationId xmlns:a16="http://schemas.microsoft.com/office/drawing/2014/main" id="{7E748F74-A8DF-40EA-847A-446CF8437D01}"/>
              </a:ext>
            </a:extLst>
          </p:cNvPr>
          <p:cNvSpPr>
            <a:spLocks noGrp="1"/>
          </p:cNvSpPr>
          <p:nvPr>
            <p:ph type="sldNum" sz="quarter" idx="12"/>
          </p:nvPr>
        </p:nvSpPr>
        <p:spPr/>
        <p:txBody>
          <a:bodyPr/>
          <a:lstStyle/>
          <a:p>
            <a:fld id="{975A587B-5814-4D9B-9598-FE9CB954CB01}" type="slidenum">
              <a:rPr lang="fr-FR" smtClean="0"/>
              <a:t>‹N°›</a:t>
            </a:fld>
            <a:endParaRPr lang="fr-FR"/>
          </a:p>
        </p:txBody>
      </p:sp>
      <p:sp>
        <p:nvSpPr>
          <p:cNvPr id="2" name="Titre 1">
            <a:extLst>
              <a:ext uri="{FF2B5EF4-FFF2-40B4-BE49-F238E27FC236}">
                <a16:creationId xmlns:a16="http://schemas.microsoft.com/office/drawing/2014/main" id="{4CFE0740-652B-4091-9D56-903E4940F63E}"/>
              </a:ext>
            </a:extLst>
          </p:cNvPr>
          <p:cNvSpPr>
            <a:spLocks noGrp="1"/>
          </p:cNvSpPr>
          <p:nvPr>
            <p:ph type="title"/>
          </p:nvPr>
        </p:nvSpPr>
        <p:spPr/>
        <p:txBody>
          <a:bodyPr/>
          <a:lstStyle/>
          <a:p>
            <a:r>
              <a:rPr lang="fr-FR"/>
              <a:t>Modifiez le style du titre</a:t>
            </a:r>
          </a:p>
        </p:txBody>
      </p:sp>
      <p:sp>
        <p:nvSpPr>
          <p:cNvPr id="12" name="Espace réservé du texte 10">
            <a:extLst>
              <a:ext uri="{FF2B5EF4-FFF2-40B4-BE49-F238E27FC236}">
                <a16:creationId xmlns:a16="http://schemas.microsoft.com/office/drawing/2014/main" id="{EB5FB203-AE81-4A98-AA92-313B689FDD15}"/>
              </a:ext>
            </a:extLst>
          </p:cNvPr>
          <p:cNvSpPr>
            <a:spLocks noGrp="1"/>
          </p:cNvSpPr>
          <p:nvPr>
            <p:ph type="body" sz="quarter" idx="14"/>
          </p:nvPr>
        </p:nvSpPr>
        <p:spPr>
          <a:xfrm>
            <a:off x="932399" y="1929771"/>
            <a:ext cx="10439143" cy="3960000"/>
          </a:xfrm>
        </p:spPr>
        <p:txBody>
          <a:bodyPr/>
          <a:lstStyle>
            <a:lvl1pPr>
              <a:lnSpc>
                <a:spcPct val="120000"/>
              </a:lnSpc>
              <a:defRPr/>
            </a:lvl1pPr>
            <a:lvl2pPr>
              <a:lnSpc>
                <a:spcPct val="120000"/>
              </a:lnSpc>
              <a:spcBef>
                <a:spcPts val="300"/>
              </a:spcBef>
              <a:defRPr sz="1400"/>
            </a:lvl2pPr>
            <a:lvl3pPr>
              <a:lnSpc>
                <a:spcPct val="120000"/>
              </a:lnSpc>
              <a:spcBef>
                <a:spcPts val="1300"/>
              </a:spcBef>
              <a:defRPr sz="1400"/>
            </a:lvl3pPr>
            <a:lvl4pPr>
              <a:lnSpc>
                <a:spcPct val="120000"/>
              </a:lnSpc>
              <a:defRPr sz="1400"/>
            </a:lvl4pPr>
            <a:lvl5pPr>
              <a:lnSpc>
                <a:spcPct val="120000"/>
              </a:lnSpc>
              <a:defRPr sz="14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08298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931544" y="570228"/>
            <a:ext cx="10440000" cy="468000"/>
          </a:xfrm>
          <a:prstGeom prst="rect">
            <a:avLst/>
          </a:prstGeom>
        </p:spPr>
        <p:txBody>
          <a:bodyPr vert="horz" lIns="91440" tIns="45720" rIns="91440" bIns="45720" rtlCol="0" anchor="t">
            <a:noAutofit/>
          </a:bodyPr>
          <a:lstStyle/>
          <a:p>
            <a:r>
              <a:rPr lang="fr-FR"/>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931544" y="1951831"/>
            <a:ext cx="10440000" cy="3960000"/>
          </a:xfrm>
          <a:prstGeom prst="rect">
            <a:avLst/>
          </a:prstGeom>
        </p:spPr>
        <p:txBody>
          <a:bodyPr vert="horz" lIns="91440" tIns="45720" rIns="91440" bIns="45720" rtlCol="0">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DD59078-F0EA-4B2B-B92A-CB1D0AA4F88E}"/>
              </a:ext>
            </a:extLst>
          </p:cNvPr>
          <p:cNvSpPr>
            <a:spLocks noGrp="1"/>
          </p:cNvSpPr>
          <p:nvPr>
            <p:ph type="dt" sz="half" idx="2"/>
          </p:nvPr>
        </p:nvSpPr>
        <p:spPr>
          <a:xfrm>
            <a:off x="5758657" y="6400800"/>
            <a:ext cx="1440000" cy="252000"/>
          </a:xfrm>
          <a:prstGeom prst="rect">
            <a:avLst/>
          </a:prstGeom>
        </p:spPr>
        <p:txBody>
          <a:bodyPr vert="horz" lIns="91440" tIns="45720" rIns="91440" bIns="45720" rtlCol="0" anchor="ctr">
            <a:noAutofit/>
          </a:bodyPr>
          <a:lstStyle>
            <a:lvl1pPr algn="l">
              <a:lnSpc>
                <a:spcPct val="100000"/>
              </a:lnSpc>
              <a:defRPr sz="750" b="1">
                <a:solidFill>
                  <a:schemeClr val="tx1"/>
                </a:solidFill>
              </a:defRPr>
            </a:lvl1pPr>
          </a:lstStyle>
          <a:p>
            <a:fld id="{250317E4-CAEC-4429-A3CD-7E0667551875}" type="datetime1">
              <a:rPr lang="fr-FR" smtClean="0"/>
              <a:t>27/10/2023</a:t>
            </a:fld>
            <a:endParaRPr lang="fr-FR"/>
          </a:p>
        </p:txBody>
      </p:sp>
      <p:sp>
        <p:nvSpPr>
          <p:cNvPr id="5" name="Espace réservé du pied de page 4">
            <a:extLst>
              <a:ext uri="{FF2B5EF4-FFF2-40B4-BE49-F238E27FC236}">
                <a16:creationId xmlns:a16="http://schemas.microsoft.com/office/drawing/2014/main" id="{16B74129-F7BE-4703-924F-ACEA71B2544C}"/>
              </a:ext>
            </a:extLst>
          </p:cNvPr>
          <p:cNvSpPr>
            <a:spLocks noGrp="1"/>
          </p:cNvSpPr>
          <p:nvPr>
            <p:ph type="ftr" sz="quarter" idx="3"/>
          </p:nvPr>
        </p:nvSpPr>
        <p:spPr>
          <a:xfrm>
            <a:off x="7244557" y="6400800"/>
            <a:ext cx="3600000" cy="252000"/>
          </a:xfrm>
          <a:prstGeom prst="rect">
            <a:avLst/>
          </a:prstGeom>
        </p:spPr>
        <p:txBody>
          <a:bodyPr vert="horz" lIns="91440" tIns="45720" rIns="91440" bIns="45720" rtlCol="0" anchor="ctr">
            <a:noAutofit/>
          </a:bodyPr>
          <a:lstStyle>
            <a:lvl1pPr algn="r">
              <a:lnSpc>
                <a:spcPct val="100000"/>
              </a:lnSpc>
              <a:defRPr sz="750" b="1">
                <a:solidFill>
                  <a:schemeClr val="tx1"/>
                </a:solidFill>
              </a:defRPr>
            </a:lvl1pPr>
          </a:lstStyle>
          <a:p>
            <a:r>
              <a:rPr lang="fr-FR"/>
              <a:t>Réforme des retraites 2023</a:t>
            </a:r>
          </a:p>
        </p:txBody>
      </p:sp>
      <p:sp>
        <p:nvSpPr>
          <p:cNvPr id="6" name="Espace réservé du numéro de diapositive 5">
            <a:extLst>
              <a:ext uri="{FF2B5EF4-FFF2-40B4-BE49-F238E27FC236}">
                <a16:creationId xmlns:a16="http://schemas.microsoft.com/office/drawing/2014/main" id="{2A1B493F-9EAA-4161-9132-F480E263F13A}"/>
              </a:ext>
            </a:extLst>
          </p:cNvPr>
          <p:cNvSpPr>
            <a:spLocks noGrp="1"/>
          </p:cNvSpPr>
          <p:nvPr>
            <p:ph type="sldNum" sz="quarter" idx="4"/>
          </p:nvPr>
        </p:nvSpPr>
        <p:spPr>
          <a:xfrm>
            <a:off x="10703716" y="6372224"/>
            <a:ext cx="540000" cy="280575"/>
          </a:xfrm>
          <a:prstGeom prst="rect">
            <a:avLst/>
          </a:prstGeom>
        </p:spPr>
        <p:txBody>
          <a:bodyPr vert="horz" lIns="91440" tIns="45720" rIns="91440" bIns="45720" rtlCol="0" anchor="ctr">
            <a:noAutofit/>
          </a:bodyPr>
          <a:lstStyle>
            <a:lvl1pPr algn="r">
              <a:lnSpc>
                <a:spcPct val="100000"/>
              </a:lnSpc>
              <a:defRPr sz="1050" b="1">
                <a:solidFill>
                  <a:schemeClr val="tx1"/>
                </a:solidFill>
              </a:defRPr>
            </a:lvl1pPr>
          </a:lstStyle>
          <a:p>
            <a:fld id="{975A587B-5814-4D9B-9598-FE9CB954CB01}" type="slidenum">
              <a:rPr lang="fr-FR" smtClean="0"/>
              <a:pPr/>
              <a:t>‹N°›</a:t>
            </a:fld>
            <a:endParaRPr lang="fr-FR"/>
          </a:p>
        </p:txBody>
      </p:sp>
      <p:cxnSp>
        <p:nvCxnSpPr>
          <p:cNvPr id="9" name="Connecteur droit 8">
            <a:extLst>
              <a:ext uri="{FF2B5EF4-FFF2-40B4-BE49-F238E27FC236}">
                <a16:creationId xmlns:a16="http://schemas.microsoft.com/office/drawing/2014/main" id="{971D1A00-F529-45FB-8C93-60495828C4EF}"/>
              </a:ext>
            </a:extLst>
          </p:cNvPr>
          <p:cNvCxnSpPr/>
          <p:nvPr userDrawn="1"/>
        </p:nvCxnSpPr>
        <p:spPr>
          <a:xfrm>
            <a:off x="1047750" y="6205540"/>
            <a:ext cx="10098000" cy="0"/>
          </a:xfrm>
          <a:prstGeom prst="line">
            <a:avLst/>
          </a:prstGeom>
          <a:ln w="25400">
            <a:solidFill>
              <a:srgbClr val="F01E1E"/>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01A8DA22-622A-4244-A053-9CD3763E5A8F}"/>
              </a:ext>
            </a:extLst>
          </p:cNvPr>
          <p:cNvSpPr txBox="1"/>
          <p:nvPr userDrawn="1"/>
        </p:nvSpPr>
        <p:spPr>
          <a:xfrm>
            <a:off x="947738" y="6370638"/>
            <a:ext cx="1550424" cy="276999"/>
          </a:xfrm>
          <a:prstGeom prst="rect">
            <a:avLst/>
          </a:prstGeom>
          <a:noFill/>
        </p:spPr>
        <p:txBody>
          <a:bodyPr wrap="none" rtlCol="0">
            <a:spAutoFit/>
          </a:bodyPr>
          <a:lstStyle/>
          <a:p>
            <a:r>
              <a:rPr lang="fr-FR" sz="1200" b="1"/>
              <a:t>Caisse des Dépôts</a:t>
            </a:r>
          </a:p>
        </p:txBody>
      </p:sp>
      <p:sp>
        <p:nvSpPr>
          <p:cNvPr id="7" name="MSIPCMContentMarking" descr="{&quot;HashCode&quot;:967973103,&quot;Placement&quot;:&quot;Footer&quot;}">
            <a:extLst>
              <a:ext uri="{FF2B5EF4-FFF2-40B4-BE49-F238E27FC236}">
                <a16:creationId xmlns:a16="http://schemas.microsoft.com/office/drawing/2014/main" id="{CB2A6540-D437-46AD-92FB-42F1FB2D7E71}"/>
              </a:ext>
            </a:extLst>
          </p:cNvPr>
          <p:cNvSpPr txBox="1"/>
          <p:nvPr userDrawn="1"/>
        </p:nvSpPr>
        <p:spPr>
          <a:xfrm>
            <a:off x="0" y="6595656"/>
            <a:ext cx="650765" cy="262344"/>
          </a:xfrm>
          <a:prstGeom prst="rect">
            <a:avLst/>
          </a:prstGeom>
          <a:noFill/>
        </p:spPr>
        <p:txBody>
          <a:bodyPr vert="horz" wrap="square" lIns="0" tIns="0" rIns="0" bIns="0" rtlCol="0" anchor="ctr" anchorCtr="1">
            <a:spAutoFit/>
          </a:bodyPr>
          <a:lstStyle/>
          <a:p>
            <a:pPr algn="l">
              <a:spcBef>
                <a:spcPts val="0"/>
              </a:spcBef>
              <a:spcAft>
                <a:spcPts val="0"/>
              </a:spcAft>
            </a:pPr>
            <a:r>
              <a:rPr lang="fr-FR" sz="1000">
                <a:solidFill>
                  <a:srgbClr val="A80000"/>
                </a:solidFill>
                <a:latin typeface="Calibri" panose="020F0502020204030204" pitchFamily="34" charset="0"/>
              </a:rPr>
              <a:t>Interne</a:t>
            </a:r>
          </a:p>
        </p:txBody>
      </p:sp>
    </p:spTree>
    <p:extLst>
      <p:ext uri="{BB962C8B-B14F-4D97-AF65-F5344CB8AC3E}">
        <p14:creationId xmlns:p14="http://schemas.microsoft.com/office/powerpoint/2010/main" val="3487987680"/>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1" r:id="rId3"/>
    <p:sldLayoutId id="2147483662" r:id="rId4"/>
    <p:sldLayoutId id="2147483663" r:id="rId5"/>
    <p:sldLayoutId id="2147483664" r:id="rId6"/>
    <p:sldLayoutId id="2147483665" r:id="rId7"/>
    <p:sldLayoutId id="2147483666" r:id="rId8"/>
    <p:sldLayoutId id="2147483661" r:id="rId9"/>
    <p:sldLayoutId id="2147483667" r:id="rId10"/>
    <p:sldLayoutId id="2147483673" r:id="rId11"/>
    <p:sldLayoutId id="2147483668" r:id="rId12"/>
    <p:sldLayoutId id="2147483654" r:id="rId13"/>
    <p:sldLayoutId id="2147483671" r:id="rId14"/>
    <p:sldLayoutId id="2147483669" r:id="rId15"/>
    <p:sldLayoutId id="2147483650" r:id="rId16"/>
    <p:sldLayoutId id="2147483674" r:id="rId17"/>
  </p:sldLayoutIdLst>
  <p:hf hdr="0" dt="0"/>
  <p:txStyles>
    <p:titleStyle>
      <a:lvl1pPr algn="l" defTabSz="914400" rtl="0" eaLnBrk="1" latinLnBrk="0" hangingPunct="1">
        <a:lnSpc>
          <a:spcPct val="90000"/>
        </a:lnSpc>
        <a:spcBef>
          <a:spcPct val="0"/>
        </a:spcBef>
        <a:buNone/>
        <a:defRPr sz="29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1600" i="1" kern="1200">
          <a:solidFill>
            <a:schemeClr val="tx2"/>
          </a:solidFill>
          <a:latin typeface="+mn-lt"/>
          <a:ea typeface="+mn-ea"/>
          <a:cs typeface="+mn-cs"/>
        </a:defRPr>
      </a:lvl1pPr>
      <a:lvl2pPr marL="0" indent="0" algn="l" defTabSz="914400" rtl="0" eaLnBrk="1" latinLnBrk="0" hangingPunct="1">
        <a:lnSpc>
          <a:spcPct val="100000"/>
        </a:lnSpc>
        <a:spcBef>
          <a:spcPts val="600"/>
        </a:spcBef>
        <a:buFont typeface="Arial" panose="020B0604020202020204" pitchFamily="34" charset="0"/>
        <a:buNone/>
        <a:defRPr sz="1300" kern="1200">
          <a:solidFill>
            <a:schemeClr val="tx2"/>
          </a:solidFill>
          <a:latin typeface="+mn-lt"/>
          <a:ea typeface="+mn-ea"/>
          <a:cs typeface="+mn-cs"/>
        </a:defRPr>
      </a:lvl2pPr>
      <a:lvl3pPr marL="0" indent="180000" algn="l" defTabSz="914400" rtl="0" eaLnBrk="1" latinLnBrk="0" hangingPunct="1">
        <a:lnSpc>
          <a:spcPct val="100000"/>
        </a:lnSpc>
        <a:spcBef>
          <a:spcPts val="1700"/>
        </a:spcBef>
        <a:buClr>
          <a:schemeClr val="tx1"/>
        </a:buClr>
        <a:buFont typeface="+mj-lt"/>
        <a:buAutoNum type="arabicPeriod"/>
        <a:defRPr sz="1200" b="1" kern="1200">
          <a:solidFill>
            <a:schemeClr val="tx2"/>
          </a:solidFill>
          <a:latin typeface="+mn-lt"/>
          <a:ea typeface="+mn-ea"/>
          <a:cs typeface="+mn-cs"/>
        </a:defRPr>
      </a:lvl3pPr>
      <a:lvl4pPr marL="306000" indent="-108000" algn="l" defTabSz="914400" rtl="0" eaLnBrk="1" latinLnBrk="0" hangingPunct="1">
        <a:lnSpc>
          <a:spcPct val="100000"/>
        </a:lnSpc>
        <a:spcBef>
          <a:spcPts val="800"/>
        </a:spcBef>
        <a:buFont typeface="Arial" panose="020B0604020202020204" pitchFamily="34" charset="0"/>
        <a:buChar char="•"/>
        <a:defRPr sz="1200" kern="1200">
          <a:solidFill>
            <a:schemeClr val="tx2"/>
          </a:solidFill>
          <a:latin typeface="+mn-lt"/>
          <a:ea typeface="+mn-ea"/>
          <a:cs typeface="+mn-cs"/>
        </a:defRPr>
      </a:lvl4pPr>
      <a:lvl5pPr marL="396000" indent="-108000" algn="l" defTabSz="914400" rtl="0" eaLnBrk="1" latinLnBrk="0" hangingPunct="1">
        <a:lnSpc>
          <a:spcPct val="100000"/>
        </a:lnSpc>
        <a:spcBef>
          <a:spcPts val="800"/>
        </a:spcBef>
        <a:buFont typeface="Calibri" panose="020F0502020204030204" pitchFamily="34" charset="0"/>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10.xml"/><Relationship Id="rId1" Type="http://schemas.openxmlformats.org/officeDocument/2006/relationships/slideLayout" Target="../slideLayouts/slideLayout9.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9.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5.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notesSlide" Target="../notesSlides/notesSlide20.xml"/><Relationship Id="rId1" Type="http://schemas.openxmlformats.org/officeDocument/2006/relationships/slideLayout" Target="../slideLayouts/slideLayout9.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3.xml"/><Relationship Id="rId1" Type="http://schemas.openxmlformats.org/officeDocument/2006/relationships/slideLayout" Target="../slideLayouts/slideLayout9.xml"/><Relationship Id="rId6" Type="http://schemas.openxmlformats.org/officeDocument/2006/relationships/diagramColors" Target="../diagrams/colors5.xml"/><Relationship Id="rId11" Type="http://schemas.openxmlformats.org/officeDocument/2006/relationships/image" Target="../media/image8.svg"/><Relationship Id="rId5" Type="http://schemas.openxmlformats.org/officeDocument/2006/relationships/diagramQuickStyle" Target="../diagrams/quickStyle5.xml"/><Relationship Id="rId10" Type="http://schemas.openxmlformats.org/officeDocument/2006/relationships/image" Target="../media/image7.png"/><Relationship Id="rId4" Type="http://schemas.openxmlformats.org/officeDocument/2006/relationships/diagramLayout" Target="../diagrams/layout5.xml"/><Relationship Id="rId9" Type="http://schemas.openxmlformats.org/officeDocument/2006/relationships/image" Target="../media/image6.svg"/></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4.xml"/><Relationship Id="rId1" Type="http://schemas.openxmlformats.org/officeDocument/2006/relationships/slideLayout" Target="../slideLayouts/slideLayout9.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5.xml"/><Relationship Id="rId1" Type="http://schemas.openxmlformats.org/officeDocument/2006/relationships/slideLayout" Target="../slideLayouts/slideLayout9.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5.xml"/><Relationship Id="rId1" Type="http://schemas.openxmlformats.org/officeDocument/2006/relationships/themeOverride" Target="../theme/themeOverride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8.xml"/><Relationship Id="rId1" Type="http://schemas.openxmlformats.org/officeDocument/2006/relationships/slideLayout" Target="../slideLayouts/slideLayout9.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9.xml"/><Relationship Id="rId1" Type="http://schemas.openxmlformats.org/officeDocument/2006/relationships/slideLayout" Target="../slideLayouts/slideLayout9.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5.xml"/><Relationship Id="rId1" Type="http://schemas.openxmlformats.org/officeDocument/2006/relationships/themeOverride" Target="../theme/themeOverride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5.xml"/><Relationship Id="rId1" Type="http://schemas.openxmlformats.org/officeDocument/2006/relationships/themeOverride" Target="../theme/themeOverride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15.xml"/><Relationship Id="rId1" Type="http://schemas.openxmlformats.org/officeDocument/2006/relationships/themeOverride" Target="../theme/themeOverride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39.xml"/><Relationship Id="rId1" Type="http://schemas.openxmlformats.org/officeDocument/2006/relationships/slideLayout" Target="../slideLayouts/slideLayout9.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1.xml"/><Relationship Id="rId1" Type="http://schemas.openxmlformats.org/officeDocument/2006/relationships/slideLayout" Target="../slideLayouts/slideLayout9.xml"/><Relationship Id="rId4" Type="http://schemas.openxmlformats.org/officeDocument/2006/relationships/image" Target="../media/image10.pn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2" Type="http://schemas.openxmlformats.org/officeDocument/2006/relationships/hyperlink" Target="https://www.legifrance.gouv.fr/jorf/id/JORFTEXT000047956244" TargetMode="External"/><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45.xml"/><Relationship Id="rId1" Type="http://schemas.openxmlformats.org/officeDocument/2006/relationships/slideLayout" Target="../slideLayouts/slideLayout9.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51.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46.xml"/><Relationship Id="rId1" Type="http://schemas.openxmlformats.org/officeDocument/2006/relationships/slideLayout" Target="../slideLayouts/slideLayout9.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5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7.xml"/><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48.xml"/><Relationship Id="rId1" Type="http://schemas.openxmlformats.org/officeDocument/2006/relationships/slideLayout" Target="../slideLayouts/slideLayout9.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54.xml.rels><?xml version="1.0" encoding="UTF-8" standalone="yes"?>
<Relationships xmlns="http://schemas.openxmlformats.org/package/2006/relationships"><Relationship Id="rId8" Type="http://schemas.openxmlformats.org/officeDocument/2006/relationships/diagramData" Target="../diagrams/data15.xml"/><Relationship Id="rId3" Type="http://schemas.openxmlformats.org/officeDocument/2006/relationships/diagramData" Target="../diagrams/data14.xml"/><Relationship Id="rId7" Type="http://schemas.microsoft.com/office/2007/relationships/diagramDrawing" Target="../diagrams/drawing14.xml"/><Relationship Id="rId12" Type="http://schemas.microsoft.com/office/2007/relationships/diagramDrawing" Target="../diagrams/drawing15.xml"/><Relationship Id="rId2" Type="http://schemas.openxmlformats.org/officeDocument/2006/relationships/notesSlide" Target="../notesSlides/notesSlide49.xml"/><Relationship Id="rId1" Type="http://schemas.openxmlformats.org/officeDocument/2006/relationships/slideLayout" Target="../slideLayouts/slideLayout9.xml"/><Relationship Id="rId6" Type="http://schemas.openxmlformats.org/officeDocument/2006/relationships/diagramColors" Target="../diagrams/colors14.xml"/><Relationship Id="rId11" Type="http://schemas.openxmlformats.org/officeDocument/2006/relationships/diagramColors" Target="../diagrams/colors15.xml"/><Relationship Id="rId5" Type="http://schemas.openxmlformats.org/officeDocument/2006/relationships/diagramQuickStyle" Target="../diagrams/quickStyle14.xml"/><Relationship Id="rId10" Type="http://schemas.openxmlformats.org/officeDocument/2006/relationships/diagramQuickStyle" Target="../diagrams/quickStyle15.xml"/><Relationship Id="rId4" Type="http://schemas.openxmlformats.org/officeDocument/2006/relationships/diagramLayout" Target="../diagrams/layout14.xml"/><Relationship Id="rId9" Type="http://schemas.openxmlformats.org/officeDocument/2006/relationships/diagramLayout" Target="../diagrams/layout15.xml"/></Relationships>
</file>

<file path=ppt/slides/_rels/slide55.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50.xml"/><Relationship Id="rId1" Type="http://schemas.openxmlformats.org/officeDocument/2006/relationships/slideLayout" Target="../slideLayouts/slideLayout9.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9.xml"/></Relationships>
</file>

<file path=ppt/slides/_rels/slide57.xml.rels><?xml version="1.0" encoding="UTF-8" standalone="yes"?>
<Relationships xmlns="http://schemas.openxmlformats.org/package/2006/relationships"><Relationship Id="rId8" Type="http://schemas.openxmlformats.org/officeDocument/2006/relationships/diagramData" Target="../diagrams/data18.xml"/><Relationship Id="rId3" Type="http://schemas.openxmlformats.org/officeDocument/2006/relationships/diagramData" Target="../diagrams/data17.xml"/><Relationship Id="rId7" Type="http://schemas.microsoft.com/office/2007/relationships/diagramDrawing" Target="../diagrams/drawing17.xml"/><Relationship Id="rId12" Type="http://schemas.microsoft.com/office/2007/relationships/diagramDrawing" Target="../diagrams/drawing18.xml"/><Relationship Id="rId2" Type="http://schemas.openxmlformats.org/officeDocument/2006/relationships/notesSlide" Target="../notesSlides/notesSlide52.xml"/><Relationship Id="rId1" Type="http://schemas.openxmlformats.org/officeDocument/2006/relationships/slideLayout" Target="../slideLayouts/slideLayout9.xml"/><Relationship Id="rId6" Type="http://schemas.openxmlformats.org/officeDocument/2006/relationships/diagramColors" Target="../diagrams/colors17.xml"/><Relationship Id="rId11" Type="http://schemas.openxmlformats.org/officeDocument/2006/relationships/diagramColors" Target="../diagrams/colors18.xml"/><Relationship Id="rId5" Type="http://schemas.openxmlformats.org/officeDocument/2006/relationships/diagramQuickStyle" Target="../diagrams/quickStyle17.xml"/><Relationship Id="rId10" Type="http://schemas.openxmlformats.org/officeDocument/2006/relationships/diagramQuickStyle" Target="../diagrams/quickStyle18.xml"/><Relationship Id="rId4" Type="http://schemas.openxmlformats.org/officeDocument/2006/relationships/diagramLayout" Target="../diagrams/layout17.xml"/><Relationship Id="rId9" Type="http://schemas.openxmlformats.org/officeDocument/2006/relationships/diagramLayout" Target="../diagrams/layout18.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9.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8B4411E1-069E-8519-3552-7598522DCCDA}"/>
              </a:ext>
            </a:extLst>
          </p:cNvPr>
          <p:cNvSpPr>
            <a:spLocks noGrp="1"/>
          </p:cNvSpPr>
          <p:nvPr>
            <p:ph type="ctrTitle"/>
          </p:nvPr>
        </p:nvSpPr>
        <p:spPr/>
        <p:txBody>
          <a:bodyPr/>
          <a:lstStyle/>
          <a:p>
            <a:r>
              <a:rPr lang="fr-FR" dirty="0"/>
              <a:t>Réforme des retraites 2023</a:t>
            </a:r>
            <a:br>
              <a:rPr lang="fr-FR" dirty="0"/>
            </a:br>
            <a:r>
              <a:rPr lang="fr-FR" sz="2400" dirty="0"/>
              <a:t>Dispositions applicables au FSPOEIE</a:t>
            </a:r>
          </a:p>
        </p:txBody>
      </p:sp>
      <p:sp>
        <p:nvSpPr>
          <p:cNvPr id="3" name="Espace réservé du pied de page 2">
            <a:extLst>
              <a:ext uri="{FF2B5EF4-FFF2-40B4-BE49-F238E27FC236}">
                <a16:creationId xmlns:a16="http://schemas.microsoft.com/office/drawing/2014/main" id="{F81D050A-A1A5-F61F-074F-FDE844CB54C0}"/>
              </a:ext>
            </a:extLst>
          </p:cNvPr>
          <p:cNvSpPr>
            <a:spLocks noGrp="1"/>
          </p:cNvSpPr>
          <p:nvPr>
            <p:ph type="ftr" sz="quarter" idx="4294967295"/>
          </p:nvPr>
        </p:nvSpPr>
        <p:spPr>
          <a:xfrm>
            <a:off x="8593138" y="6400800"/>
            <a:ext cx="3598862" cy="252413"/>
          </a:xfrm>
        </p:spPr>
        <p:txBody>
          <a:bodyPr/>
          <a:lstStyle/>
          <a:p>
            <a:r>
              <a:rPr lang="fr-FR"/>
              <a:t>Réforme des retraites 2023</a:t>
            </a:r>
          </a:p>
        </p:txBody>
      </p:sp>
    </p:spTree>
    <p:extLst>
      <p:ext uri="{BB962C8B-B14F-4D97-AF65-F5344CB8AC3E}">
        <p14:creationId xmlns:p14="http://schemas.microsoft.com/office/powerpoint/2010/main" val="2770529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BB10990E-0A4B-4BF4-9E3E-6A024CCCFFEE}"/>
              </a:ext>
            </a:extLst>
          </p:cNvPr>
          <p:cNvSpPr>
            <a:spLocks noGrp="1"/>
          </p:cNvSpPr>
          <p:nvPr>
            <p:ph type="ftr" sz="quarter" idx="11"/>
          </p:nvPr>
        </p:nvSpPr>
        <p:spPr/>
        <p:txBody>
          <a:bodyPr/>
          <a:lstStyle/>
          <a:p>
            <a:r>
              <a:rPr lang="fr-FR"/>
              <a:t>Réforme des retraites 2023</a:t>
            </a:r>
          </a:p>
        </p:txBody>
      </p:sp>
      <p:sp>
        <p:nvSpPr>
          <p:cNvPr id="5" name="Titre 4">
            <a:extLst>
              <a:ext uri="{FF2B5EF4-FFF2-40B4-BE49-F238E27FC236}">
                <a16:creationId xmlns:a16="http://schemas.microsoft.com/office/drawing/2014/main" id="{58002FED-690B-415C-91C5-42772F3BEAE3}"/>
              </a:ext>
            </a:extLst>
          </p:cNvPr>
          <p:cNvSpPr>
            <a:spLocks noGrp="1"/>
          </p:cNvSpPr>
          <p:nvPr>
            <p:ph type="title"/>
          </p:nvPr>
        </p:nvSpPr>
        <p:spPr>
          <a:xfrm>
            <a:off x="931543" y="614081"/>
            <a:ext cx="10440000" cy="426527"/>
          </a:xfrm>
        </p:spPr>
        <p:txBody>
          <a:bodyPr/>
          <a:lstStyle/>
          <a:p>
            <a:r>
              <a:rPr lang="fr-FR" sz="2800" dirty="0">
                <a:solidFill>
                  <a:srgbClr val="C00000"/>
                </a:solidFill>
              </a:rPr>
              <a:t>Relèvement de la durée d’assurance </a:t>
            </a:r>
            <a:br>
              <a:rPr lang="fr-FR" sz="2800" dirty="0">
                <a:solidFill>
                  <a:srgbClr val="C00000"/>
                </a:solidFill>
              </a:rPr>
            </a:br>
            <a:endParaRPr lang="fr-FR" dirty="0">
              <a:solidFill>
                <a:srgbClr val="C00000"/>
              </a:solidFill>
            </a:endParaRPr>
          </a:p>
        </p:txBody>
      </p:sp>
      <p:pic>
        <p:nvPicPr>
          <p:cNvPr id="6" name="Picture 2" descr="Retro Vigilance Stock Illustrations – 26 Retro Vigilance Stock  Illustrations, Vectors &amp; Clipart - Dreamstime">
            <a:extLst>
              <a:ext uri="{FF2B5EF4-FFF2-40B4-BE49-F238E27FC236}">
                <a16:creationId xmlns:a16="http://schemas.microsoft.com/office/drawing/2014/main" id="{C44DB569-153A-1627-C04F-D47CE76E24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15788" y="2882036"/>
            <a:ext cx="1884540" cy="14632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Espace réservé du numéro de diapositive 6">
            <a:extLst>
              <a:ext uri="{FF2B5EF4-FFF2-40B4-BE49-F238E27FC236}">
                <a16:creationId xmlns:a16="http://schemas.microsoft.com/office/drawing/2014/main" id="{FBDCE5DA-547E-5BDB-63A5-19DFBD84DFB5}"/>
              </a:ext>
            </a:extLst>
          </p:cNvPr>
          <p:cNvSpPr>
            <a:spLocks noGrp="1"/>
          </p:cNvSpPr>
          <p:nvPr>
            <p:ph type="sldNum" sz="quarter" idx="12"/>
          </p:nvPr>
        </p:nvSpPr>
        <p:spPr/>
        <p:txBody>
          <a:bodyPr/>
          <a:lstStyle/>
          <a:p>
            <a:fld id="{975A587B-5814-4D9B-9598-FE9CB954CB01}" type="slidenum">
              <a:rPr lang="fr-FR" smtClean="0"/>
              <a:t>10</a:t>
            </a:fld>
            <a:endParaRPr lang="fr-FR"/>
          </a:p>
        </p:txBody>
      </p:sp>
      <p:graphicFrame>
        <p:nvGraphicFramePr>
          <p:cNvPr id="13" name="Diagramme 12">
            <a:extLst>
              <a:ext uri="{FF2B5EF4-FFF2-40B4-BE49-F238E27FC236}">
                <a16:creationId xmlns:a16="http://schemas.microsoft.com/office/drawing/2014/main" id="{AD67836D-A1E1-3362-7070-96E518F5E8F0}"/>
              </a:ext>
            </a:extLst>
          </p:cNvPr>
          <p:cNvGraphicFramePr/>
          <p:nvPr>
            <p:extLst>
              <p:ext uri="{D42A27DB-BD31-4B8C-83A1-F6EECF244321}">
                <p14:modId xmlns:p14="http://schemas.microsoft.com/office/powerpoint/2010/main" val="163341596"/>
              </p:ext>
            </p:extLst>
          </p:nvPr>
        </p:nvGraphicFramePr>
        <p:xfrm>
          <a:off x="1553017" y="1748035"/>
          <a:ext cx="8064796" cy="387780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60088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9C67B48E-02CC-4D0D-8838-7FC533C1937F}"/>
              </a:ext>
            </a:extLst>
          </p:cNvPr>
          <p:cNvSpPr>
            <a:spLocks noGrp="1"/>
          </p:cNvSpPr>
          <p:nvPr>
            <p:ph type="body" idx="1"/>
          </p:nvPr>
        </p:nvSpPr>
        <p:spPr/>
        <p:txBody>
          <a:bodyPr/>
          <a:lstStyle/>
          <a:p>
            <a:r>
              <a:rPr lang="fr-FR" dirty="0">
                <a:solidFill>
                  <a:srgbClr val="C00000"/>
                </a:solidFill>
              </a:rPr>
              <a:t>Nombre de trimestres défini par génération</a:t>
            </a:r>
          </a:p>
        </p:txBody>
      </p:sp>
      <p:sp>
        <p:nvSpPr>
          <p:cNvPr id="3" name="Espace réservé du pied de page 2">
            <a:extLst>
              <a:ext uri="{FF2B5EF4-FFF2-40B4-BE49-F238E27FC236}">
                <a16:creationId xmlns:a16="http://schemas.microsoft.com/office/drawing/2014/main" id="{D4328242-1BBC-4508-8886-FE0C50F770BF}"/>
              </a:ext>
            </a:extLst>
          </p:cNvPr>
          <p:cNvSpPr>
            <a:spLocks noGrp="1"/>
          </p:cNvSpPr>
          <p:nvPr>
            <p:ph type="ftr" sz="quarter" idx="11"/>
          </p:nvPr>
        </p:nvSpPr>
        <p:spPr/>
        <p:txBody>
          <a:bodyPr/>
          <a:lstStyle/>
          <a:p>
            <a:r>
              <a:rPr lang="fr-FR"/>
              <a:t>Réforme des retraites 2023</a:t>
            </a:r>
          </a:p>
        </p:txBody>
      </p:sp>
      <p:sp>
        <p:nvSpPr>
          <p:cNvPr id="5" name="Titre 4">
            <a:extLst>
              <a:ext uri="{FF2B5EF4-FFF2-40B4-BE49-F238E27FC236}">
                <a16:creationId xmlns:a16="http://schemas.microsoft.com/office/drawing/2014/main" id="{8A47B35A-8A0E-457A-9DA4-54572FEE5C42}"/>
              </a:ext>
            </a:extLst>
          </p:cNvPr>
          <p:cNvSpPr>
            <a:spLocks noGrp="1"/>
          </p:cNvSpPr>
          <p:nvPr>
            <p:ph type="title"/>
          </p:nvPr>
        </p:nvSpPr>
        <p:spPr>
          <a:xfrm>
            <a:off x="931544" y="570228"/>
            <a:ext cx="11159666" cy="453889"/>
          </a:xfrm>
        </p:spPr>
        <p:txBody>
          <a:bodyPr/>
          <a:lstStyle/>
          <a:p>
            <a:r>
              <a:rPr lang="fr-FR" sz="2800" dirty="0">
                <a:solidFill>
                  <a:srgbClr val="C00000"/>
                </a:solidFill>
              </a:rPr>
              <a:t>Relèvement de la durée d’assurance : catégorie « normale »</a:t>
            </a:r>
          </a:p>
        </p:txBody>
      </p:sp>
      <p:graphicFrame>
        <p:nvGraphicFramePr>
          <p:cNvPr id="7" name="Tableau 7">
            <a:extLst>
              <a:ext uri="{FF2B5EF4-FFF2-40B4-BE49-F238E27FC236}">
                <a16:creationId xmlns:a16="http://schemas.microsoft.com/office/drawing/2014/main" id="{2FA14F0A-6494-47A6-9275-D74D7194915C}"/>
              </a:ext>
            </a:extLst>
          </p:cNvPr>
          <p:cNvGraphicFramePr>
            <a:graphicFrameLocks noGrp="1"/>
          </p:cNvGraphicFramePr>
          <p:nvPr>
            <p:extLst>
              <p:ext uri="{D42A27DB-BD31-4B8C-83A1-F6EECF244321}">
                <p14:modId xmlns:p14="http://schemas.microsoft.com/office/powerpoint/2010/main" val="1240038906"/>
              </p:ext>
            </p:extLst>
          </p:nvPr>
        </p:nvGraphicFramePr>
        <p:xfrm>
          <a:off x="1078218" y="2190271"/>
          <a:ext cx="10035563" cy="3627120"/>
        </p:xfrm>
        <a:graphic>
          <a:graphicData uri="http://schemas.openxmlformats.org/drawingml/2006/table">
            <a:tbl>
              <a:tblPr firstRow="1" bandRow="1">
                <a:tableStyleId>{5C22544A-7EE6-4342-B048-85BDC9FD1C3A}</a:tableStyleId>
              </a:tblPr>
              <a:tblGrid>
                <a:gridCol w="2028832">
                  <a:extLst>
                    <a:ext uri="{9D8B030D-6E8A-4147-A177-3AD203B41FA5}">
                      <a16:colId xmlns:a16="http://schemas.microsoft.com/office/drawing/2014/main" val="2529521529"/>
                    </a:ext>
                  </a:extLst>
                </a:gridCol>
                <a:gridCol w="1470885">
                  <a:extLst>
                    <a:ext uri="{9D8B030D-6E8A-4147-A177-3AD203B41FA5}">
                      <a16:colId xmlns:a16="http://schemas.microsoft.com/office/drawing/2014/main" val="1051530547"/>
                    </a:ext>
                  </a:extLst>
                </a:gridCol>
                <a:gridCol w="1518065">
                  <a:extLst>
                    <a:ext uri="{9D8B030D-6E8A-4147-A177-3AD203B41FA5}">
                      <a16:colId xmlns:a16="http://schemas.microsoft.com/office/drawing/2014/main" val="1773235399"/>
                    </a:ext>
                  </a:extLst>
                </a:gridCol>
                <a:gridCol w="2085166">
                  <a:extLst>
                    <a:ext uri="{9D8B030D-6E8A-4147-A177-3AD203B41FA5}">
                      <a16:colId xmlns:a16="http://schemas.microsoft.com/office/drawing/2014/main" val="526634753"/>
                    </a:ext>
                  </a:extLst>
                </a:gridCol>
                <a:gridCol w="1444773">
                  <a:extLst>
                    <a:ext uri="{9D8B030D-6E8A-4147-A177-3AD203B41FA5}">
                      <a16:colId xmlns:a16="http://schemas.microsoft.com/office/drawing/2014/main" val="3013072934"/>
                    </a:ext>
                  </a:extLst>
                </a:gridCol>
                <a:gridCol w="1487842">
                  <a:extLst>
                    <a:ext uri="{9D8B030D-6E8A-4147-A177-3AD203B41FA5}">
                      <a16:colId xmlns:a16="http://schemas.microsoft.com/office/drawing/2014/main" val="823699449"/>
                    </a:ext>
                  </a:extLst>
                </a:gridCol>
              </a:tblGrid>
              <a:tr h="331791">
                <a:tc rowSpan="2">
                  <a:txBody>
                    <a:bodyPr/>
                    <a:lstStyle/>
                    <a:p>
                      <a:pPr algn="ctr"/>
                      <a:r>
                        <a:rPr lang="fr-FR" dirty="0">
                          <a:solidFill>
                            <a:srgbClr val="002060"/>
                          </a:solidFill>
                        </a:rPr>
                        <a:t>Date naissance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gridSpan="2">
                  <a:txBody>
                    <a:bodyPr/>
                    <a:lstStyle/>
                    <a:p>
                      <a:pPr algn="ctr"/>
                      <a:r>
                        <a:rPr lang="fr-FR" dirty="0">
                          <a:solidFill>
                            <a:srgbClr val="002060"/>
                          </a:solidFill>
                        </a:rPr>
                        <a:t>DA requise en trimestres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hMerge="1">
                  <a:txBody>
                    <a:bodyPr/>
                    <a:lstStyle/>
                    <a:p>
                      <a:endParaRPr lang="fr-FR"/>
                    </a:p>
                  </a:txBody>
                  <a:tcPr/>
                </a:tc>
                <a:tc>
                  <a:txBody>
                    <a:bodyPr/>
                    <a:lstStyle/>
                    <a:p>
                      <a:pPr algn="ctr"/>
                      <a:r>
                        <a:rPr lang="fr-FR" dirty="0">
                          <a:solidFill>
                            <a:srgbClr val="002060"/>
                          </a:solidFill>
                        </a:rPr>
                        <a:t>Date naissance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a:solidFill>
                            <a:srgbClr val="002060"/>
                          </a:solidFill>
                        </a:rPr>
                        <a:t>DA requise en trimestres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hMerge="1">
                  <a:txBody>
                    <a:bodyPr/>
                    <a:lstStyle/>
                    <a:p>
                      <a:endParaRPr lang="fr-FR"/>
                    </a:p>
                  </a:txBody>
                  <a:tcPr/>
                </a:tc>
                <a:extLst>
                  <a:ext uri="{0D108BD9-81ED-4DB2-BD59-A6C34878D82A}">
                    <a16:rowId xmlns:a16="http://schemas.microsoft.com/office/drawing/2014/main" val="820902097"/>
                  </a:ext>
                </a:extLst>
              </a:tr>
              <a:tr h="331791">
                <a:tc vMerge="1">
                  <a:txBody>
                    <a:bodyPr/>
                    <a:lstStyle/>
                    <a:p>
                      <a:endParaRPr lang="fr-F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dirty="0">
                          <a:solidFill>
                            <a:srgbClr val="002060"/>
                          </a:solidFill>
                        </a:rPr>
                        <a:t>Avant </a:t>
                      </a:r>
                    </a:p>
                    <a:p>
                      <a:pPr algn="ctr"/>
                      <a:r>
                        <a:rPr lang="fr-FR" sz="1600" dirty="0">
                          <a:solidFill>
                            <a:srgbClr val="002060"/>
                          </a:solidFill>
                        </a:rPr>
                        <a:t>réforme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a:txBody>
                    <a:bodyPr/>
                    <a:lstStyle/>
                    <a:p>
                      <a:pPr algn="ctr"/>
                      <a:r>
                        <a:rPr lang="fr-FR" sz="1600" dirty="0">
                          <a:solidFill>
                            <a:srgbClr val="002060"/>
                          </a:solidFill>
                        </a:rPr>
                        <a:t>Après </a:t>
                      </a:r>
                    </a:p>
                    <a:p>
                      <a:pPr algn="ctr"/>
                      <a:r>
                        <a:rPr lang="fr-FR" sz="1600" dirty="0">
                          <a:solidFill>
                            <a:srgbClr val="002060"/>
                          </a:solidFill>
                        </a:rPr>
                        <a:t>réforme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a:txBody>
                    <a:bodyPr/>
                    <a:lstStyle/>
                    <a:p>
                      <a:pPr algn="ctr"/>
                      <a:endParaRPr lang="fr-FR" dirty="0">
                        <a:solidFill>
                          <a:srgbClr val="002060"/>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a:txBody>
                    <a:bodyPr/>
                    <a:lstStyle/>
                    <a:p>
                      <a:pPr algn="ctr"/>
                      <a:r>
                        <a:rPr lang="fr-FR" sz="1600" dirty="0">
                          <a:solidFill>
                            <a:srgbClr val="002060"/>
                          </a:solidFill>
                        </a:rPr>
                        <a:t>Avant réforme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a:txBody>
                    <a:bodyPr/>
                    <a:lstStyle/>
                    <a:p>
                      <a:pPr algn="ctr"/>
                      <a:r>
                        <a:rPr lang="fr-FR" sz="1600" dirty="0">
                          <a:solidFill>
                            <a:srgbClr val="002060"/>
                          </a:solidFill>
                        </a:rPr>
                        <a:t>Après </a:t>
                      </a:r>
                    </a:p>
                    <a:p>
                      <a:pPr algn="ctr"/>
                      <a:r>
                        <a:rPr lang="fr-FR" sz="1600" dirty="0">
                          <a:solidFill>
                            <a:srgbClr val="002060"/>
                          </a:solidFill>
                        </a:rPr>
                        <a:t>réforme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extLst>
                  <a:ext uri="{0D108BD9-81ED-4DB2-BD59-A6C34878D82A}">
                    <a16:rowId xmlns:a16="http://schemas.microsoft.com/office/drawing/2014/main" val="2521926159"/>
                  </a:ext>
                </a:extLst>
              </a:tr>
              <a:tr h="331791">
                <a:tc>
                  <a:txBody>
                    <a:bodyPr/>
                    <a:lstStyle/>
                    <a:p>
                      <a:pPr algn="ctr"/>
                      <a:r>
                        <a:rPr lang="fr-FR" sz="1600" dirty="0">
                          <a:solidFill>
                            <a:srgbClr val="002060"/>
                          </a:solidFill>
                        </a:rPr>
                        <a:t>1960</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dirty="0">
                          <a:solidFill>
                            <a:srgbClr val="002060"/>
                          </a:solidFill>
                        </a:rPr>
                        <a:t>167</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dirty="0">
                          <a:solidFill>
                            <a:srgbClr val="002060"/>
                          </a:solidFill>
                        </a:rPr>
                        <a:t>167</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dirty="0">
                          <a:solidFill>
                            <a:srgbClr val="002060"/>
                          </a:solidFill>
                        </a:rPr>
                        <a:t>1967</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dirty="0">
                          <a:solidFill>
                            <a:srgbClr val="002060"/>
                          </a:solidFill>
                        </a:rPr>
                        <a:t>170</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925781417"/>
                  </a:ext>
                </a:extLst>
              </a:tr>
              <a:tr h="331791">
                <a:tc>
                  <a:txBody>
                    <a:bodyPr/>
                    <a:lstStyle/>
                    <a:p>
                      <a:pPr algn="ctr"/>
                      <a:r>
                        <a:rPr lang="fr-FR" sz="1200" dirty="0">
                          <a:solidFill>
                            <a:srgbClr val="002060"/>
                          </a:solidFill>
                        </a:rPr>
                        <a:t>1</a:t>
                      </a:r>
                      <a:r>
                        <a:rPr lang="fr-FR" sz="1200" baseline="30000" dirty="0">
                          <a:solidFill>
                            <a:srgbClr val="002060"/>
                          </a:solidFill>
                        </a:rPr>
                        <a:t>er</a:t>
                      </a:r>
                      <a:r>
                        <a:rPr lang="fr-FR" sz="1200" dirty="0">
                          <a:solidFill>
                            <a:srgbClr val="002060"/>
                          </a:solidFill>
                        </a:rPr>
                        <a:t> janvier au 31 août 1961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168</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168</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a:solidFill>
                            <a:srgbClr val="002060"/>
                          </a:solidFill>
                        </a:rPr>
                        <a:t>1968</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170</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extLst>
                  <a:ext uri="{0D108BD9-81ED-4DB2-BD59-A6C34878D82A}">
                    <a16:rowId xmlns:a16="http://schemas.microsoft.com/office/drawing/2014/main" val="234971697"/>
                  </a:ext>
                </a:extLst>
              </a:tr>
              <a:tr h="331791">
                <a:tc>
                  <a:txBody>
                    <a:bodyPr/>
                    <a:lstStyle/>
                    <a:p>
                      <a:pPr algn="ctr"/>
                      <a:r>
                        <a:rPr lang="fr-FR" sz="1200">
                          <a:solidFill>
                            <a:srgbClr val="002060"/>
                          </a:solidFill>
                        </a:rPr>
                        <a:t>1</a:t>
                      </a:r>
                      <a:r>
                        <a:rPr lang="fr-FR" sz="1200" baseline="30000">
                          <a:solidFill>
                            <a:srgbClr val="002060"/>
                          </a:solidFill>
                        </a:rPr>
                        <a:t>er</a:t>
                      </a:r>
                      <a:r>
                        <a:rPr lang="fr-FR" sz="1200">
                          <a:solidFill>
                            <a:srgbClr val="002060"/>
                          </a:solidFill>
                        </a:rPr>
                        <a:t> sept. au 31 déc. 1961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168</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dirty="0">
                          <a:solidFill>
                            <a:srgbClr val="002060"/>
                          </a:solidFill>
                        </a:rPr>
                        <a:t>169</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dirty="0">
                          <a:solidFill>
                            <a:srgbClr val="002060"/>
                          </a:solidFill>
                        </a:rPr>
                        <a:t>1969</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170</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7832635"/>
                  </a:ext>
                </a:extLst>
              </a:tr>
              <a:tr h="331791">
                <a:tc>
                  <a:txBody>
                    <a:bodyPr/>
                    <a:lstStyle/>
                    <a:p>
                      <a:pPr algn="ctr"/>
                      <a:r>
                        <a:rPr lang="fr-FR" sz="1600" dirty="0">
                          <a:solidFill>
                            <a:srgbClr val="002060"/>
                          </a:solidFill>
                        </a:rPr>
                        <a:t>1962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168</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169</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1970</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171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extLst>
                  <a:ext uri="{0D108BD9-81ED-4DB2-BD59-A6C34878D82A}">
                    <a16:rowId xmlns:a16="http://schemas.microsoft.com/office/drawing/2014/main" val="3905945970"/>
                  </a:ext>
                </a:extLst>
              </a:tr>
              <a:tr h="331791">
                <a:tc>
                  <a:txBody>
                    <a:bodyPr/>
                    <a:lstStyle/>
                    <a:p>
                      <a:pPr algn="ctr"/>
                      <a:r>
                        <a:rPr lang="fr-FR" sz="1600">
                          <a:solidFill>
                            <a:srgbClr val="002060"/>
                          </a:solidFill>
                        </a:rPr>
                        <a:t>1963</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168</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170</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dirty="0">
                          <a:solidFill>
                            <a:srgbClr val="002060"/>
                          </a:solidFill>
                        </a:rPr>
                        <a:t>1971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dirty="0">
                          <a:solidFill>
                            <a:srgbClr val="002060"/>
                          </a:solidFill>
                        </a:rPr>
                        <a:t>171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dirty="0">
                          <a:solidFill>
                            <a:srgbClr val="002060"/>
                          </a:solidFill>
                        </a:rPr>
                        <a:t>172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241939766"/>
                  </a:ext>
                </a:extLst>
              </a:tr>
              <a:tr h="331791">
                <a:tc>
                  <a:txBody>
                    <a:bodyPr/>
                    <a:lstStyle/>
                    <a:p>
                      <a:pPr algn="ctr"/>
                      <a:r>
                        <a:rPr lang="fr-FR" sz="1600" dirty="0">
                          <a:solidFill>
                            <a:srgbClr val="002060"/>
                          </a:solidFill>
                        </a:rPr>
                        <a:t>1964</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169</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171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1972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171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extLst>
                  <a:ext uri="{0D108BD9-81ED-4DB2-BD59-A6C34878D82A}">
                    <a16:rowId xmlns:a16="http://schemas.microsoft.com/office/drawing/2014/main" val="3838571603"/>
                  </a:ext>
                </a:extLst>
              </a:tr>
              <a:tr h="331791">
                <a:tc>
                  <a:txBody>
                    <a:bodyPr/>
                    <a:lstStyle/>
                    <a:p>
                      <a:pPr algn="ctr"/>
                      <a:r>
                        <a:rPr lang="fr-FR" sz="1600">
                          <a:solidFill>
                            <a:srgbClr val="002060"/>
                          </a:solidFill>
                        </a:rPr>
                        <a:t>1965</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169</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dirty="0">
                          <a:solidFill>
                            <a:srgbClr val="002060"/>
                          </a:solidFill>
                        </a:rPr>
                        <a:t>1973</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dirty="0">
                          <a:solidFill>
                            <a:srgbClr val="002060"/>
                          </a:solidFill>
                        </a:rPr>
                        <a:t>172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28110355"/>
                  </a:ext>
                </a:extLst>
              </a:tr>
              <a:tr h="331791">
                <a:tc>
                  <a:txBody>
                    <a:bodyPr/>
                    <a:lstStyle/>
                    <a:p>
                      <a:pPr algn="ctr"/>
                      <a:r>
                        <a:rPr lang="fr-FR" sz="1600" dirty="0">
                          <a:solidFill>
                            <a:srgbClr val="002060"/>
                          </a:solidFill>
                        </a:rPr>
                        <a:t>1966</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169</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endParaRPr lang="fr-FR" sz="1600" dirty="0">
                        <a:solidFill>
                          <a:srgbClr val="002060"/>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endParaRPr lang="fr-FR" sz="1600" dirty="0">
                        <a:solidFill>
                          <a:srgbClr val="002060"/>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endParaRPr lang="fr-FR" sz="1600" dirty="0">
                        <a:solidFill>
                          <a:srgbClr val="002060"/>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extLst>
                  <a:ext uri="{0D108BD9-81ED-4DB2-BD59-A6C34878D82A}">
                    <a16:rowId xmlns:a16="http://schemas.microsoft.com/office/drawing/2014/main" val="1136804436"/>
                  </a:ext>
                </a:extLst>
              </a:tr>
            </a:tbl>
          </a:graphicData>
        </a:graphic>
      </p:graphicFrame>
      <p:sp>
        <p:nvSpPr>
          <p:cNvPr id="8" name="Espace réservé du numéro de diapositive 7">
            <a:extLst>
              <a:ext uri="{FF2B5EF4-FFF2-40B4-BE49-F238E27FC236}">
                <a16:creationId xmlns:a16="http://schemas.microsoft.com/office/drawing/2014/main" id="{821B8C9E-CE3C-E122-A3FF-E3ED85F89534}"/>
              </a:ext>
            </a:extLst>
          </p:cNvPr>
          <p:cNvSpPr>
            <a:spLocks noGrp="1"/>
          </p:cNvSpPr>
          <p:nvPr>
            <p:ph type="sldNum" sz="quarter" idx="12"/>
          </p:nvPr>
        </p:nvSpPr>
        <p:spPr/>
        <p:txBody>
          <a:bodyPr/>
          <a:lstStyle/>
          <a:p>
            <a:fld id="{975A587B-5814-4D9B-9598-FE9CB954CB01}" type="slidenum">
              <a:rPr lang="fr-FR" smtClean="0"/>
              <a:t>11</a:t>
            </a:fld>
            <a:endParaRPr lang="fr-FR"/>
          </a:p>
        </p:txBody>
      </p:sp>
    </p:spTree>
    <p:extLst>
      <p:ext uri="{BB962C8B-B14F-4D97-AF65-F5344CB8AC3E}">
        <p14:creationId xmlns:p14="http://schemas.microsoft.com/office/powerpoint/2010/main" val="659834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9C67B48E-02CC-4D0D-8838-7FC533C1937F}"/>
              </a:ext>
            </a:extLst>
          </p:cNvPr>
          <p:cNvSpPr>
            <a:spLocks noGrp="1"/>
          </p:cNvSpPr>
          <p:nvPr>
            <p:ph type="body" idx="1"/>
          </p:nvPr>
        </p:nvSpPr>
        <p:spPr>
          <a:xfrm>
            <a:off x="931543" y="1040609"/>
            <a:ext cx="8793482" cy="774932"/>
          </a:xfrm>
        </p:spPr>
        <p:txBody>
          <a:bodyPr/>
          <a:lstStyle/>
          <a:p>
            <a:r>
              <a:rPr lang="fr-FR" dirty="0">
                <a:solidFill>
                  <a:srgbClr val="C00000"/>
                </a:solidFill>
              </a:rPr>
              <a:t>Relèvement sous réserve de justifier de 17 ans de services dans des emplois comportant des risques particuliers d’insalubrité et/ou en catégorie active</a:t>
            </a:r>
          </a:p>
        </p:txBody>
      </p:sp>
      <p:sp>
        <p:nvSpPr>
          <p:cNvPr id="3" name="Espace réservé du pied de page 2">
            <a:extLst>
              <a:ext uri="{FF2B5EF4-FFF2-40B4-BE49-F238E27FC236}">
                <a16:creationId xmlns:a16="http://schemas.microsoft.com/office/drawing/2014/main" id="{D4328242-1BBC-4508-8886-FE0C50F770BF}"/>
              </a:ext>
            </a:extLst>
          </p:cNvPr>
          <p:cNvSpPr>
            <a:spLocks noGrp="1"/>
          </p:cNvSpPr>
          <p:nvPr>
            <p:ph type="ftr" sz="quarter" idx="11"/>
          </p:nvPr>
        </p:nvSpPr>
        <p:spPr/>
        <p:txBody>
          <a:bodyPr/>
          <a:lstStyle/>
          <a:p>
            <a:r>
              <a:rPr lang="fr-FR"/>
              <a:t>Réforme des retraites 2023</a:t>
            </a:r>
          </a:p>
        </p:txBody>
      </p:sp>
      <p:sp>
        <p:nvSpPr>
          <p:cNvPr id="5" name="Titre 4">
            <a:extLst>
              <a:ext uri="{FF2B5EF4-FFF2-40B4-BE49-F238E27FC236}">
                <a16:creationId xmlns:a16="http://schemas.microsoft.com/office/drawing/2014/main" id="{8A47B35A-8A0E-457A-9DA4-54572FEE5C42}"/>
              </a:ext>
            </a:extLst>
          </p:cNvPr>
          <p:cNvSpPr>
            <a:spLocks noGrp="1"/>
          </p:cNvSpPr>
          <p:nvPr>
            <p:ph type="title"/>
          </p:nvPr>
        </p:nvSpPr>
        <p:spPr>
          <a:xfrm>
            <a:off x="641444" y="572609"/>
            <a:ext cx="11027391" cy="468000"/>
          </a:xfrm>
        </p:spPr>
        <p:txBody>
          <a:bodyPr/>
          <a:lstStyle/>
          <a:p>
            <a:r>
              <a:rPr lang="fr-FR" sz="2400" dirty="0">
                <a:solidFill>
                  <a:srgbClr val="C00000"/>
                </a:solidFill>
              </a:rPr>
              <a:t>Relèvement de la durée d’assurance : travaux insalubres / Catégorie active</a:t>
            </a:r>
          </a:p>
        </p:txBody>
      </p:sp>
      <p:sp>
        <p:nvSpPr>
          <p:cNvPr id="6" name="Espace réservé du texte 5">
            <a:extLst>
              <a:ext uri="{FF2B5EF4-FFF2-40B4-BE49-F238E27FC236}">
                <a16:creationId xmlns:a16="http://schemas.microsoft.com/office/drawing/2014/main" id="{D15230DF-6CD3-4A7E-924A-9A48F6CD2070}"/>
              </a:ext>
            </a:extLst>
          </p:cNvPr>
          <p:cNvSpPr>
            <a:spLocks noGrp="1"/>
          </p:cNvSpPr>
          <p:nvPr>
            <p:ph type="body" sz="quarter" idx="14"/>
          </p:nvPr>
        </p:nvSpPr>
        <p:spPr>
          <a:xfrm>
            <a:off x="876429" y="1815541"/>
            <a:ext cx="10439143" cy="3960000"/>
          </a:xfrm>
        </p:spPr>
        <p:txBody>
          <a:bodyPr/>
          <a:lstStyle/>
          <a:p>
            <a:r>
              <a:rPr lang="fr-FR" i="0" dirty="0"/>
              <a:t>Le nombre de trimestres est défini en fonction de la génération</a:t>
            </a:r>
          </a:p>
        </p:txBody>
      </p:sp>
      <p:graphicFrame>
        <p:nvGraphicFramePr>
          <p:cNvPr id="7" name="Tableau 7">
            <a:extLst>
              <a:ext uri="{FF2B5EF4-FFF2-40B4-BE49-F238E27FC236}">
                <a16:creationId xmlns:a16="http://schemas.microsoft.com/office/drawing/2014/main" id="{2FA14F0A-6494-47A6-9275-D74D7194915C}"/>
              </a:ext>
            </a:extLst>
          </p:cNvPr>
          <p:cNvGraphicFramePr>
            <a:graphicFrameLocks noGrp="1"/>
          </p:cNvGraphicFramePr>
          <p:nvPr/>
        </p:nvGraphicFramePr>
        <p:xfrm>
          <a:off x="1003400" y="2522247"/>
          <a:ext cx="10312171" cy="3315062"/>
        </p:xfrm>
        <a:graphic>
          <a:graphicData uri="http://schemas.openxmlformats.org/drawingml/2006/table">
            <a:tbl>
              <a:tblPr firstRow="1" bandRow="1">
                <a:tableStyleId>{5C22544A-7EE6-4342-B048-85BDC9FD1C3A}</a:tableStyleId>
              </a:tblPr>
              <a:tblGrid>
                <a:gridCol w="2084751">
                  <a:extLst>
                    <a:ext uri="{9D8B030D-6E8A-4147-A177-3AD203B41FA5}">
                      <a16:colId xmlns:a16="http://schemas.microsoft.com/office/drawing/2014/main" val="2529521529"/>
                    </a:ext>
                  </a:extLst>
                </a:gridCol>
                <a:gridCol w="1511426">
                  <a:extLst>
                    <a:ext uri="{9D8B030D-6E8A-4147-A177-3AD203B41FA5}">
                      <a16:colId xmlns:a16="http://schemas.microsoft.com/office/drawing/2014/main" val="1051530547"/>
                    </a:ext>
                  </a:extLst>
                </a:gridCol>
                <a:gridCol w="1559907">
                  <a:extLst>
                    <a:ext uri="{9D8B030D-6E8A-4147-A177-3AD203B41FA5}">
                      <a16:colId xmlns:a16="http://schemas.microsoft.com/office/drawing/2014/main" val="1773235399"/>
                    </a:ext>
                  </a:extLst>
                </a:gridCol>
                <a:gridCol w="2142640">
                  <a:extLst>
                    <a:ext uri="{9D8B030D-6E8A-4147-A177-3AD203B41FA5}">
                      <a16:colId xmlns:a16="http://schemas.microsoft.com/office/drawing/2014/main" val="526634753"/>
                    </a:ext>
                  </a:extLst>
                </a:gridCol>
                <a:gridCol w="1484596">
                  <a:extLst>
                    <a:ext uri="{9D8B030D-6E8A-4147-A177-3AD203B41FA5}">
                      <a16:colId xmlns:a16="http://schemas.microsoft.com/office/drawing/2014/main" val="3013072934"/>
                    </a:ext>
                  </a:extLst>
                </a:gridCol>
                <a:gridCol w="1528851">
                  <a:extLst>
                    <a:ext uri="{9D8B030D-6E8A-4147-A177-3AD203B41FA5}">
                      <a16:colId xmlns:a16="http://schemas.microsoft.com/office/drawing/2014/main" val="823699449"/>
                    </a:ext>
                  </a:extLst>
                </a:gridCol>
              </a:tblGrid>
              <a:tr h="618066">
                <a:tc rowSpan="2">
                  <a:txBody>
                    <a:bodyPr/>
                    <a:lstStyle/>
                    <a:p>
                      <a:pPr algn="ctr"/>
                      <a:r>
                        <a:rPr lang="fr-FR" dirty="0">
                          <a:solidFill>
                            <a:srgbClr val="002060"/>
                          </a:solidFill>
                        </a:rPr>
                        <a:t>Date naissance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gridSpan="2">
                  <a:txBody>
                    <a:bodyPr/>
                    <a:lstStyle/>
                    <a:p>
                      <a:pPr algn="ctr"/>
                      <a:r>
                        <a:rPr lang="fr-FR" dirty="0">
                          <a:solidFill>
                            <a:srgbClr val="002060"/>
                          </a:solidFill>
                        </a:rPr>
                        <a:t>DA requise en trimestres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hMerge="1">
                  <a:txBody>
                    <a:bodyPr/>
                    <a:lstStyle/>
                    <a:p>
                      <a:endParaRPr lang="fr-FR"/>
                    </a:p>
                  </a:txBody>
                  <a:tcPr/>
                </a:tc>
                <a:tc rowSpan="2">
                  <a:txBody>
                    <a:bodyPr/>
                    <a:lstStyle/>
                    <a:p>
                      <a:pPr algn="ctr"/>
                      <a:r>
                        <a:rPr lang="fr-FR" dirty="0">
                          <a:solidFill>
                            <a:srgbClr val="002060"/>
                          </a:solidFill>
                        </a:rPr>
                        <a:t>Date naissance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a:solidFill>
                            <a:srgbClr val="002060"/>
                          </a:solidFill>
                        </a:rPr>
                        <a:t>DA requise en trimestres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hMerge="1">
                  <a:txBody>
                    <a:bodyPr/>
                    <a:lstStyle/>
                    <a:p>
                      <a:endParaRPr lang="fr-FR"/>
                    </a:p>
                  </a:txBody>
                  <a:tcPr/>
                </a:tc>
                <a:extLst>
                  <a:ext uri="{0D108BD9-81ED-4DB2-BD59-A6C34878D82A}">
                    <a16:rowId xmlns:a16="http://schemas.microsoft.com/office/drawing/2014/main" val="820902097"/>
                  </a:ext>
                </a:extLst>
              </a:tr>
              <a:tr h="559202">
                <a:tc vMerge="1">
                  <a:txBody>
                    <a:bodyPr/>
                    <a:lstStyle/>
                    <a:p>
                      <a:endParaRPr lang="fr-F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dirty="0">
                          <a:solidFill>
                            <a:srgbClr val="002060"/>
                          </a:solidFill>
                        </a:rPr>
                        <a:t>Avant </a:t>
                      </a:r>
                    </a:p>
                    <a:p>
                      <a:pPr algn="ctr"/>
                      <a:r>
                        <a:rPr lang="fr-FR" sz="1600" dirty="0">
                          <a:solidFill>
                            <a:srgbClr val="002060"/>
                          </a:solidFill>
                        </a:rPr>
                        <a:t>réforme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a:txBody>
                    <a:bodyPr/>
                    <a:lstStyle/>
                    <a:p>
                      <a:pPr algn="ctr"/>
                      <a:r>
                        <a:rPr lang="fr-FR" sz="1600" dirty="0">
                          <a:solidFill>
                            <a:srgbClr val="002060"/>
                          </a:solidFill>
                        </a:rPr>
                        <a:t>Après </a:t>
                      </a:r>
                    </a:p>
                    <a:p>
                      <a:pPr algn="ctr"/>
                      <a:r>
                        <a:rPr lang="fr-FR" sz="1600" dirty="0">
                          <a:solidFill>
                            <a:srgbClr val="002060"/>
                          </a:solidFill>
                        </a:rPr>
                        <a:t>réforme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vMerge="1">
                  <a:txBody>
                    <a:bodyPr/>
                    <a:lstStyle/>
                    <a:p>
                      <a:pPr algn="ctr"/>
                      <a:endParaRPr lang="fr-FR" dirty="0">
                        <a:solidFill>
                          <a:srgbClr val="002060"/>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a:txBody>
                    <a:bodyPr/>
                    <a:lstStyle/>
                    <a:p>
                      <a:pPr algn="ctr"/>
                      <a:r>
                        <a:rPr lang="fr-FR" sz="1600" dirty="0">
                          <a:solidFill>
                            <a:srgbClr val="002060"/>
                          </a:solidFill>
                        </a:rPr>
                        <a:t>Avant </a:t>
                      </a:r>
                    </a:p>
                    <a:p>
                      <a:pPr algn="ctr"/>
                      <a:r>
                        <a:rPr lang="fr-FR" sz="1600" dirty="0">
                          <a:solidFill>
                            <a:srgbClr val="002060"/>
                          </a:solidFill>
                        </a:rPr>
                        <a:t>réforme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a:txBody>
                    <a:bodyPr/>
                    <a:lstStyle/>
                    <a:p>
                      <a:pPr algn="ctr"/>
                      <a:r>
                        <a:rPr lang="fr-FR" sz="1600" dirty="0">
                          <a:solidFill>
                            <a:srgbClr val="002060"/>
                          </a:solidFill>
                        </a:rPr>
                        <a:t>Après </a:t>
                      </a:r>
                    </a:p>
                    <a:p>
                      <a:pPr algn="ctr"/>
                      <a:r>
                        <a:rPr lang="fr-FR" sz="1600" dirty="0">
                          <a:solidFill>
                            <a:srgbClr val="002060"/>
                          </a:solidFill>
                        </a:rPr>
                        <a:t>réforme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extLst>
                  <a:ext uri="{0D108BD9-81ED-4DB2-BD59-A6C34878D82A}">
                    <a16:rowId xmlns:a16="http://schemas.microsoft.com/office/drawing/2014/main" val="2521926159"/>
                  </a:ext>
                </a:extLst>
              </a:tr>
              <a:tr h="441476">
                <a:tc>
                  <a:txBody>
                    <a:bodyPr/>
                    <a:lstStyle/>
                    <a:p>
                      <a:pPr algn="ctr"/>
                      <a:r>
                        <a:rPr lang="fr-FR" sz="1200">
                          <a:solidFill>
                            <a:srgbClr val="002060"/>
                          </a:solidFill>
                        </a:rPr>
                        <a:t>1</a:t>
                      </a:r>
                      <a:r>
                        <a:rPr lang="fr-FR" sz="1200" baseline="30000">
                          <a:solidFill>
                            <a:srgbClr val="002060"/>
                          </a:solidFill>
                        </a:rPr>
                        <a:t>er</a:t>
                      </a:r>
                      <a:r>
                        <a:rPr lang="fr-FR" sz="1200">
                          <a:solidFill>
                            <a:srgbClr val="002060"/>
                          </a:solidFill>
                        </a:rPr>
                        <a:t> janvier au 31 août 1966</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168</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168</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1971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170</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dirty="0">
                          <a:solidFill>
                            <a:srgbClr val="002060"/>
                          </a:solidFill>
                        </a:rPr>
                        <a:t>172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925781417"/>
                  </a:ext>
                </a:extLst>
              </a:tr>
              <a:tr h="323749">
                <a:tc>
                  <a:txBody>
                    <a:bodyPr/>
                    <a:lstStyle/>
                    <a:p>
                      <a:pPr algn="ctr"/>
                      <a:r>
                        <a:rPr lang="fr-FR" sz="1200" dirty="0">
                          <a:solidFill>
                            <a:srgbClr val="002060"/>
                          </a:solidFill>
                        </a:rPr>
                        <a:t>1</a:t>
                      </a:r>
                      <a:r>
                        <a:rPr lang="fr-FR" sz="1200" baseline="30000" dirty="0">
                          <a:solidFill>
                            <a:srgbClr val="002060"/>
                          </a:solidFill>
                        </a:rPr>
                        <a:t>er</a:t>
                      </a:r>
                      <a:r>
                        <a:rPr lang="fr-FR" sz="1200" dirty="0">
                          <a:solidFill>
                            <a:srgbClr val="002060"/>
                          </a:solidFill>
                        </a:rPr>
                        <a:t> sept. au 31 déc. 1966</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a:solidFill>
                            <a:srgbClr val="002060"/>
                          </a:solidFill>
                        </a:rPr>
                        <a:t>168</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a:solidFill>
                            <a:srgbClr val="002060"/>
                          </a:solidFill>
                        </a:rPr>
                        <a:t>169</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1972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a:solidFill>
                            <a:srgbClr val="002060"/>
                          </a:solidFill>
                        </a:rPr>
                        <a:t>170</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extLst>
                  <a:ext uri="{0D108BD9-81ED-4DB2-BD59-A6C34878D82A}">
                    <a16:rowId xmlns:a16="http://schemas.microsoft.com/office/drawing/2014/main" val="234971697"/>
                  </a:ext>
                </a:extLst>
              </a:tr>
              <a:tr h="323749">
                <a:tc>
                  <a:txBody>
                    <a:bodyPr/>
                    <a:lstStyle/>
                    <a:p>
                      <a:pPr algn="ctr"/>
                      <a:r>
                        <a:rPr lang="fr-FR" sz="1600">
                          <a:solidFill>
                            <a:srgbClr val="002060"/>
                          </a:solidFill>
                        </a:rPr>
                        <a:t>1967</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169</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169</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dirty="0">
                          <a:solidFill>
                            <a:srgbClr val="002060"/>
                          </a:solidFill>
                        </a:rPr>
                        <a:t>1973</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171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7832635"/>
                  </a:ext>
                </a:extLst>
              </a:tr>
              <a:tr h="323749">
                <a:tc>
                  <a:txBody>
                    <a:bodyPr/>
                    <a:lstStyle/>
                    <a:p>
                      <a:pPr algn="ctr"/>
                      <a:r>
                        <a:rPr lang="fr-FR" sz="1600">
                          <a:solidFill>
                            <a:srgbClr val="002060"/>
                          </a:solidFill>
                        </a:rPr>
                        <a:t>1968</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a:solidFill>
                            <a:srgbClr val="002060"/>
                          </a:solidFill>
                        </a:rPr>
                        <a:t>169</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a:solidFill>
                            <a:srgbClr val="002060"/>
                          </a:solidFill>
                        </a:rPr>
                        <a:t>170</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a:solidFill>
                            <a:srgbClr val="002060"/>
                          </a:solidFill>
                        </a:rPr>
                        <a:t>1974</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a:solidFill>
                            <a:srgbClr val="002060"/>
                          </a:solidFill>
                        </a:rPr>
                        <a:t>171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extLst>
                  <a:ext uri="{0D108BD9-81ED-4DB2-BD59-A6C34878D82A}">
                    <a16:rowId xmlns:a16="http://schemas.microsoft.com/office/drawing/2014/main" val="3905945970"/>
                  </a:ext>
                </a:extLst>
              </a:tr>
              <a:tr h="323749">
                <a:tc>
                  <a:txBody>
                    <a:bodyPr/>
                    <a:lstStyle/>
                    <a:p>
                      <a:pPr algn="ctr"/>
                      <a:r>
                        <a:rPr lang="fr-FR" sz="1600">
                          <a:solidFill>
                            <a:srgbClr val="002060"/>
                          </a:solidFill>
                        </a:rPr>
                        <a:t>1969</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169</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171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1975</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171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dirty="0">
                          <a:solidFill>
                            <a:srgbClr val="002060"/>
                          </a:solidFill>
                        </a:rPr>
                        <a:t>172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241939766"/>
                  </a:ext>
                </a:extLst>
              </a:tr>
              <a:tr h="323749">
                <a:tc>
                  <a:txBody>
                    <a:bodyPr/>
                    <a:lstStyle/>
                    <a:p>
                      <a:pPr algn="ctr"/>
                      <a:r>
                        <a:rPr lang="fr-FR" sz="1600">
                          <a:solidFill>
                            <a:srgbClr val="002060"/>
                          </a:solidFill>
                        </a:rPr>
                        <a:t>1970</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a:solidFill>
                            <a:srgbClr val="002060"/>
                          </a:solidFill>
                        </a:rPr>
                        <a:t>170</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a:solidFill>
                            <a:srgbClr val="002060"/>
                          </a:solidFill>
                        </a:rPr>
                        <a:t>172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a:solidFill>
                            <a:srgbClr val="002060"/>
                          </a:solidFill>
                        </a:rPr>
                        <a:t>1976</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a:solidFill>
                            <a:srgbClr val="002060"/>
                          </a:solidFill>
                        </a:rPr>
                        <a:t>172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extLst>
                  <a:ext uri="{0D108BD9-81ED-4DB2-BD59-A6C34878D82A}">
                    <a16:rowId xmlns:a16="http://schemas.microsoft.com/office/drawing/2014/main" val="3838571603"/>
                  </a:ext>
                </a:extLst>
              </a:tr>
            </a:tbl>
          </a:graphicData>
        </a:graphic>
      </p:graphicFrame>
      <p:sp>
        <p:nvSpPr>
          <p:cNvPr id="8" name="Espace réservé du numéro de diapositive 7">
            <a:extLst>
              <a:ext uri="{FF2B5EF4-FFF2-40B4-BE49-F238E27FC236}">
                <a16:creationId xmlns:a16="http://schemas.microsoft.com/office/drawing/2014/main" id="{E19F3002-7898-8BD8-076C-C1FBF24A15A7}"/>
              </a:ext>
            </a:extLst>
          </p:cNvPr>
          <p:cNvSpPr>
            <a:spLocks noGrp="1"/>
          </p:cNvSpPr>
          <p:nvPr>
            <p:ph type="sldNum" sz="quarter" idx="12"/>
          </p:nvPr>
        </p:nvSpPr>
        <p:spPr/>
        <p:txBody>
          <a:bodyPr/>
          <a:lstStyle/>
          <a:p>
            <a:fld id="{975A587B-5814-4D9B-9598-FE9CB954CB01}" type="slidenum">
              <a:rPr lang="fr-FR" smtClean="0"/>
              <a:t>12</a:t>
            </a:fld>
            <a:endParaRPr lang="fr-FR"/>
          </a:p>
        </p:txBody>
      </p:sp>
    </p:spTree>
    <p:extLst>
      <p:ext uri="{BB962C8B-B14F-4D97-AF65-F5344CB8AC3E}">
        <p14:creationId xmlns:p14="http://schemas.microsoft.com/office/powerpoint/2010/main" val="2850370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9C67B48E-02CC-4D0D-8838-7FC533C1937F}"/>
              </a:ext>
            </a:extLst>
          </p:cNvPr>
          <p:cNvSpPr>
            <a:spLocks noGrp="1"/>
          </p:cNvSpPr>
          <p:nvPr>
            <p:ph type="body" idx="1"/>
          </p:nvPr>
        </p:nvSpPr>
        <p:spPr>
          <a:xfrm>
            <a:off x="931543" y="1040609"/>
            <a:ext cx="9276982" cy="706706"/>
          </a:xfrm>
        </p:spPr>
        <p:txBody>
          <a:bodyPr/>
          <a:lstStyle/>
          <a:p>
            <a:r>
              <a:rPr lang="fr-FR" dirty="0">
                <a:solidFill>
                  <a:srgbClr val="C00000"/>
                </a:solidFill>
              </a:rPr>
              <a:t>Relèvement sous réserve de remplir les conditions d’un départ anticipé au titre de la catégorie super-active </a:t>
            </a:r>
            <a:r>
              <a:rPr lang="fr-FR" b="0" i="1" dirty="0">
                <a:solidFill>
                  <a:srgbClr val="C00000"/>
                </a:solidFill>
              </a:rPr>
              <a:t>(services accomplis en catégorie super active en tant que fonctionnaire avant affiliation au FSPOEIE)</a:t>
            </a:r>
          </a:p>
        </p:txBody>
      </p:sp>
      <p:sp>
        <p:nvSpPr>
          <p:cNvPr id="3" name="Espace réservé du pied de page 2">
            <a:extLst>
              <a:ext uri="{FF2B5EF4-FFF2-40B4-BE49-F238E27FC236}">
                <a16:creationId xmlns:a16="http://schemas.microsoft.com/office/drawing/2014/main" id="{D4328242-1BBC-4508-8886-FE0C50F770BF}"/>
              </a:ext>
            </a:extLst>
          </p:cNvPr>
          <p:cNvSpPr>
            <a:spLocks noGrp="1"/>
          </p:cNvSpPr>
          <p:nvPr>
            <p:ph type="ftr" sz="quarter" idx="11"/>
          </p:nvPr>
        </p:nvSpPr>
        <p:spPr/>
        <p:txBody>
          <a:bodyPr/>
          <a:lstStyle/>
          <a:p>
            <a:r>
              <a:rPr lang="fr-FR"/>
              <a:t>Réforme des retraites 2023</a:t>
            </a:r>
          </a:p>
        </p:txBody>
      </p:sp>
      <p:sp>
        <p:nvSpPr>
          <p:cNvPr id="5" name="Titre 4">
            <a:extLst>
              <a:ext uri="{FF2B5EF4-FFF2-40B4-BE49-F238E27FC236}">
                <a16:creationId xmlns:a16="http://schemas.microsoft.com/office/drawing/2014/main" id="{8A47B35A-8A0E-457A-9DA4-54572FEE5C42}"/>
              </a:ext>
            </a:extLst>
          </p:cNvPr>
          <p:cNvSpPr>
            <a:spLocks noGrp="1"/>
          </p:cNvSpPr>
          <p:nvPr>
            <p:ph type="title"/>
          </p:nvPr>
        </p:nvSpPr>
        <p:spPr>
          <a:xfrm>
            <a:off x="876429" y="572609"/>
            <a:ext cx="10440000" cy="468000"/>
          </a:xfrm>
        </p:spPr>
        <p:txBody>
          <a:bodyPr/>
          <a:lstStyle/>
          <a:p>
            <a:r>
              <a:rPr lang="fr-FR" sz="2800" dirty="0">
                <a:solidFill>
                  <a:srgbClr val="C00000"/>
                </a:solidFill>
              </a:rPr>
              <a:t>Relèvement de la durée d’assurance : catégorie super-active</a:t>
            </a:r>
            <a:endParaRPr lang="fr-FR" dirty="0">
              <a:solidFill>
                <a:srgbClr val="C00000"/>
              </a:solidFill>
            </a:endParaRPr>
          </a:p>
        </p:txBody>
      </p:sp>
      <p:sp>
        <p:nvSpPr>
          <p:cNvPr id="6" name="Espace réservé du texte 5">
            <a:extLst>
              <a:ext uri="{FF2B5EF4-FFF2-40B4-BE49-F238E27FC236}">
                <a16:creationId xmlns:a16="http://schemas.microsoft.com/office/drawing/2014/main" id="{D15230DF-6CD3-4A7E-924A-9A48F6CD2070}"/>
              </a:ext>
            </a:extLst>
          </p:cNvPr>
          <p:cNvSpPr>
            <a:spLocks noGrp="1"/>
          </p:cNvSpPr>
          <p:nvPr>
            <p:ph type="body" sz="quarter" idx="14"/>
          </p:nvPr>
        </p:nvSpPr>
        <p:spPr>
          <a:xfrm>
            <a:off x="876429" y="1958756"/>
            <a:ext cx="10439143" cy="3960000"/>
          </a:xfrm>
        </p:spPr>
        <p:txBody>
          <a:bodyPr/>
          <a:lstStyle/>
          <a:p>
            <a:r>
              <a:rPr lang="fr-FR" i="0" dirty="0"/>
              <a:t>Le nombre de trimestres est défini en fonction de la génération</a:t>
            </a:r>
          </a:p>
        </p:txBody>
      </p:sp>
      <p:graphicFrame>
        <p:nvGraphicFramePr>
          <p:cNvPr id="7" name="Tableau 7">
            <a:extLst>
              <a:ext uri="{FF2B5EF4-FFF2-40B4-BE49-F238E27FC236}">
                <a16:creationId xmlns:a16="http://schemas.microsoft.com/office/drawing/2014/main" id="{2FA14F0A-6494-47A6-9275-D74D7194915C}"/>
              </a:ext>
            </a:extLst>
          </p:cNvPr>
          <p:cNvGraphicFramePr>
            <a:graphicFrameLocks noGrp="1"/>
          </p:cNvGraphicFramePr>
          <p:nvPr>
            <p:extLst>
              <p:ext uri="{D42A27DB-BD31-4B8C-83A1-F6EECF244321}">
                <p14:modId xmlns:p14="http://schemas.microsoft.com/office/powerpoint/2010/main" val="2548695680"/>
              </p:ext>
            </p:extLst>
          </p:nvPr>
        </p:nvGraphicFramePr>
        <p:xfrm>
          <a:off x="1003400" y="2522247"/>
          <a:ext cx="10312171" cy="3315062"/>
        </p:xfrm>
        <a:graphic>
          <a:graphicData uri="http://schemas.openxmlformats.org/drawingml/2006/table">
            <a:tbl>
              <a:tblPr firstRow="1" bandRow="1">
                <a:tableStyleId>{5C22544A-7EE6-4342-B048-85BDC9FD1C3A}</a:tableStyleId>
              </a:tblPr>
              <a:tblGrid>
                <a:gridCol w="2084751">
                  <a:extLst>
                    <a:ext uri="{9D8B030D-6E8A-4147-A177-3AD203B41FA5}">
                      <a16:colId xmlns:a16="http://schemas.microsoft.com/office/drawing/2014/main" val="2529521529"/>
                    </a:ext>
                  </a:extLst>
                </a:gridCol>
                <a:gridCol w="1511426">
                  <a:extLst>
                    <a:ext uri="{9D8B030D-6E8A-4147-A177-3AD203B41FA5}">
                      <a16:colId xmlns:a16="http://schemas.microsoft.com/office/drawing/2014/main" val="1051530547"/>
                    </a:ext>
                  </a:extLst>
                </a:gridCol>
                <a:gridCol w="1559907">
                  <a:extLst>
                    <a:ext uri="{9D8B030D-6E8A-4147-A177-3AD203B41FA5}">
                      <a16:colId xmlns:a16="http://schemas.microsoft.com/office/drawing/2014/main" val="1773235399"/>
                    </a:ext>
                  </a:extLst>
                </a:gridCol>
                <a:gridCol w="2142640">
                  <a:extLst>
                    <a:ext uri="{9D8B030D-6E8A-4147-A177-3AD203B41FA5}">
                      <a16:colId xmlns:a16="http://schemas.microsoft.com/office/drawing/2014/main" val="526634753"/>
                    </a:ext>
                  </a:extLst>
                </a:gridCol>
                <a:gridCol w="1484596">
                  <a:extLst>
                    <a:ext uri="{9D8B030D-6E8A-4147-A177-3AD203B41FA5}">
                      <a16:colId xmlns:a16="http://schemas.microsoft.com/office/drawing/2014/main" val="3013072934"/>
                    </a:ext>
                  </a:extLst>
                </a:gridCol>
                <a:gridCol w="1528851">
                  <a:extLst>
                    <a:ext uri="{9D8B030D-6E8A-4147-A177-3AD203B41FA5}">
                      <a16:colId xmlns:a16="http://schemas.microsoft.com/office/drawing/2014/main" val="823699449"/>
                    </a:ext>
                  </a:extLst>
                </a:gridCol>
              </a:tblGrid>
              <a:tr h="618066">
                <a:tc rowSpan="2">
                  <a:txBody>
                    <a:bodyPr/>
                    <a:lstStyle/>
                    <a:p>
                      <a:pPr algn="ctr"/>
                      <a:r>
                        <a:rPr lang="fr-FR" dirty="0">
                          <a:solidFill>
                            <a:srgbClr val="002060"/>
                          </a:solidFill>
                        </a:rPr>
                        <a:t>Date naissance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gridSpan="2">
                  <a:txBody>
                    <a:bodyPr/>
                    <a:lstStyle/>
                    <a:p>
                      <a:pPr algn="ctr"/>
                      <a:r>
                        <a:rPr lang="fr-FR" dirty="0">
                          <a:solidFill>
                            <a:srgbClr val="002060"/>
                          </a:solidFill>
                        </a:rPr>
                        <a:t>DA requise en trimestres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hMerge="1">
                  <a:txBody>
                    <a:bodyPr/>
                    <a:lstStyle/>
                    <a:p>
                      <a:endParaRPr lang="fr-FR"/>
                    </a:p>
                  </a:txBody>
                  <a:tcPr/>
                </a:tc>
                <a:tc rowSpan="2">
                  <a:txBody>
                    <a:bodyPr/>
                    <a:lstStyle/>
                    <a:p>
                      <a:pPr algn="ctr"/>
                      <a:r>
                        <a:rPr lang="fr-FR" dirty="0">
                          <a:solidFill>
                            <a:srgbClr val="002060"/>
                          </a:solidFill>
                        </a:rPr>
                        <a:t>Date naissance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a:solidFill>
                            <a:srgbClr val="002060"/>
                          </a:solidFill>
                        </a:rPr>
                        <a:t>DA requise en trimestres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hMerge="1">
                  <a:txBody>
                    <a:bodyPr/>
                    <a:lstStyle/>
                    <a:p>
                      <a:endParaRPr lang="fr-FR"/>
                    </a:p>
                  </a:txBody>
                  <a:tcPr/>
                </a:tc>
                <a:extLst>
                  <a:ext uri="{0D108BD9-81ED-4DB2-BD59-A6C34878D82A}">
                    <a16:rowId xmlns:a16="http://schemas.microsoft.com/office/drawing/2014/main" val="820902097"/>
                  </a:ext>
                </a:extLst>
              </a:tr>
              <a:tr h="559202">
                <a:tc vMerge="1">
                  <a:txBody>
                    <a:bodyPr/>
                    <a:lstStyle/>
                    <a:p>
                      <a:endParaRPr lang="fr-F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dirty="0">
                          <a:solidFill>
                            <a:srgbClr val="002060"/>
                          </a:solidFill>
                        </a:rPr>
                        <a:t>Avant </a:t>
                      </a:r>
                    </a:p>
                    <a:p>
                      <a:pPr algn="ctr"/>
                      <a:r>
                        <a:rPr lang="fr-FR" sz="1600" dirty="0">
                          <a:solidFill>
                            <a:srgbClr val="002060"/>
                          </a:solidFill>
                        </a:rPr>
                        <a:t>réforme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a:txBody>
                    <a:bodyPr/>
                    <a:lstStyle/>
                    <a:p>
                      <a:pPr algn="ctr"/>
                      <a:r>
                        <a:rPr lang="fr-FR" sz="1600" dirty="0">
                          <a:solidFill>
                            <a:srgbClr val="002060"/>
                          </a:solidFill>
                        </a:rPr>
                        <a:t>Après </a:t>
                      </a:r>
                    </a:p>
                    <a:p>
                      <a:pPr algn="ctr"/>
                      <a:r>
                        <a:rPr lang="fr-FR" sz="1600" dirty="0">
                          <a:solidFill>
                            <a:srgbClr val="002060"/>
                          </a:solidFill>
                        </a:rPr>
                        <a:t>réforme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vMerge="1">
                  <a:txBody>
                    <a:bodyPr/>
                    <a:lstStyle/>
                    <a:p>
                      <a:pPr algn="ctr"/>
                      <a:endParaRPr lang="fr-FR" dirty="0">
                        <a:solidFill>
                          <a:srgbClr val="002060"/>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a:txBody>
                    <a:bodyPr/>
                    <a:lstStyle/>
                    <a:p>
                      <a:pPr algn="ctr"/>
                      <a:r>
                        <a:rPr lang="fr-FR" sz="1600" dirty="0">
                          <a:solidFill>
                            <a:srgbClr val="002060"/>
                          </a:solidFill>
                        </a:rPr>
                        <a:t>Avant </a:t>
                      </a:r>
                    </a:p>
                    <a:p>
                      <a:pPr algn="ctr"/>
                      <a:r>
                        <a:rPr lang="fr-FR" sz="1600" dirty="0">
                          <a:solidFill>
                            <a:srgbClr val="002060"/>
                          </a:solidFill>
                        </a:rPr>
                        <a:t>réforme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a:txBody>
                    <a:bodyPr/>
                    <a:lstStyle/>
                    <a:p>
                      <a:pPr algn="ctr"/>
                      <a:r>
                        <a:rPr lang="fr-FR" sz="1600" dirty="0">
                          <a:solidFill>
                            <a:srgbClr val="002060"/>
                          </a:solidFill>
                        </a:rPr>
                        <a:t>Après </a:t>
                      </a:r>
                    </a:p>
                    <a:p>
                      <a:pPr algn="ctr"/>
                      <a:r>
                        <a:rPr lang="fr-FR" sz="1600" dirty="0">
                          <a:solidFill>
                            <a:srgbClr val="002060"/>
                          </a:solidFill>
                        </a:rPr>
                        <a:t>réforme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extLst>
                  <a:ext uri="{0D108BD9-81ED-4DB2-BD59-A6C34878D82A}">
                    <a16:rowId xmlns:a16="http://schemas.microsoft.com/office/drawing/2014/main" val="2521926159"/>
                  </a:ext>
                </a:extLst>
              </a:tr>
              <a:tr h="441476">
                <a:tc>
                  <a:txBody>
                    <a:bodyPr/>
                    <a:lstStyle/>
                    <a:p>
                      <a:pPr algn="ctr"/>
                      <a:r>
                        <a:rPr lang="fr-FR" sz="1200" dirty="0">
                          <a:solidFill>
                            <a:srgbClr val="002060"/>
                          </a:solidFill>
                        </a:rPr>
                        <a:t>1</a:t>
                      </a:r>
                      <a:r>
                        <a:rPr lang="fr-FR" sz="1200" baseline="30000" dirty="0">
                          <a:solidFill>
                            <a:srgbClr val="002060"/>
                          </a:solidFill>
                        </a:rPr>
                        <a:t>er</a:t>
                      </a:r>
                      <a:r>
                        <a:rPr lang="fr-FR" sz="1200" dirty="0">
                          <a:solidFill>
                            <a:srgbClr val="002060"/>
                          </a:solidFill>
                        </a:rPr>
                        <a:t> janvier au 31 août 1971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168</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168</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dirty="0">
                          <a:solidFill>
                            <a:srgbClr val="002060"/>
                          </a:solidFill>
                        </a:rPr>
                        <a:t>1976</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170</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dirty="0">
                          <a:solidFill>
                            <a:srgbClr val="002060"/>
                          </a:solidFill>
                        </a:rPr>
                        <a:t>172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925781417"/>
                  </a:ext>
                </a:extLst>
              </a:tr>
              <a:tr h="323749">
                <a:tc>
                  <a:txBody>
                    <a:bodyPr/>
                    <a:lstStyle/>
                    <a:p>
                      <a:pPr algn="ctr"/>
                      <a:r>
                        <a:rPr lang="fr-FR" sz="1200" dirty="0">
                          <a:solidFill>
                            <a:srgbClr val="002060"/>
                          </a:solidFill>
                        </a:rPr>
                        <a:t>1</a:t>
                      </a:r>
                      <a:r>
                        <a:rPr lang="fr-FR" sz="1200" baseline="30000" dirty="0">
                          <a:solidFill>
                            <a:srgbClr val="002060"/>
                          </a:solidFill>
                        </a:rPr>
                        <a:t>er</a:t>
                      </a:r>
                      <a:r>
                        <a:rPr lang="fr-FR" sz="1200" dirty="0">
                          <a:solidFill>
                            <a:srgbClr val="002060"/>
                          </a:solidFill>
                        </a:rPr>
                        <a:t> sept. au 31 déc. 1971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a:solidFill>
                            <a:srgbClr val="002060"/>
                          </a:solidFill>
                        </a:rPr>
                        <a:t>168</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a:solidFill>
                            <a:srgbClr val="002060"/>
                          </a:solidFill>
                        </a:rPr>
                        <a:t>169</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1977</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a:solidFill>
                            <a:srgbClr val="002060"/>
                          </a:solidFill>
                        </a:rPr>
                        <a:t>170</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extLst>
                  <a:ext uri="{0D108BD9-81ED-4DB2-BD59-A6C34878D82A}">
                    <a16:rowId xmlns:a16="http://schemas.microsoft.com/office/drawing/2014/main" val="234971697"/>
                  </a:ext>
                </a:extLst>
              </a:tr>
              <a:tr h="323749">
                <a:tc>
                  <a:txBody>
                    <a:bodyPr/>
                    <a:lstStyle/>
                    <a:p>
                      <a:pPr algn="ctr"/>
                      <a:r>
                        <a:rPr lang="fr-FR" sz="1600" dirty="0">
                          <a:solidFill>
                            <a:srgbClr val="002060"/>
                          </a:solidFill>
                        </a:rPr>
                        <a:t>1972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169</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169</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dirty="0">
                          <a:solidFill>
                            <a:srgbClr val="002060"/>
                          </a:solidFill>
                        </a:rPr>
                        <a:t>1978</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171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7832635"/>
                  </a:ext>
                </a:extLst>
              </a:tr>
              <a:tr h="323749">
                <a:tc>
                  <a:txBody>
                    <a:bodyPr/>
                    <a:lstStyle/>
                    <a:p>
                      <a:pPr algn="ctr"/>
                      <a:r>
                        <a:rPr lang="fr-FR" sz="1600" dirty="0">
                          <a:solidFill>
                            <a:srgbClr val="002060"/>
                          </a:solidFill>
                        </a:rPr>
                        <a:t>1973</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a:solidFill>
                            <a:srgbClr val="002060"/>
                          </a:solidFill>
                        </a:rPr>
                        <a:t>169</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a:solidFill>
                            <a:srgbClr val="002060"/>
                          </a:solidFill>
                        </a:rPr>
                        <a:t>170</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1979</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a:solidFill>
                            <a:srgbClr val="002060"/>
                          </a:solidFill>
                        </a:rPr>
                        <a:t>171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extLst>
                  <a:ext uri="{0D108BD9-81ED-4DB2-BD59-A6C34878D82A}">
                    <a16:rowId xmlns:a16="http://schemas.microsoft.com/office/drawing/2014/main" val="3905945970"/>
                  </a:ext>
                </a:extLst>
              </a:tr>
              <a:tr h="323749">
                <a:tc>
                  <a:txBody>
                    <a:bodyPr/>
                    <a:lstStyle/>
                    <a:p>
                      <a:pPr algn="ctr"/>
                      <a:r>
                        <a:rPr lang="fr-FR" sz="1600" dirty="0">
                          <a:solidFill>
                            <a:srgbClr val="002060"/>
                          </a:solidFill>
                        </a:rPr>
                        <a:t>1974</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169</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171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dirty="0">
                          <a:solidFill>
                            <a:srgbClr val="002060"/>
                          </a:solidFill>
                        </a:rPr>
                        <a:t>1980</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a:solidFill>
                            <a:srgbClr val="002060"/>
                          </a:solidFill>
                        </a:rPr>
                        <a:t>171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dirty="0">
                          <a:solidFill>
                            <a:srgbClr val="002060"/>
                          </a:solidFill>
                        </a:rPr>
                        <a:t>172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241939766"/>
                  </a:ext>
                </a:extLst>
              </a:tr>
              <a:tr h="323749">
                <a:tc>
                  <a:txBody>
                    <a:bodyPr/>
                    <a:lstStyle/>
                    <a:p>
                      <a:pPr algn="ctr"/>
                      <a:r>
                        <a:rPr lang="fr-FR" sz="1600" dirty="0">
                          <a:solidFill>
                            <a:srgbClr val="002060"/>
                          </a:solidFill>
                        </a:rPr>
                        <a:t>1975</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a:solidFill>
                            <a:srgbClr val="002060"/>
                          </a:solidFill>
                        </a:rPr>
                        <a:t>170</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a:solidFill>
                            <a:srgbClr val="002060"/>
                          </a:solidFill>
                        </a:rPr>
                        <a:t>172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1981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a:solidFill>
                            <a:srgbClr val="002060"/>
                          </a:solidFill>
                        </a:rPr>
                        <a:t>172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extLst>
                  <a:ext uri="{0D108BD9-81ED-4DB2-BD59-A6C34878D82A}">
                    <a16:rowId xmlns:a16="http://schemas.microsoft.com/office/drawing/2014/main" val="3838571603"/>
                  </a:ext>
                </a:extLst>
              </a:tr>
            </a:tbl>
          </a:graphicData>
        </a:graphic>
      </p:graphicFrame>
      <p:sp>
        <p:nvSpPr>
          <p:cNvPr id="8" name="Espace réservé du numéro de diapositive 7">
            <a:extLst>
              <a:ext uri="{FF2B5EF4-FFF2-40B4-BE49-F238E27FC236}">
                <a16:creationId xmlns:a16="http://schemas.microsoft.com/office/drawing/2014/main" id="{E19F3002-7898-8BD8-076C-C1FBF24A15A7}"/>
              </a:ext>
            </a:extLst>
          </p:cNvPr>
          <p:cNvSpPr>
            <a:spLocks noGrp="1"/>
          </p:cNvSpPr>
          <p:nvPr>
            <p:ph type="sldNum" sz="quarter" idx="12"/>
          </p:nvPr>
        </p:nvSpPr>
        <p:spPr/>
        <p:txBody>
          <a:bodyPr/>
          <a:lstStyle/>
          <a:p>
            <a:fld id="{975A587B-5814-4D9B-9598-FE9CB954CB01}" type="slidenum">
              <a:rPr lang="fr-FR" smtClean="0"/>
              <a:t>13</a:t>
            </a:fld>
            <a:endParaRPr lang="fr-FR"/>
          </a:p>
        </p:txBody>
      </p:sp>
    </p:spTree>
    <p:extLst>
      <p:ext uri="{BB962C8B-B14F-4D97-AF65-F5344CB8AC3E}">
        <p14:creationId xmlns:p14="http://schemas.microsoft.com/office/powerpoint/2010/main" val="4282829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CF19CF1A-F7E5-492C-B891-377D4674989A}"/>
              </a:ext>
            </a:extLst>
          </p:cNvPr>
          <p:cNvSpPr>
            <a:spLocks noGrp="1"/>
          </p:cNvSpPr>
          <p:nvPr>
            <p:ph type="body" idx="1"/>
          </p:nvPr>
        </p:nvSpPr>
        <p:spPr>
          <a:xfrm>
            <a:off x="876000" y="966536"/>
            <a:ext cx="10440000" cy="360000"/>
          </a:xfrm>
        </p:spPr>
        <p:txBody>
          <a:bodyPr/>
          <a:lstStyle/>
          <a:p>
            <a:r>
              <a:rPr lang="fr-FR" dirty="0">
                <a:solidFill>
                  <a:schemeClr val="tx1">
                    <a:lumMod val="75000"/>
                  </a:schemeClr>
                </a:solidFill>
              </a:rPr>
              <a:t>Dérogations</a:t>
            </a:r>
          </a:p>
        </p:txBody>
      </p:sp>
      <p:sp>
        <p:nvSpPr>
          <p:cNvPr id="3" name="Espace réservé du pied de page 2">
            <a:extLst>
              <a:ext uri="{FF2B5EF4-FFF2-40B4-BE49-F238E27FC236}">
                <a16:creationId xmlns:a16="http://schemas.microsoft.com/office/drawing/2014/main" id="{2A6F580F-A1EA-4F64-8F3A-3F12C412D944}"/>
              </a:ext>
            </a:extLst>
          </p:cNvPr>
          <p:cNvSpPr>
            <a:spLocks noGrp="1"/>
          </p:cNvSpPr>
          <p:nvPr>
            <p:ph type="ftr" sz="quarter" idx="11"/>
          </p:nvPr>
        </p:nvSpPr>
        <p:spPr/>
        <p:txBody>
          <a:bodyPr/>
          <a:lstStyle/>
          <a:p>
            <a:r>
              <a:rPr lang="fr-FR"/>
              <a:t>Réforme des retraites 2023</a:t>
            </a:r>
          </a:p>
        </p:txBody>
      </p:sp>
      <p:sp>
        <p:nvSpPr>
          <p:cNvPr id="5" name="Titre 4">
            <a:extLst>
              <a:ext uri="{FF2B5EF4-FFF2-40B4-BE49-F238E27FC236}">
                <a16:creationId xmlns:a16="http://schemas.microsoft.com/office/drawing/2014/main" id="{859115A4-A073-4B37-8297-2FA436A90B5C}"/>
              </a:ext>
            </a:extLst>
          </p:cNvPr>
          <p:cNvSpPr>
            <a:spLocks noGrp="1"/>
          </p:cNvSpPr>
          <p:nvPr>
            <p:ph type="title"/>
          </p:nvPr>
        </p:nvSpPr>
        <p:spPr>
          <a:xfrm>
            <a:off x="876000" y="469960"/>
            <a:ext cx="10440000" cy="468000"/>
          </a:xfrm>
        </p:spPr>
        <p:txBody>
          <a:bodyPr/>
          <a:lstStyle/>
          <a:p>
            <a:r>
              <a:rPr lang="fr-FR" sz="2800" dirty="0">
                <a:solidFill>
                  <a:srgbClr val="C00000"/>
                </a:solidFill>
              </a:rPr>
              <a:t>Relèvement de la durée d’assurance</a:t>
            </a:r>
          </a:p>
        </p:txBody>
      </p:sp>
      <p:graphicFrame>
        <p:nvGraphicFramePr>
          <p:cNvPr id="11" name="Diagramme 10">
            <a:extLst>
              <a:ext uri="{FF2B5EF4-FFF2-40B4-BE49-F238E27FC236}">
                <a16:creationId xmlns:a16="http://schemas.microsoft.com/office/drawing/2014/main" id="{0D816A37-9075-A4F6-6347-77F486FFA6BE}"/>
              </a:ext>
            </a:extLst>
          </p:cNvPr>
          <p:cNvGraphicFramePr/>
          <p:nvPr>
            <p:extLst>
              <p:ext uri="{D42A27DB-BD31-4B8C-83A1-F6EECF244321}">
                <p14:modId xmlns:p14="http://schemas.microsoft.com/office/powerpoint/2010/main" val="1662840274"/>
              </p:ext>
            </p:extLst>
          </p:nvPr>
        </p:nvGraphicFramePr>
        <p:xfrm>
          <a:off x="875999" y="2781402"/>
          <a:ext cx="10286097" cy="2552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2" name="Diagramme 11">
            <a:extLst>
              <a:ext uri="{FF2B5EF4-FFF2-40B4-BE49-F238E27FC236}">
                <a16:creationId xmlns:a16="http://schemas.microsoft.com/office/drawing/2014/main" id="{FA4B0D44-C794-67F8-2694-2844438D1849}"/>
              </a:ext>
            </a:extLst>
          </p:cNvPr>
          <p:cNvGraphicFramePr/>
          <p:nvPr>
            <p:extLst>
              <p:ext uri="{D42A27DB-BD31-4B8C-83A1-F6EECF244321}">
                <p14:modId xmlns:p14="http://schemas.microsoft.com/office/powerpoint/2010/main" val="1977545027"/>
              </p:ext>
            </p:extLst>
          </p:nvPr>
        </p:nvGraphicFramePr>
        <p:xfrm>
          <a:off x="876000" y="1523977"/>
          <a:ext cx="10286097" cy="122884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4" name="Espace réservé du numéro de diapositive 13">
            <a:extLst>
              <a:ext uri="{FF2B5EF4-FFF2-40B4-BE49-F238E27FC236}">
                <a16:creationId xmlns:a16="http://schemas.microsoft.com/office/drawing/2014/main" id="{10CBE677-0F0E-253B-1689-D451651DDA5B}"/>
              </a:ext>
            </a:extLst>
          </p:cNvPr>
          <p:cNvSpPr>
            <a:spLocks noGrp="1"/>
          </p:cNvSpPr>
          <p:nvPr>
            <p:ph type="sldNum" sz="quarter" idx="12"/>
          </p:nvPr>
        </p:nvSpPr>
        <p:spPr/>
        <p:txBody>
          <a:bodyPr/>
          <a:lstStyle/>
          <a:p>
            <a:fld id="{975A587B-5814-4D9B-9598-FE9CB954CB01}" type="slidenum">
              <a:rPr lang="fr-FR" smtClean="0"/>
              <a:t>14</a:t>
            </a:fld>
            <a:endParaRPr lang="fr-FR"/>
          </a:p>
        </p:txBody>
      </p:sp>
      <p:sp>
        <p:nvSpPr>
          <p:cNvPr id="4" name="ZoneTexte 3">
            <a:extLst>
              <a:ext uri="{FF2B5EF4-FFF2-40B4-BE49-F238E27FC236}">
                <a16:creationId xmlns:a16="http://schemas.microsoft.com/office/drawing/2014/main" id="{EAECA1E2-EC0B-B001-5017-E5DEBF56669E}"/>
              </a:ext>
            </a:extLst>
          </p:cNvPr>
          <p:cNvSpPr txBox="1"/>
          <p:nvPr/>
        </p:nvSpPr>
        <p:spPr>
          <a:xfrm>
            <a:off x="802200" y="5489797"/>
            <a:ext cx="10651863" cy="584775"/>
          </a:xfrm>
          <a:prstGeom prst="rect">
            <a:avLst/>
          </a:prstGeom>
          <a:noFill/>
        </p:spPr>
        <p:txBody>
          <a:bodyPr wrap="square" rtlCol="0">
            <a:spAutoFit/>
          </a:bodyPr>
          <a:lstStyle/>
          <a:p>
            <a:r>
              <a:rPr lang="fr-FR" sz="1600" i="1" dirty="0">
                <a:solidFill>
                  <a:schemeClr val="tx2"/>
                </a:solidFill>
              </a:rPr>
              <a:t>* L’ouverture du droit avant 60 ans et avant le 1</a:t>
            </a:r>
            <a:r>
              <a:rPr lang="fr-FR" sz="1600" i="1" baseline="30000" dirty="0">
                <a:solidFill>
                  <a:schemeClr val="tx2"/>
                </a:solidFill>
              </a:rPr>
              <a:t>er</a:t>
            </a:r>
            <a:r>
              <a:rPr lang="fr-FR" sz="1600" i="1" dirty="0">
                <a:solidFill>
                  <a:schemeClr val="tx2"/>
                </a:solidFill>
              </a:rPr>
              <a:t> septembre 2023 s’apprécie au regard des conditions applicables ante réforme</a:t>
            </a:r>
          </a:p>
        </p:txBody>
      </p:sp>
    </p:spTree>
    <p:extLst>
      <p:ext uri="{BB962C8B-B14F-4D97-AF65-F5344CB8AC3E}">
        <p14:creationId xmlns:p14="http://schemas.microsoft.com/office/powerpoint/2010/main" val="2662506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2A6F580F-A1EA-4F64-8F3A-3F12C412D944}"/>
              </a:ext>
            </a:extLst>
          </p:cNvPr>
          <p:cNvSpPr>
            <a:spLocks noGrp="1"/>
          </p:cNvSpPr>
          <p:nvPr>
            <p:ph type="ftr" sz="quarter" idx="11"/>
          </p:nvPr>
        </p:nvSpPr>
        <p:spPr/>
        <p:txBody>
          <a:bodyPr/>
          <a:lstStyle/>
          <a:p>
            <a:r>
              <a:rPr lang="fr-FR"/>
              <a:t>Réforme des retraites 2023</a:t>
            </a:r>
          </a:p>
        </p:txBody>
      </p:sp>
      <p:sp>
        <p:nvSpPr>
          <p:cNvPr id="5" name="Titre 4">
            <a:extLst>
              <a:ext uri="{FF2B5EF4-FFF2-40B4-BE49-F238E27FC236}">
                <a16:creationId xmlns:a16="http://schemas.microsoft.com/office/drawing/2014/main" id="{859115A4-A073-4B37-8297-2FA436A90B5C}"/>
              </a:ext>
            </a:extLst>
          </p:cNvPr>
          <p:cNvSpPr>
            <a:spLocks noGrp="1"/>
          </p:cNvSpPr>
          <p:nvPr>
            <p:ph type="title"/>
          </p:nvPr>
        </p:nvSpPr>
        <p:spPr/>
        <p:txBody>
          <a:bodyPr/>
          <a:lstStyle/>
          <a:p>
            <a:r>
              <a:rPr lang="fr-FR" sz="2800">
                <a:solidFill>
                  <a:srgbClr val="C00000"/>
                </a:solidFill>
              </a:rPr>
              <a:t>Relèvement de la durée d’assurance</a:t>
            </a:r>
          </a:p>
        </p:txBody>
      </p:sp>
      <p:graphicFrame>
        <p:nvGraphicFramePr>
          <p:cNvPr id="7" name="Tableau 7">
            <a:extLst>
              <a:ext uri="{FF2B5EF4-FFF2-40B4-BE49-F238E27FC236}">
                <a16:creationId xmlns:a16="http://schemas.microsoft.com/office/drawing/2014/main" id="{AA17CB0A-5BD2-4463-88A8-959D3875CD18}"/>
              </a:ext>
            </a:extLst>
          </p:cNvPr>
          <p:cNvGraphicFramePr>
            <a:graphicFrameLocks noGrp="1"/>
          </p:cNvGraphicFramePr>
          <p:nvPr>
            <p:extLst>
              <p:ext uri="{D42A27DB-BD31-4B8C-83A1-F6EECF244321}">
                <p14:modId xmlns:p14="http://schemas.microsoft.com/office/powerpoint/2010/main" val="2361388851"/>
              </p:ext>
            </p:extLst>
          </p:nvPr>
        </p:nvGraphicFramePr>
        <p:xfrm>
          <a:off x="2032000" y="2828951"/>
          <a:ext cx="8128000" cy="2463009"/>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79583222"/>
                    </a:ext>
                  </a:extLst>
                </a:gridCol>
                <a:gridCol w="4064000">
                  <a:extLst>
                    <a:ext uri="{9D8B030D-6E8A-4147-A177-3AD203B41FA5}">
                      <a16:colId xmlns:a16="http://schemas.microsoft.com/office/drawing/2014/main" val="2023375594"/>
                    </a:ext>
                  </a:extLst>
                </a:gridCol>
              </a:tblGrid>
              <a:tr h="370840">
                <a:tc>
                  <a:txBody>
                    <a:bodyPr/>
                    <a:lstStyle/>
                    <a:p>
                      <a:pPr algn="ctr"/>
                      <a:r>
                        <a:rPr lang="fr-FR" dirty="0">
                          <a:solidFill>
                            <a:srgbClr val="002060"/>
                          </a:solidFill>
                        </a:rPr>
                        <a:t>Date d’ouverture du droit</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a:txBody>
                    <a:bodyPr/>
                    <a:lstStyle/>
                    <a:p>
                      <a:pPr algn="ctr"/>
                      <a:r>
                        <a:rPr lang="fr-FR" dirty="0">
                          <a:solidFill>
                            <a:srgbClr val="002060"/>
                          </a:solidFill>
                        </a:rPr>
                        <a:t>Durée d’assurance requise </a:t>
                      </a:r>
                    </a:p>
                    <a:p>
                      <a:pPr algn="ctr"/>
                      <a:r>
                        <a:rPr lang="fr-FR" dirty="0">
                          <a:solidFill>
                            <a:srgbClr val="002060"/>
                          </a:solidFill>
                        </a:rPr>
                        <a:t>en trimestre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extLst>
                  <a:ext uri="{0D108BD9-81ED-4DB2-BD59-A6C34878D82A}">
                    <a16:rowId xmlns:a16="http://schemas.microsoft.com/office/drawing/2014/main" val="2983122191"/>
                  </a:ext>
                </a:extLst>
              </a:tr>
              <a:tr h="370840">
                <a:tc>
                  <a:txBody>
                    <a:bodyPr/>
                    <a:lstStyle/>
                    <a:p>
                      <a:pPr algn="ctr"/>
                      <a:r>
                        <a:rPr lang="fr-FR" sz="1600" dirty="0">
                          <a:solidFill>
                            <a:srgbClr val="002060"/>
                          </a:solidFill>
                        </a:rPr>
                        <a:t>Entre le 01/09/23 et le 31/12/23</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169</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extLst>
                  <a:ext uri="{0D108BD9-81ED-4DB2-BD59-A6C34878D82A}">
                    <a16:rowId xmlns:a16="http://schemas.microsoft.com/office/drawing/2014/main" val="3580486950"/>
                  </a:ext>
                </a:extLst>
              </a:tr>
              <a:tr h="339569">
                <a:tc>
                  <a:txBody>
                    <a:bodyPr/>
                    <a:lstStyle/>
                    <a:p>
                      <a:pPr algn="ctr"/>
                      <a:r>
                        <a:rPr lang="fr-FR" sz="1600">
                          <a:solidFill>
                            <a:srgbClr val="002060"/>
                          </a:solidFill>
                        </a:rPr>
                        <a:t>Du 1er janvier au 31 décembre 2024</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dirty="0">
                          <a:solidFill>
                            <a:srgbClr val="002060"/>
                          </a:solidFill>
                        </a:rPr>
                        <a:t>169</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50449588"/>
                  </a:ext>
                </a:extLst>
              </a:tr>
              <a:tr h="370840">
                <a:tc>
                  <a:txBody>
                    <a:bodyPr/>
                    <a:lstStyle/>
                    <a:p>
                      <a:pPr algn="ctr"/>
                      <a:r>
                        <a:rPr lang="fr-FR" sz="1600">
                          <a:solidFill>
                            <a:srgbClr val="002060"/>
                          </a:solidFill>
                        </a:rPr>
                        <a:t>Du 1er janvier au 31 décembre 2025</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170</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extLst>
                  <a:ext uri="{0D108BD9-81ED-4DB2-BD59-A6C34878D82A}">
                    <a16:rowId xmlns:a16="http://schemas.microsoft.com/office/drawing/2014/main" val="721416817"/>
                  </a:ext>
                </a:extLst>
              </a:tr>
              <a:tr h="370840">
                <a:tc>
                  <a:txBody>
                    <a:bodyPr/>
                    <a:lstStyle/>
                    <a:p>
                      <a:pPr algn="ctr"/>
                      <a:r>
                        <a:rPr lang="fr-FR" sz="1600" dirty="0">
                          <a:solidFill>
                            <a:srgbClr val="002060"/>
                          </a:solidFill>
                        </a:rPr>
                        <a:t>Du 1er janvier au 31 décembre 2026</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600" dirty="0">
                          <a:solidFill>
                            <a:srgbClr val="002060"/>
                          </a:solidFill>
                        </a:rPr>
                        <a:t>171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9138543"/>
                  </a:ext>
                </a:extLst>
              </a:tr>
              <a:tr h="370840">
                <a:tc>
                  <a:txBody>
                    <a:bodyPr/>
                    <a:lstStyle/>
                    <a:p>
                      <a:pPr algn="ctr"/>
                      <a:r>
                        <a:rPr lang="fr-FR" sz="1600" dirty="0">
                          <a:solidFill>
                            <a:srgbClr val="002060"/>
                          </a:solidFill>
                        </a:rPr>
                        <a:t>A compter du 1er janvier 2027</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600" dirty="0">
                          <a:solidFill>
                            <a:srgbClr val="002060"/>
                          </a:solidFill>
                        </a:rPr>
                        <a:t>172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extLst>
                  <a:ext uri="{0D108BD9-81ED-4DB2-BD59-A6C34878D82A}">
                    <a16:rowId xmlns:a16="http://schemas.microsoft.com/office/drawing/2014/main" val="1753221517"/>
                  </a:ext>
                </a:extLst>
              </a:tr>
            </a:tbl>
          </a:graphicData>
        </a:graphic>
      </p:graphicFrame>
      <p:sp>
        <p:nvSpPr>
          <p:cNvPr id="9" name="Espace réservé du texte 8">
            <a:extLst>
              <a:ext uri="{FF2B5EF4-FFF2-40B4-BE49-F238E27FC236}">
                <a16:creationId xmlns:a16="http://schemas.microsoft.com/office/drawing/2014/main" id="{A9594120-97FB-3200-EDE2-D05B5036A64D}"/>
              </a:ext>
            </a:extLst>
          </p:cNvPr>
          <p:cNvSpPr>
            <a:spLocks noGrp="1"/>
          </p:cNvSpPr>
          <p:nvPr>
            <p:ph type="body" idx="1"/>
          </p:nvPr>
        </p:nvSpPr>
        <p:spPr/>
        <p:txBody>
          <a:bodyPr/>
          <a:lstStyle/>
          <a:p>
            <a:r>
              <a:rPr lang="fr-FR" dirty="0">
                <a:solidFill>
                  <a:schemeClr val="tx1">
                    <a:lumMod val="75000"/>
                  </a:schemeClr>
                </a:solidFill>
              </a:rPr>
              <a:t>Tableau dérogatoire : droit ouvert à compter du 1er septembre 2023 et avant 60 ans (ou avant l’âge de départ anticipé au titre des travaux insalubres)</a:t>
            </a:r>
          </a:p>
        </p:txBody>
      </p:sp>
      <p:sp>
        <p:nvSpPr>
          <p:cNvPr id="2" name="Espace réservé du numéro de diapositive 1">
            <a:extLst>
              <a:ext uri="{FF2B5EF4-FFF2-40B4-BE49-F238E27FC236}">
                <a16:creationId xmlns:a16="http://schemas.microsoft.com/office/drawing/2014/main" id="{A66BDA6F-5804-FE00-BFB3-23ED746738BD}"/>
              </a:ext>
            </a:extLst>
          </p:cNvPr>
          <p:cNvSpPr>
            <a:spLocks noGrp="1"/>
          </p:cNvSpPr>
          <p:nvPr>
            <p:ph type="sldNum" sz="quarter" idx="12"/>
          </p:nvPr>
        </p:nvSpPr>
        <p:spPr/>
        <p:txBody>
          <a:bodyPr/>
          <a:lstStyle/>
          <a:p>
            <a:fld id="{975A587B-5814-4D9B-9598-FE9CB954CB01}" type="slidenum">
              <a:rPr lang="fr-FR" smtClean="0"/>
              <a:t>15</a:t>
            </a:fld>
            <a:endParaRPr lang="fr-FR"/>
          </a:p>
        </p:txBody>
      </p:sp>
    </p:spTree>
    <p:extLst>
      <p:ext uri="{BB962C8B-B14F-4D97-AF65-F5344CB8AC3E}">
        <p14:creationId xmlns:p14="http://schemas.microsoft.com/office/powerpoint/2010/main" val="2800770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07D34B64-7C0E-A47D-54EF-BB87C6D0D3BE}"/>
              </a:ext>
            </a:extLst>
          </p:cNvPr>
          <p:cNvSpPr>
            <a:spLocks noGrp="1"/>
          </p:cNvSpPr>
          <p:nvPr>
            <p:ph type="title"/>
          </p:nvPr>
        </p:nvSpPr>
        <p:spPr/>
        <p:txBody>
          <a:bodyPr/>
          <a:lstStyle/>
          <a:p>
            <a:r>
              <a:rPr lang="fr-FR" sz="3200" dirty="0">
                <a:solidFill>
                  <a:srgbClr val="C00000"/>
                </a:solidFill>
              </a:rPr>
              <a:t>Relèvement de la durée d’assurance</a:t>
            </a:r>
            <a:endParaRPr lang="fr-FR" dirty="0"/>
          </a:p>
        </p:txBody>
      </p:sp>
      <p:sp>
        <p:nvSpPr>
          <p:cNvPr id="2" name="Espace réservé du pied de page 1">
            <a:extLst>
              <a:ext uri="{FF2B5EF4-FFF2-40B4-BE49-F238E27FC236}">
                <a16:creationId xmlns:a16="http://schemas.microsoft.com/office/drawing/2014/main" id="{3C0A61E3-AB02-5F64-7E5A-DF218CD5FA34}"/>
              </a:ext>
            </a:extLst>
          </p:cNvPr>
          <p:cNvSpPr>
            <a:spLocks noGrp="1"/>
          </p:cNvSpPr>
          <p:nvPr>
            <p:ph type="ftr" sz="quarter" idx="11"/>
          </p:nvPr>
        </p:nvSpPr>
        <p:spPr/>
        <p:txBody>
          <a:bodyPr/>
          <a:lstStyle/>
          <a:p>
            <a:r>
              <a:rPr lang="fr-FR"/>
              <a:t>Réforme des retraites 2023</a:t>
            </a:r>
          </a:p>
        </p:txBody>
      </p:sp>
      <p:sp>
        <p:nvSpPr>
          <p:cNvPr id="5" name="Espace réservé du numéro de diapositive 4">
            <a:extLst>
              <a:ext uri="{FF2B5EF4-FFF2-40B4-BE49-F238E27FC236}">
                <a16:creationId xmlns:a16="http://schemas.microsoft.com/office/drawing/2014/main" id="{1B374280-F9D6-F67A-86DD-C958BA4CF644}"/>
              </a:ext>
            </a:extLst>
          </p:cNvPr>
          <p:cNvSpPr>
            <a:spLocks noGrp="1"/>
          </p:cNvSpPr>
          <p:nvPr>
            <p:ph type="sldNum" sz="quarter" idx="12"/>
          </p:nvPr>
        </p:nvSpPr>
        <p:spPr/>
        <p:txBody>
          <a:bodyPr/>
          <a:lstStyle/>
          <a:p>
            <a:fld id="{975A587B-5814-4D9B-9598-FE9CB954CB01}" type="slidenum">
              <a:rPr lang="fr-FR" smtClean="0"/>
              <a:t>16</a:t>
            </a:fld>
            <a:endParaRPr lang="fr-FR"/>
          </a:p>
        </p:txBody>
      </p:sp>
      <p:pic>
        <p:nvPicPr>
          <p:cNvPr id="11" name="Image 10">
            <a:extLst>
              <a:ext uri="{FF2B5EF4-FFF2-40B4-BE49-F238E27FC236}">
                <a16:creationId xmlns:a16="http://schemas.microsoft.com/office/drawing/2014/main" id="{DDFB933C-8670-03C5-8592-9BDC36C2B4EF}"/>
              </a:ext>
            </a:extLst>
          </p:cNvPr>
          <p:cNvPicPr>
            <a:picLocks noChangeAspect="1"/>
          </p:cNvPicPr>
          <p:nvPr/>
        </p:nvPicPr>
        <p:blipFill>
          <a:blip r:embed="rId3"/>
          <a:stretch>
            <a:fillRect/>
          </a:stretch>
        </p:blipFill>
        <p:spPr>
          <a:xfrm>
            <a:off x="1624085" y="1036278"/>
            <a:ext cx="8939282" cy="5219834"/>
          </a:xfrm>
          <a:prstGeom prst="rect">
            <a:avLst/>
          </a:prstGeom>
        </p:spPr>
      </p:pic>
    </p:spTree>
    <p:extLst>
      <p:ext uri="{BB962C8B-B14F-4D97-AF65-F5344CB8AC3E}">
        <p14:creationId xmlns:p14="http://schemas.microsoft.com/office/powerpoint/2010/main" val="855950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206B630E-8399-F74F-C367-680F809AC9A3}"/>
              </a:ext>
            </a:extLst>
          </p:cNvPr>
          <p:cNvSpPr>
            <a:spLocks noGrp="1"/>
          </p:cNvSpPr>
          <p:nvPr>
            <p:ph type="ftr" sz="quarter" idx="11"/>
          </p:nvPr>
        </p:nvSpPr>
        <p:spPr/>
        <p:txBody>
          <a:bodyPr/>
          <a:lstStyle/>
          <a:p>
            <a:r>
              <a:rPr lang="fr-FR"/>
              <a:t>Réforme des retraites 2023</a:t>
            </a:r>
          </a:p>
        </p:txBody>
      </p:sp>
      <p:sp>
        <p:nvSpPr>
          <p:cNvPr id="5" name="Titre 4">
            <a:extLst>
              <a:ext uri="{FF2B5EF4-FFF2-40B4-BE49-F238E27FC236}">
                <a16:creationId xmlns:a16="http://schemas.microsoft.com/office/drawing/2014/main" id="{F97D5A20-A8B5-0192-EDF4-30872425A6C1}"/>
              </a:ext>
            </a:extLst>
          </p:cNvPr>
          <p:cNvSpPr>
            <a:spLocks noGrp="1"/>
          </p:cNvSpPr>
          <p:nvPr>
            <p:ph type="title"/>
          </p:nvPr>
        </p:nvSpPr>
        <p:spPr/>
        <p:txBody>
          <a:bodyPr/>
          <a:lstStyle/>
          <a:p>
            <a:r>
              <a:rPr lang="fr-FR" sz="2800" dirty="0">
                <a:solidFill>
                  <a:srgbClr val="C00000"/>
                </a:solidFill>
              </a:rPr>
              <a:t>Tableau récapitulatif</a:t>
            </a:r>
          </a:p>
        </p:txBody>
      </p:sp>
      <p:graphicFrame>
        <p:nvGraphicFramePr>
          <p:cNvPr id="8" name="Tableau 7">
            <a:extLst>
              <a:ext uri="{FF2B5EF4-FFF2-40B4-BE49-F238E27FC236}">
                <a16:creationId xmlns:a16="http://schemas.microsoft.com/office/drawing/2014/main" id="{75EC6CD2-3A43-79C9-3C9A-B4D2866EA48F}"/>
              </a:ext>
            </a:extLst>
          </p:cNvPr>
          <p:cNvGraphicFramePr>
            <a:graphicFrameLocks noGrp="1"/>
          </p:cNvGraphicFramePr>
          <p:nvPr>
            <p:extLst>
              <p:ext uri="{D42A27DB-BD31-4B8C-83A1-F6EECF244321}">
                <p14:modId xmlns:p14="http://schemas.microsoft.com/office/powerpoint/2010/main" val="1104928377"/>
              </p:ext>
            </p:extLst>
          </p:nvPr>
        </p:nvGraphicFramePr>
        <p:xfrm>
          <a:off x="931544" y="1066807"/>
          <a:ext cx="10732168" cy="3422756"/>
        </p:xfrm>
        <a:graphic>
          <a:graphicData uri="http://schemas.openxmlformats.org/drawingml/2006/table">
            <a:tbl>
              <a:tblPr firstRow="1" firstCol="1" bandRow="1">
                <a:tableStyleId>{5C22544A-7EE6-4342-B048-85BDC9FD1C3A}</a:tableStyleId>
              </a:tblPr>
              <a:tblGrid>
                <a:gridCol w="2667012">
                  <a:extLst>
                    <a:ext uri="{9D8B030D-6E8A-4147-A177-3AD203B41FA5}">
                      <a16:colId xmlns:a16="http://schemas.microsoft.com/office/drawing/2014/main" val="374866091"/>
                    </a:ext>
                  </a:extLst>
                </a:gridCol>
                <a:gridCol w="2192644">
                  <a:extLst>
                    <a:ext uri="{9D8B030D-6E8A-4147-A177-3AD203B41FA5}">
                      <a16:colId xmlns:a16="http://schemas.microsoft.com/office/drawing/2014/main" val="1982929193"/>
                    </a:ext>
                  </a:extLst>
                </a:gridCol>
                <a:gridCol w="3127354">
                  <a:extLst>
                    <a:ext uri="{9D8B030D-6E8A-4147-A177-3AD203B41FA5}">
                      <a16:colId xmlns:a16="http://schemas.microsoft.com/office/drawing/2014/main" val="3331788690"/>
                    </a:ext>
                  </a:extLst>
                </a:gridCol>
                <a:gridCol w="2745158">
                  <a:extLst>
                    <a:ext uri="{9D8B030D-6E8A-4147-A177-3AD203B41FA5}">
                      <a16:colId xmlns:a16="http://schemas.microsoft.com/office/drawing/2014/main" val="3978705037"/>
                    </a:ext>
                  </a:extLst>
                </a:gridCol>
              </a:tblGrid>
              <a:tr h="441495">
                <a:tc gridSpan="2">
                  <a:txBody>
                    <a:bodyPr/>
                    <a:lstStyle/>
                    <a:p>
                      <a:pPr algn="ctr"/>
                      <a:endParaRPr lang="fr-FR" sz="1600" dirty="0">
                        <a:solidFill>
                          <a:srgbClr val="002060"/>
                        </a:solidFill>
                        <a:effectLst/>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7CBE4"/>
                    </a:solidFill>
                  </a:tcPr>
                </a:tc>
                <a:tc hMerge="1">
                  <a:txBody>
                    <a:bodyPr/>
                    <a:lstStyle/>
                    <a:p>
                      <a:endParaRPr lang="fr-FR"/>
                    </a:p>
                  </a:txBody>
                  <a:tcPr/>
                </a:tc>
                <a:tc>
                  <a:txBody>
                    <a:bodyPr/>
                    <a:lstStyle/>
                    <a:p>
                      <a:pPr algn="ctr"/>
                      <a:r>
                        <a:rPr lang="fr-FR" sz="1600" dirty="0">
                          <a:solidFill>
                            <a:srgbClr val="002060"/>
                          </a:solidFill>
                          <a:effectLst/>
                        </a:rPr>
                        <a:t>Ouvrier non impacté par la réforme</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7CBE4"/>
                    </a:solidFill>
                  </a:tcPr>
                </a:tc>
                <a:tc>
                  <a:txBody>
                    <a:bodyPr/>
                    <a:lstStyle/>
                    <a:p>
                      <a:pPr algn="ctr"/>
                      <a:r>
                        <a:rPr lang="fr-FR" sz="1600">
                          <a:solidFill>
                            <a:srgbClr val="002060"/>
                          </a:solidFill>
                          <a:effectLst/>
                        </a:rPr>
                        <a:t>Ouvrier </a:t>
                      </a:r>
                      <a:r>
                        <a:rPr lang="fr-FR" sz="1600" dirty="0">
                          <a:solidFill>
                            <a:srgbClr val="002060"/>
                          </a:solidFill>
                          <a:effectLst/>
                        </a:rPr>
                        <a:t>impacté par la réforme</a:t>
                      </a:r>
                      <a:r>
                        <a:rPr lang="fr-FR" sz="1600" dirty="0">
                          <a:solidFill>
                            <a:schemeClr val="tx1"/>
                          </a:solidFill>
                          <a:effectLst/>
                        </a:rPr>
                        <a:t> *</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7CBE4"/>
                    </a:solidFill>
                  </a:tcPr>
                </a:tc>
                <a:extLst>
                  <a:ext uri="{0D108BD9-81ED-4DB2-BD59-A6C34878D82A}">
                    <a16:rowId xmlns:a16="http://schemas.microsoft.com/office/drawing/2014/main" val="2444371396"/>
                  </a:ext>
                </a:extLst>
              </a:tr>
              <a:tr h="689836">
                <a:tc gridSpan="2">
                  <a:txBody>
                    <a:bodyPr/>
                    <a:lstStyle/>
                    <a:p>
                      <a:pPr marL="0" algn="l" defTabSz="914400" rtl="0" eaLnBrk="1" latinLnBrk="0" hangingPunct="1"/>
                      <a:endParaRPr lang="fr-FR" sz="900" b="1" kern="1200" dirty="0">
                        <a:solidFill>
                          <a:srgbClr val="002060"/>
                        </a:solidFill>
                        <a:effectLst/>
                        <a:latin typeface="+mn-lt"/>
                        <a:ea typeface="+mn-ea"/>
                        <a:cs typeface="+mn-cs"/>
                      </a:endParaRPr>
                    </a:p>
                    <a:p>
                      <a:pPr marL="0" algn="l" defTabSz="914400" rtl="0" eaLnBrk="1" latinLnBrk="0" hangingPunct="1"/>
                      <a:r>
                        <a:rPr lang="fr-FR" sz="1600" b="1" kern="1200" dirty="0">
                          <a:solidFill>
                            <a:srgbClr val="002060"/>
                          </a:solidFill>
                          <a:effectLst/>
                          <a:latin typeface="+mn-lt"/>
                          <a:ea typeface="+mn-ea"/>
                          <a:cs typeface="+mn-cs"/>
                        </a:rPr>
                        <a:t>Droit ouvert à compter de 60 ans</a:t>
                      </a:r>
                    </a:p>
                    <a:p>
                      <a:pPr marL="0" algn="l" defTabSz="914400" rtl="0" eaLnBrk="1" latinLnBrk="0" hangingPunct="1"/>
                      <a:r>
                        <a:rPr lang="fr-FR" sz="1600" b="1" kern="1200" dirty="0">
                          <a:solidFill>
                            <a:srgbClr val="002060"/>
                          </a:solidFill>
                          <a:effectLst/>
                          <a:latin typeface="+mn-lt"/>
                          <a:ea typeface="+mn-ea"/>
                          <a:cs typeface="+mn-cs"/>
                        </a:rPr>
                        <a:t>(normal et droits anticipés)</a:t>
                      </a:r>
                    </a:p>
                    <a:p>
                      <a:pPr marL="0" algn="l" defTabSz="914400" rtl="0" eaLnBrk="1" latinLnBrk="0" hangingPunct="1"/>
                      <a:endParaRPr lang="fr-FR" sz="900" b="1" kern="1200" dirty="0">
                        <a:solidFill>
                          <a:srgbClr val="002060"/>
                        </a:solidFill>
                        <a:effectLst/>
                        <a:latin typeface="+mn-lt"/>
                        <a:ea typeface="+mn-ea"/>
                        <a:cs typeface="+mn-cs"/>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hMerge="1">
                  <a:txBody>
                    <a:bodyPr/>
                    <a:lstStyle/>
                    <a:p>
                      <a:endParaRPr lang="fr-FR"/>
                    </a:p>
                  </a:txBody>
                  <a:tcPr/>
                </a:tc>
                <a:tc rowSpan="2">
                  <a:txBody>
                    <a:bodyPr/>
                    <a:lstStyle/>
                    <a:p>
                      <a:r>
                        <a:rPr lang="fr-FR" sz="1600" dirty="0">
                          <a:solidFill>
                            <a:srgbClr val="002060"/>
                          </a:solidFill>
                          <a:effectLst/>
                        </a:rPr>
                        <a:t>DA de référence applicable l’année des 60 ans</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rowSpan="4">
                  <a:txBody>
                    <a:bodyPr/>
                    <a:lstStyle/>
                    <a:p>
                      <a:r>
                        <a:rPr lang="fr-FR" sz="1600" dirty="0">
                          <a:solidFill>
                            <a:srgbClr val="002060"/>
                          </a:solidFill>
                          <a:effectLst/>
                        </a:rPr>
                        <a:t>DA applicable en fonction de la génération</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extLst>
                  <a:ext uri="{0D108BD9-81ED-4DB2-BD59-A6C34878D82A}">
                    <a16:rowId xmlns:a16="http://schemas.microsoft.com/office/drawing/2014/main" val="1712632143"/>
                  </a:ext>
                </a:extLst>
              </a:tr>
              <a:tr h="220747">
                <a:tc rowSpan="2">
                  <a:txBody>
                    <a:bodyPr/>
                    <a:lstStyle/>
                    <a:p>
                      <a:r>
                        <a:rPr lang="fr-FR" sz="1600" dirty="0">
                          <a:solidFill>
                            <a:srgbClr val="002060"/>
                          </a:solidFill>
                          <a:effectLst/>
                        </a:rPr>
                        <a:t>Droit ouvert au titre des travaux insalubres, catégorie active / super active</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fr-FR" sz="1600" dirty="0">
                          <a:solidFill>
                            <a:srgbClr val="002060"/>
                          </a:solidFill>
                          <a:effectLst/>
                        </a:rPr>
                        <a:t>à compter de 60 ans</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1646898158"/>
                  </a:ext>
                </a:extLst>
              </a:tr>
              <a:tr h="662242">
                <a:tc vMerge="1">
                  <a:txBody>
                    <a:bodyPr/>
                    <a:lstStyle/>
                    <a:p>
                      <a:endParaRPr lang="fr-FR"/>
                    </a:p>
                  </a:txBody>
                  <a:tcPr/>
                </a:tc>
                <a:tc>
                  <a:txBody>
                    <a:bodyPr/>
                    <a:lstStyle/>
                    <a:p>
                      <a:r>
                        <a:rPr lang="fr-FR" sz="1600" dirty="0">
                          <a:solidFill>
                            <a:srgbClr val="002060"/>
                          </a:solidFill>
                          <a:effectLst/>
                        </a:rPr>
                        <a:t>avant 60 ans</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rowSpan="3">
                  <a:txBody>
                    <a:bodyPr/>
                    <a:lstStyle/>
                    <a:p>
                      <a:r>
                        <a:rPr lang="fr-FR" sz="1600" dirty="0">
                          <a:solidFill>
                            <a:srgbClr val="002060"/>
                          </a:solidFill>
                          <a:effectLst/>
                        </a:rPr>
                        <a:t>DA de référence applicable aux assurés ayant 60 ans l’année d’ouverture du droit</a:t>
                      </a:r>
                      <a:r>
                        <a:rPr lang="fr-FR" sz="1600" dirty="0">
                          <a:solidFill>
                            <a:schemeClr val="tx1"/>
                          </a:solidFill>
                          <a:effectLst/>
                        </a:rPr>
                        <a:t>**</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A8C46F"/>
                    </a:solidFill>
                  </a:tcPr>
                </a:tc>
                <a:tc vMerge="1">
                  <a:txBody>
                    <a:bodyPr/>
                    <a:lstStyle/>
                    <a:p>
                      <a:endParaRPr lang="fr-FR" dirty="0">
                        <a:solidFill>
                          <a:schemeClr val="tx1"/>
                        </a:solidFill>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A8C46F"/>
                    </a:solidFill>
                  </a:tcPr>
                </a:tc>
                <a:extLst>
                  <a:ext uri="{0D108BD9-81ED-4DB2-BD59-A6C34878D82A}">
                    <a16:rowId xmlns:a16="http://schemas.microsoft.com/office/drawing/2014/main" val="1099662083"/>
                  </a:ext>
                </a:extLst>
              </a:tr>
              <a:tr h="0">
                <a:tc rowSpan="2" gridSpan="2">
                  <a:txBody>
                    <a:bodyPr/>
                    <a:lstStyle/>
                    <a:p>
                      <a:pPr algn="l"/>
                      <a:r>
                        <a:rPr lang="fr-FR" sz="1600" dirty="0">
                          <a:solidFill>
                            <a:srgbClr val="002060"/>
                          </a:solidFill>
                          <a:effectLst/>
                        </a:rPr>
                        <a:t>Droit ouvert avant 60 ans (départs anticipés sauf travaux insalubres, catégorie active/super-active)</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A8C46F"/>
                    </a:solidFill>
                  </a:tcPr>
                </a:tc>
                <a:tc rowSpan="2" hMerge="1">
                  <a:txBody>
                    <a:bodyPr/>
                    <a:lstStyle/>
                    <a:p>
                      <a:endParaRPr lang="fr-FR"/>
                    </a:p>
                  </a:txBody>
                  <a:tcPr/>
                </a:tc>
                <a:tc vMerge="1">
                  <a:txBody>
                    <a:bodyPr/>
                    <a:lstStyle/>
                    <a:p>
                      <a:endParaRPr lang="fr-FR"/>
                    </a:p>
                  </a:txBody>
                  <a:tcPr/>
                </a:tc>
                <a:tc vMerge="1">
                  <a:txBody>
                    <a:bodyPr/>
                    <a:lstStyle/>
                    <a:p>
                      <a:r>
                        <a:rPr lang="fr-FR" sz="1600" dirty="0">
                          <a:solidFill>
                            <a:schemeClr val="tx2"/>
                          </a:solidFill>
                          <a:effectLst/>
                        </a:rPr>
                        <a:t>DA de référence applicable l’année d’ouverture du droit</a:t>
                      </a:r>
                      <a:r>
                        <a:rPr lang="fr-FR" sz="1600" dirty="0">
                          <a:solidFill>
                            <a:srgbClr val="FF0000"/>
                          </a:solidFill>
                          <a:effectLst/>
                        </a:rPr>
                        <a:t>***</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219011781"/>
                  </a:ext>
                </a:extLst>
              </a:tr>
              <a:tr h="1172316">
                <a:tc gridSpan="2" vMerge="1">
                  <a:txBody>
                    <a:bodyPr/>
                    <a:lstStyle/>
                    <a:p>
                      <a:endParaRPr lang="fr-FR"/>
                    </a:p>
                  </a:txBody>
                  <a:tcPr/>
                </a:tc>
                <a:tc hMerge="1" vMerge="1">
                  <a:txBody>
                    <a:bodyPr/>
                    <a:lstStyle/>
                    <a:p>
                      <a:endParaRPr lang="fr-FR"/>
                    </a:p>
                  </a:txBody>
                  <a:tcPr/>
                </a:tc>
                <a:tc vMerge="1">
                  <a:txBody>
                    <a:bodyPr/>
                    <a:lstStyle/>
                    <a:p>
                      <a:endParaRPr lang="fr-F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solidFill>
                            <a:srgbClr val="002060"/>
                          </a:solidFill>
                          <a:effectLst/>
                        </a:rPr>
                        <a:t>DA de référence applicable l’année d’ouverture du droit puis à compter de 2027 en fonction de la génération </a:t>
                      </a:r>
                      <a:r>
                        <a:rPr lang="fr-FR" sz="1800" dirty="0">
                          <a:solidFill>
                            <a:schemeClr val="tx1"/>
                          </a:solidFill>
                          <a:effectLst/>
                        </a:rPr>
                        <a:t>***</a:t>
                      </a:r>
                      <a:endParaRPr lang="fr-FR" dirty="0">
                        <a:solidFill>
                          <a:schemeClr val="tx1"/>
                        </a:solidFill>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A8C46F"/>
                    </a:solidFill>
                  </a:tcPr>
                </a:tc>
                <a:extLst>
                  <a:ext uri="{0D108BD9-81ED-4DB2-BD59-A6C34878D82A}">
                    <a16:rowId xmlns:a16="http://schemas.microsoft.com/office/drawing/2014/main" val="4016345127"/>
                  </a:ext>
                </a:extLst>
              </a:tr>
            </a:tbl>
          </a:graphicData>
        </a:graphic>
      </p:graphicFrame>
      <p:sp>
        <p:nvSpPr>
          <p:cNvPr id="9" name="ZoneTexte 8">
            <a:extLst>
              <a:ext uri="{FF2B5EF4-FFF2-40B4-BE49-F238E27FC236}">
                <a16:creationId xmlns:a16="http://schemas.microsoft.com/office/drawing/2014/main" id="{493777C0-A0A6-DE2C-B5F8-A6572E28C406}"/>
              </a:ext>
            </a:extLst>
          </p:cNvPr>
          <p:cNvSpPr txBox="1"/>
          <p:nvPr/>
        </p:nvSpPr>
        <p:spPr>
          <a:xfrm>
            <a:off x="862386" y="4695942"/>
            <a:ext cx="10732168"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73050" indent="-273050">
              <a:spcBef>
                <a:spcPts val="600"/>
              </a:spcBef>
            </a:pPr>
            <a:r>
              <a:rPr lang="fr-FR" sz="1400" dirty="0">
                <a:solidFill>
                  <a:srgbClr val="FF0000"/>
                </a:solidFill>
              </a:rPr>
              <a:t>*   </a:t>
            </a:r>
            <a:r>
              <a:rPr lang="fr-FR" sz="1400" dirty="0">
                <a:solidFill>
                  <a:srgbClr val="000000"/>
                </a:solidFill>
              </a:rPr>
              <a:t> Ouvrier sédentaire né à compter du 01/09/61, ouvrier bénéficiant d’un droit au départ anticipé au titre des travaux insalubres ou de la catégorie active </a:t>
            </a:r>
            <a:r>
              <a:rPr lang="fr-FR" sz="1400" dirty="0">
                <a:solidFill>
                  <a:schemeClr val="tx2"/>
                </a:solidFill>
              </a:rPr>
              <a:t>nés à compter du 1/09/1966, ouvrier bénéficiant d’un droit au départ super-actif né à compter du 01/09/1971.</a:t>
            </a:r>
          </a:p>
          <a:p>
            <a:pPr marL="273050" indent="-273050">
              <a:spcBef>
                <a:spcPts val="600"/>
              </a:spcBef>
            </a:pPr>
            <a:r>
              <a:rPr lang="fr-FR" sz="1400" dirty="0">
                <a:solidFill>
                  <a:srgbClr val="FF0000"/>
                </a:solidFill>
              </a:rPr>
              <a:t>**</a:t>
            </a:r>
            <a:r>
              <a:rPr lang="fr-FR" sz="1400" dirty="0">
                <a:solidFill>
                  <a:srgbClr val="000000"/>
                </a:solidFill>
              </a:rPr>
              <a:t>   Droit ouvert avant le 1</a:t>
            </a:r>
            <a:r>
              <a:rPr lang="fr-FR" sz="1400" baseline="30000" dirty="0">
                <a:solidFill>
                  <a:srgbClr val="000000"/>
                </a:solidFill>
              </a:rPr>
              <a:t>er</a:t>
            </a:r>
            <a:r>
              <a:rPr lang="fr-FR" sz="1400" dirty="0">
                <a:solidFill>
                  <a:srgbClr val="000000"/>
                </a:solidFill>
              </a:rPr>
              <a:t> septembre 2023</a:t>
            </a:r>
            <a:endParaRPr lang="fr-FR" sz="2000" dirty="0">
              <a:solidFill>
                <a:srgbClr val="000000"/>
              </a:solidFill>
            </a:endParaRPr>
          </a:p>
          <a:p>
            <a:pPr>
              <a:spcBef>
                <a:spcPts val="600"/>
              </a:spcBef>
            </a:pPr>
            <a:r>
              <a:rPr lang="fr-FR" sz="1400" dirty="0">
                <a:solidFill>
                  <a:srgbClr val="FF0000"/>
                </a:solidFill>
              </a:rPr>
              <a:t>***</a:t>
            </a:r>
            <a:r>
              <a:rPr lang="fr-FR" sz="1400" dirty="0">
                <a:solidFill>
                  <a:srgbClr val="000000"/>
                </a:solidFill>
              </a:rPr>
              <a:t> Droit ouvert postérieurement au 1</a:t>
            </a:r>
            <a:r>
              <a:rPr lang="fr-FR" sz="1400" baseline="30000" dirty="0">
                <a:solidFill>
                  <a:srgbClr val="000000"/>
                </a:solidFill>
              </a:rPr>
              <a:t>er</a:t>
            </a:r>
            <a:r>
              <a:rPr lang="fr-FR" sz="1400" dirty="0">
                <a:solidFill>
                  <a:srgbClr val="000000"/>
                </a:solidFill>
              </a:rPr>
              <a:t> septembre 2023</a:t>
            </a:r>
            <a:endParaRPr lang="fr-FR" sz="1400" dirty="0">
              <a:solidFill>
                <a:srgbClr val="000000"/>
              </a:solidFill>
              <a:cs typeface="Arial"/>
            </a:endParaRPr>
          </a:p>
        </p:txBody>
      </p:sp>
      <p:sp>
        <p:nvSpPr>
          <p:cNvPr id="2" name="Espace réservé du numéro de diapositive 1">
            <a:extLst>
              <a:ext uri="{FF2B5EF4-FFF2-40B4-BE49-F238E27FC236}">
                <a16:creationId xmlns:a16="http://schemas.microsoft.com/office/drawing/2014/main" id="{5D624E95-84B4-9B4E-B617-6C79670D781F}"/>
              </a:ext>
            </a:extLst>
          </p:cNvPr>
          <p:cNvSpPr>
            <a:spLocks noGrp="1"/>
          </p:cNvSpPr>
          <p:nvPr>
            <p:ph type="sldNum" sz="quarter" idx="12"/>
          </p:nvPr>
        </p:nvSpPr>
        <p:spPr/>
        <p:txBody>
          <a:bodyPr/>
          <a:lstStyle/>
          <a:p>
            <a:fld id="{975A587B-5814-4D9B-9598-FE9CB954CB01}" type="slidenum">
              <a:rPr lang="fr-FR" smtClean="0"/>
              <a:t>17</a:t>
            </a:fld>
            <a:endParaRPr lang="fr-FR"/>
          </a:p>
        </p:txBody>
      </p:sp>
    </p:spTree>
    <p:extLst>
      <p:ext uri="{BB962C8B-B14F-4D97-AF65-F5344CB8AC3E}">
        <p14:creationId xmlns:p14="http://schemas.microsoft.com/office/powerpoint/2010/main" val="6806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1C602702-C538-BFFB-7FBE-9227B43713ED}"/>
              </a:ext>
            </a:extLst>
          </p:cNvPr>
          <p:cNvSpPr>
            <a:spLocks noGrp="1"/>
          </p:cNvSpPr>
          <p:nvPr>
            <p:ph type="title"/>
          </p:nvPr>
        </p:nvSpPr>
        <p:spPr>
          <a:xfrm>
            <a:off x="914372" y="319137"/>
            <a:ext cx="10440000" cy="468000"/>
          </a:xfrm>
        </p:spPr>
        <p:txBody>
          <a:bodyPr/>
          <a:lstStyle/>
          <a:p>
            <a:r>
              <a:rPr lang="fr-FR" sz="2800" dirty="0">
                <a:solidFill>
                  <a:srgbClr val="C00000"/>
                </a:solidFill>
              </a:rPr>
              <a:t>Cas pratiques</a:t>
            </a:r>
          </a:p>
        </p:txBody>
      </p:sp>
      <p:sp>
        <p:nvSpPr>
          <p:cNvPr id="7" name="Forme libre : forme 6">
            <a:extLst>
              <a:ext uri="{FF2B5EF4-FFF2-40B4-BE49-F238E27FC236}">
                <a16:creationId xmlns:a16="http://schemas.microsoft.com/office/drawing/2014/main" id="{E55A64EB-9FF5-469F-F786-110153701F7E}"/>
              </a:ext>
            </a:extLst>
          </p:cNvPr>
          <p:cNvSpPr/>
          <p:nvPr/>
        </p:nvSpPr>
        <p:spPr>
          <a:xfrm>
            <a:off x="4885300" y="921205"/>
            <a:ext cx="6793353" cy="1158364"/>
          </a:xfrm>
          <a:custGeom>
            <a:avLst/>
            <a:gdLst>
              <a:gd name="connsiteX0" fmla="*/ 0 w 6196834"/>
              <a:gd name="connsiteY0" fmla="*/ 127832 h 1022652"/>
              <a:gd name="connsiteX1" fmla="*/ 5685508 w 6196834"/>
              <a:gd name="connsiteY1" fmla="*/ 127832 h 1022652"/>
              <a:gd name="connsiteX2" fmla="*/ 5685508 w 6196834"/>
              <a:gd name="connsiteY2" fmla="*/ 0 h 1022652"/>
              <a:gd name="connsiteX3" fmla="*/ 6196834 w 6196834"/>
              <a:gd name="connsiteY3" fmla="*/ 511326 h 1022652"/>
              <a:gd name="connsiteX4" fmla="*/ 5685508 w 6196834"/>
              <a:gd name="connsiteY4" fmla="*/ 1022652 h 1022652"/>
              <a:gd name="connsiteX5" fmla="*/ 5685508 w 6196834"/>
              <a:gd name="connsiteY5" fmla="*/ 894821 h 1022652"/>
              <a:gd name="connsiteX6" fmla="*/ 0 w 6196834"/>
              <a:gd name="connsiteY6" fmla="*/ 894821 h 1022652"/>
              <a:gd name="connsiteX7" fmla="*/ 0 w 6196834"/>
              <a:gd name="connsiteY7" fmla="*/ 127832 h 102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96834" h="1022652">
                <a:moveTo>
                  <a:pt x="0" y="127832"/>
                </a:moveTo>
                <a:lnTo>
                  <a:pt x="5685508" y="127832"/>
                </a:lnTo>
                <a:lnTo>
                  <a:pt x="5685508" y="0"/>
                </a:lnTo>
                <a:lnTo>
                  <a:pt x="6196834" y="511326"/>
                </a:lnTo>
                <a:lnTo>
                  <a:pt x="5685508" y="1022652"/>
                </a:lnTo>
                <a:lnTo>
                  <a:pt x="5685508" y="894821"/>
                </a:lnTo>
                <a:lnTo>
                  <a:pt x="0" y="894821"/>
                </a:lnTo>
                <a:lnTo>
                  <a:pt x="0" y="127832"/>
                </a:lnTo>
                <a:close/>
              </a:path>
            </a:pathLst>
          </a:custGeom>
          <a:solidFill>
            <a:srgbClr val="BBCEE5">
              <a:alpha val="90000"/>
            </a:srgbClr>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795" tIns="138627" rIns="394289" bIns="138626" numCol="1" spcCol="1270" anchor="ctr" anchorCtr="0">
            <a:noAutofit/>
          </a:bodyPr>
          <a:lstStyle/>
          <a:p>
            <a:pPr fontAlgn="base"/>
            <a:r>
              <a:rPr lang="fr-FR" sz="1200" dirty="0">
                <a:solidFill>
                  <a:srgbClr val="002060"/>
                </a:solidFill>
              </a:rPr>
              <a:t>Je suis né en 1965 et relève de la catégorie « normale » donc je suis concerné par la réforme. Je ne remplis pas les conditions d’un départ anticipé. Mon âge de départ est donc de 63 ans et 3 mois.</a:t>
            </a:r>
            <a:r>
              <a:rPr lang="en-US" sz="1200" dirty="0">
                <a:solidFill>
                  <a:srgbClr val="002060"/>
                </a:solidFill>
              </a:rPr>
              <a:t>​ </a:t>
            </a:r>
            <a:r>
              <a:rPr lang="fr-FR" sz="1200" dirty="0">
                <a:solidFill>
                  <a:srgbClr val="002060"/>
                </a:solidFill>
              </a:rPr>
              <a:t>Ma DA de référence est donc celle applicable à la génération 1965 soit 172 trimestres</a:t>
            </a:r>
            <a:endParaRPr lang="en-US" sz="1200" dirty="0">
              <a:solidFill>
                <a:srgbClr val="002060"/>
              </a:solidFill>
            </a:endParaRPr>
          </a:p>
        </p:txBody>
      </p:sp>
      <p:sp>
        <p:nvSpPr>
          <p:cNvPr id="8" name="Forme libre : forme 7">
            <a:extLst>
              <a:ext uri="{FF2B5EF4-FFF2-40B4-BE49-F238E27FC236}">
                <a16:creationId xmlns:a16="http://schemas.microsoft.com/office/drawing/2014/main" id="{8D335B87-DE43-095E-5EE9-B791AB19342E}"/>
              </a:ext>
            </a:extLst>
          </p:cNvPr>
          <p:cNvSpPr/>
          <p:nvPr/>
        </p:nvSpPr>
        <p:spPr>
          <a:xfrm>
            <a:off x="673867" y="900877"/>
            <a:ext cx="4131223" cy="1158364"/>
          </a:xfrm>
          <a:custGeom>
            <a:avLst/>
            <a:gdLst>
              <a:gd name="connsiteX0" fmla="*/ 0 w 4131223"/>
              <a:gd name="connsiteY0" fmla="*/ 170445 h 1022652"/>
              <a:gd name="connsiteX1" fmla="*/ 170445 w 4131223"/>
              <a:gd name="connsiteY1" fmla="*/ 0 h 1022652"/>
              <a:gd name="connsiteX2" fmla="*/ 3960778 w 4131223"/>
              <a:gd name="connsiteY2" fmla="*/ 0 h 1022652"/>
              <a:gd name="connsiteX3" fmla="*/ 4131223 w 4131223"/>
              <a:gd name="connsiteY3" fmla="*/ 170445 h 1022652"/>
              <a:gd name="connsiteX4" fmla="*/ 4131223 w 4131223"/>
              <a:gd name="connsiteY4" fmla="*/ 852207 h 1022652"/>
              <a:gd name="connsiteX5" fmla="*/ 3960778 w 4131223"/>
              <a:gd name="connsiteY5" fmla="*/ 1022652 h 1022652"/>
              <a:gd name="connsiteX6" fmla="*/ 170445 w 4131223"/>
              <a:gd name="connsiteY6" fmla="*/ 1022652 h 1022652"/>
              <a:gd name="connsiteX7" fmla="*/ 0 w 4131223"/>
              <a:gd name="connsiteY7" fmla="*/ 852207 h 1022652"/>
              <a:gd name="connsiteX8" fmla="*/ 0 w 4131223"/>
              <a:gd name="connsiteY8" fmla="*/ 170445 h 102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31223" h="1022652">
                <a:moveTo>
                  <a:pt x="0" y="170445"/>
                </a:moveTo>
                <a:cubicBezTo>
                  <a:pt x="0" y="76311"/>
                  <a:pt x="76311" y="0"/>
                  <a:pt x="170445" y="0"/>
                </a:cubicBezTo>
                <a:lnTo>
                  <a:pt x="3960778" y="0"/>
                </a:lnTo>
                <a:cubicBezTo>
                  <a:pt x="4054912" y="0"/>
                  <a:pt x="4131223" y="76311"/>
                  <a:pt x="4131223" y="170445"/>
                </a:cubicBezTo>
                <a:lnTo>
                  <a:pt x="4131223" y="852207"/>
                </a:lnTo>
                <a:cubicBezTo>
                  <a:pt x="4131223" y="946341"/>
                  <a:pt x="4054912" y="1022652"/>
                  <a:pt x="3960778" y="1022652"/>
                </a:cubicBezTo>
                <a:lnTo>
                  <a:pt x="170445" y="1022652"/>
                </a:lnTo>
                <a:cubicBezTo>
                  <a:pt x="76311" y="1022652"/>
                  <a:pt x="0" y="946341"/>
                  <a:pt x="0" y="852207"/>
                </a:cubicBezTo>
                <a:lnTo>
                  <a:pt x="0" y="170445"/>
                </a:lnTo>
                <a:close/>
              </a:path>
            </a:pathLst>
          </a:custGeom>
          <a:solidFill>
            <a:srgbClr val="A8C46F"/>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452" tIns="74687" rIns="99452" bIns="74687" numCol="1" spcCol="1270" anchor="ctr" anchorCtr="0">
            <a:noAutofit/>
          </a:bodyPr>
          <a:lstStyle/>
          <a:p>
            <a:pPr marL="0" lvl="1" algn="ctr" defTabSz="755650">
              <a:lnSpc>
                <a:spcPct val="90000"/>
              </a:lnSpc>
              <a:spcBef>
                <a:spcPct val="0"/>
              </a:spcBef>
              <a:spcAft>
                <a:spcPct val="15000"/>
              </a:spcAft>
            </a:pPr>
            <a:r>
              <a:rPr lang="fr-FR" sz="1200" dirty="0">
                <a:solidFill>
                  <a:schemeClr val="accent4">
                    <a:lumMod val="50000"/>
                  </a:schemeClr>
                </a:solidFill>
              </a:rPr>
              <a:t>Je suis un ouvrier de catégorie « normale », né le 1 mars 1965. Je ne remplis pas les conditions pour bénéficier d’un départ anticipé. </a:t>
            </a:r>
          </a:p>
          <a:p>
            <a:pPr marL="0" lvl="1" algn="ctr" defTabSz="755650">
              <a:lnSpc>
                <a:spcPct val="90000"/>
              </a:lnSpc>
              <a:spcBef>
                <a:spcPct val="0"/>
              </a:spcBef>
              <a:spcAft>
                <a:spcPct val="15000"/>
              </a:spcAft>
            </a:pPr>
            <a:r>
              <a:rPr lang="fr-FR" sz="1200" dirty="0">
                <a:solidFill>
                  <a:schemeClr val="accent4">
                    <a:lumMod val="50000"/>
                  </a:schemeClr>
                </a:solidFill>
              </a:rPr>
              <a:t>Quel est mon âge légal ? Combien me faut-il de trimestres pour obtenir une pension à taux plein ? </a:t>
            </a:r>
          </a:p>
        </p:txBody>
      </p:sp>
      <p:sp>
        <p:nvSpPr>
          <p:cNvPr id="9" name="Forme libre : forme 8">
            <a:extLst>
              <a:ext uri="{FF2B5EF4-FFF2-40B4-BE49-F238E27FC236}">
                <a16:creationId xmlns:a16="http://schemas.microsoft.com/office/drawing/2014/main" id="{C5C82261-06B9-D131-6247-DEE17FDFDB29}"/>
              </a:ext>
            </a:extLst>
          </p:cNvPr>
          <p:cNvSpPr/>
          <p:nvPr/>
        </p:nvSpPr>
        <p:spPr>
          <a:xfrm>
            <a:off x="4885300" y="1984818"/>
            <a:ext cx="6793353" cy="1439634"/>
          </a:xfrm>
          <a:custGeom>
            <a:avLst/>
            <a:gdLst>
              <a:gd name="connsiteX0" fmla="*/ 0 w 6196834"/>
              <a:gd name="connsiteY0" fmla="*/ 127832 h 1022652"/>
              <a:gd name="connsiteX1" fmla="*/ 5685508 w 6196834"/>
              <a:gd name="connsiteY1" fmla="*/ 127832 h 1022652"/>
              <a:gd name="connsiteX2" fmla="*/ 5685508 w 6196834"/>
              <a:gd name="connsiteY2" fmla="*/ 0 h 1022652"/>
              <a:gd name="connsiteX3" fmla="*/ 6196834 w 6196834"/>
              <a:gd name="connsiteY3" fmla="*/ 511326 h 1022652"/>
              <a:gd name="connsiteX4" fmla="*/ 5685508 w 6196834"/>
              <a:gd name="connsiteY4" fmla="*/ 1022652 h 1022652"/>
              <a:gd name="connsiteX5" fmla="*/ 5685508 w 6196834"/>
              <a:gd name="connsiteY5" fmla="*/ 894821 h 1022652"/>
              <a:gd name="connsiteX6" fmla="*/ 0 w 6196834"/>
              <a:gd name="connsiteY6" fmla="*/ 894821 h 1022652"/>
              <a:gd name="connsiteX7" fmla="*/ 0 w 6196834"/>
              <a:gd name="connsiteY7" fmla="*/ 127832 h 102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96834" h="1022652">
                <a:moveTo>
                  <a:pt x="0" y="127832"/>
                </a:moveTo>
                <a:lnTo>
                  <a:pt x="5685508" y="127832"/>
                </a:lnTo>
                <a:lnTo>
                  <a:pt x="5685508" y="0"/>
                </a:lnTo>
                <a:lnTo>
                  <a:pt x="6196834" y="511326"/>
                </a:lnTo>
                <a:lnTo>
                  <a:pt x="5685508" y="1022652"/>
                </a:lnTo>
                <a:lnTo>
                  <a:pt x="5685508" y="894821"/>
                </a:lnTo>
                <a:lnTo>
                  <a:pt x="0" y="894821"/>
                </a:lnTo>
                <a:lnTo>
                  <a:pt x="0" y="127832"/>
                </a:lnTo>
                <a:close/>
              </a:path>
            </a:pathLst>
          </a:custGeom>
          <a:solidFill>
            <a:srgbClr val="BBCEE5">
              <a:alpha val="90000"/>
            </a:srgbClr>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795" tIns="138627" rIns="394289" bIns="138626" numCol="1" spcCol="1270" anchor="ctr" anchorCtr="0">
            <a:noAutofit/>
          </a:bodyPr>
          <a:lstStyle/>
          <a:p>
            <a:pPr fontAlgn="base"/>
            <a:r>
              <a:rPr lang="fr-FR" sz="1200" dirty="0">
                <a:solidFill>
                  <a:srgbClr val="002060"/>
                </a:solidFill>
              </a:rPr>
              <a:t>Je suis un ouvrier de la catégorie « normale » né en juillet 1961 donc je ne suis pas concerné par la réforme (applicable aux assurés nés à compter du 01/09/61)</a:t>
            </a:r>
            <a:r>
              <a:rPr lang="en-US" sz="1200" dirty="0">
                <a:solidFill>
                  <a:srgbClr val="002060"/>
                </a:solidFill>
              </a:rPr>
              <a:t>​</a:t>
            </a:r>
          </a:p>
          <a:p>
            <a:pPr fontAlgn="base"/>
            <a:r>
              <a:rPr lang="fr-FR" sz="1200" dirty="0">
                <a:solidFill>
                  <a:srgbClr val="002060"/>
                </a:solidFill>
              </a:rPr>
              <a:t>Ma DA de référence est donc déterminée en fonction de l’ancienne règlementation c’est à dire nombre de trimestres applicable l’année des 60 ans soit 168 trimestres</a:t>
            </a:r>
            <a:endParaRPr lang="en-US" sz="1200" dirty="0">
              <a:solidFill>
                <a:srgbClr val="002060"/>
              </a:solidFill>
            </a:endParaRPr>
          </a:p>
        </p:txBody>
      </p:sp>
      <p:sp>
        <p:nvSpPr>
          <p:cNvPr id="10" name="Forme libre : forme 9">
            <a:extLst>
              <a:ext uri="{FF2B5EF4-FFF2-40B4-BE49-F238E27FC236}">
                <a16:creationId xmlns:a16="http://schemas.microsoft.com/office/drawing/2014/main" id="{E2E75982-89AC-068B-2F86-6F154F0879A6}"/>
              </a:ext>
            </a:extLst>
          </p:cNvPr>
          <p:cNvSpPr/>
          <p:nvPr/>
        </p:nvSpPr>
        <p:spPr>
          <a:xfrm>
            <a:off x="673867" y="2193309"/>
            <a:ext cx="4131223" cy="1022652"/>
          </a:xfrm>
          <a:custGeom>
            <a:avLst/>
            <a:gdLst>
              <a:gd name="connsiteX0" fmla="*/ 0 w 4131223"/>
              <a:gd name="connsiteY0" fmla="*/ 170445 h 1022652"/>
              <a:gd name="connsiteX1" fmla="*/ 170445 w 4131223"/>
              <a:gd name="connsiteY1" fmla="*/ 0 h 1022652"/>
              <a:gd name="connsiteX2" fmla="*/ 3960778 w 4131223"/>
              <a:gd name="connsiteY2" fmla="*/ 0 h 1022652"/>
              <a:gd name="connsiteX3" fmla="*/ 4131223 w 4131223"/>
              <a:gd name="connsiteY3" fmla="*/ 170445 h 1022652"/>
              <a:gd name="connsiteX4" fmla="*/ 4131223 w 4131223"/>
              <a:gd name="connsiteY4" fmla="*/ 852207 h 1022652"/>
              <a:gd name="connsiteX5" fmla="*/ 3960778 w 4131223"/>
              <a:gd name="connsiteY5" fmla="*/ 1022652 h 1022652"/>
              <a:gd name="connsiteX6" fmla="*/ 170445 w 4131223"/>
              <a:gd name="connsiteY6" fmla="*/ 1022652 h 1022652"/>
              <a:gd name="connsiteX7" fmla="*/ 0 w 4131223"/>
              <a:gd name="connsiteY7" fmla="*/ 852207 h 1022652"/>
              <a:gd name="connsiteX8" fmla="*/ 0 w 4131223"/>
              <a:gd name="connsiteY8" fmla="*/ 170445 h 102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31223" h="1022652">
                <a:moveTo>
                  <a:pt x="0" y="170445"/>
                </a:moveTo>
                <a:cubicBezTo>
                  <a:pt x="0" y="76311"/>
                  <a:pt x="76311" y="0"/>
                  <a:pt x="170445" y="0"/>
                </a:cubicBezTo>
                <a:lnTo>
                  <a:pt x="3960778" y="0"/>
                </a:lnTo>
                <a:cubicBezTo>
                  <a:pt x="4054912" y="0"/>
                  <a:pt x="4131223" y="76311"/>
                  <a:pt x="4131223" y="170445"/>
                </a:cubicBezTo>
                <a:lnTo>
                  <a:pt x="4131223" y="852207"/>
                </a:lnTo>
                <a:cubicBezTo>
                  <a:pt x="4131223" y="946341"/>
                  <a:pt x="4054912" y="1022652"/>
                  <a:pt x="3960778" y="1022652"/>
                </a:cubicBezTo>
                <a:lnTo>
                  <a:pt x="170445" y="1022652"/>
                </a:lnTo>
                <a:cubicBezTo>
                  <a:pt x="76311" y="1022652"/>
                  <a:pt x="0" y="946341"/>
                  <a:pt x="0" y="852207"/>
                </a:cubicBezTo>
                <a:lnTo>
                  <a:pt x="0" y="170445"/>
                </a:lnTo>
                <a:close/>
              </a:path>
            </a:pathLst>
          </a:custGeom>
          <a:solidFill>
            <a:srgbClr val="D9E5C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452" tIns="74687" rIns="99452" bIns="74687" numCol="1" spcCol="1270" anchor="ctr" anchorCtr="0">
            <a:noAutofit/>
          </a:bodyPr>
          <a:lstStyle/>
          <a:p>
            <a:pPr marL="0" lvl="0" indent="0" algn="ctr" defTabSz="577850">
              <a:lnSpc>
                <a:spcPct val="90000"/>
              </a:lnSpc>
              <a:spcBef>
                <a:spcPct val="0"/>
              </a:spcBef>
              <a:spcAft>
                <a:spcPct val="35000"/>
              </a:spcAft>
              <a:buFont typeface="Wingdings" panose="05000000000000000000" pitchFamily="2" charset="2"/>
              <a:buNone/>
            </a:pPr>
            <a:r>
              <a:rPr lang="fr-FR" sz="1200" dirty="0">
                <a:solidFill>
                  <a:schemeClr val="accent4">
                    <a:lumMod val="50000"/>
                  </a:schemeClr>
                </a:solidFill>
              </a:rPr>
              <a:t>Je suis un ouvrier de catégorie « normale », né en juillet 1961 et, je pars le 1er août 2023. </a:t>
            </a:r>
          </a:p>
          <a:p>
            <a:pPr marL="0" lvl="0" indent="0" algn="ctr" defTabSz="577850">
              <a:lnSpc>
                <a:spcPct val="90000"/>
              </a:lnSpc>
              <a:spcBef>
                <a:spcPct val="0"/>
              </a:spcBef>
              <a:spcAft>
                <a:spcPct val="35000"/>
              </a:spcAft>
              <a:buFont typeface="Wingdings" panose="05000000000000000000" pitchFamily="2" charset="2"/>
              <a:buNone/>
            </a:pPr>
            <a:r>
              <a:rPr lang="fr-FR" sz="1200" dirty="0">
                <a:solidFill>
                  <a:schemeClr val="accent4">
                    <a:lumMod val="50000"/>
                  </a:schemeClr>
                </a:solidFill>
              </a:rPr>
              <a:t>Combien me faut-il de trimestres pour obtenir une pension à taux plein ? </a:t>
            </a:r>
          </a:p>
        </p:txBody>
      </p:sp>
      <p:sp>
        <p:nvSpPr>
          <p:cNvPr id="11" name="Forme libre : forme 10">
            <a:extLst>
              <a:ext uri="{FF2B5EF4-FFF2-40B4-BE49-F238E27FC236}">
                <a16:creationId xmlns:a16="http://schemas.microsoft.com/office/drawing/2014/main" id="{D00C7FD5-9F8D-F949-2D3A-F81640618BA5}"/>
              </a:ext>
            </a:extLst>
          </p:cNvPr>
          <p:cNvSpPr/>
          <p:nvPr/>
        </p:nvSpPr>
        <p:spPr>
          <a:xfrm>
            <a:off x="4885300" y="3260340"/>
            <a:ext cx="6793353" cy="1647958"/>
          </a:xfrm>
          <a:custGeom>
            <a:avLst/>
            <a:gdLst>
              <a:gd name="connsiteX0" fmla="*/ 0 w 6196834"/>
              <a:gd name="connsiteY0" fmla="*/ 127832 h 1022652"/>
              <a:gd name="connsiteX1" fmla="*/ 5685508 w 6196834"/>
              <a:gd name="connsiteY1" fmla="*/ 127832 h 1022652"/>
              <a:gd name="connsiteX2" fmla="*/ 5685508 w 6196834"/>
              <a:gd name="connsiteY2" fmla="*/ 0 h 1022652"/>
              <a:gd name="connsiteX3" fmla="*/ 6196834 w 6196834"/>
              <a:gd name="connsiteY3" fmla="*/ 511326 h 1022652"/>
              <a:gd name="connsiteX4" fmla="*/ 5685508 w 6196834"/>
              <a:gd name="connsiteY4" fmla="*/ 1022652 h 1022652"/>
              <a:gd name="connsiteX5" fmla="*/ 5685508 w 6196834"/>
              <a:gd name="connsiteY5" fmla="*/ 894821 h 1022652"/>
              <a:gd name="connsiteX6" fmla="*/ 0 w 6196834"/>
              <a:gd name="connsiteY6" fmla="*/ 894821 h 1022652"/>
              <a:gd name="connsiteX7" fmla="*/ 0 w 6196834"/>
              <a:gd name="connsiteY7" fmla="*/ 127832 h 102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96834" h="1022652">
                <a:moveTo>
                  <a:pt x="0" y="127832"/>
                </a:moveTo>
                <a:lnTo>
                  <a:pt x="5685508" y="127832"/>
                </a:lnTo>
                <a:lnTo>
                  <a:pt x="5685508" y="0"/>
                </a:lnTo>
                <a:lnTo>
                  <a:pt x="6196834" y="511326"/>
                </a:lnTo>
                <a:lnTo>
                  <a:pt x="5685508" y="1022652"/>
                </a:lnTo>
                <a:lnTo>
                  <a:pt x="5685508" y="894821"/>
                </a:lnTo>
                <a:lnTo>
                  <a:pt x="0" y="894821"/>
                </a:lnTo>
                <a:lnTo>
                  <a:pt x="0" y="127832"/>
                </a:lnTo>
                <a:close/>
              </a:path>
            </a:pathLst>
          </a:custGeom>
          <a:solidFill>
            <a:srgbClr val="BBCEE5">
              <a:alpha val="90000"/>
            </a:srgbClr>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795" tIns="138627" rIns="394289" bIns="138626" numCol="1" spcCol="1270" anchor="ctr" anchorCtr="0">
            <a:noAutofit/>
          </a:bodyPr>
          <a:lstStyle/>
          <a:p>
            <a:pPr fontAlgn="base"/>
            <a:r>
              <a:rPr lang="fr-FR" sz="1200" dirty="0">
                <a:solidFill>
                  <a:srgbClr val="002060"/>
                </a:solidFill>
              </a:rPr>
              <a:t>Je suis un ouvrier catégorie « normale » né en oct. 1961 donc je suis concerné par la réforme.</a:t>
            </a:r>
            <a:r>
              <a:rPr lang="en-US" sz="1200" dirty="0">
                <a:solidFill>
                  <a:srgbClr val="002060"/>
                </a:solidFill>
              </a:rPr>
              <a:t>​ </a:t>
            </a:r>
            <a:r>
              <a:rPr lang="fr-FR" sz="1200" dirty="0">
                <a:solidFill>
                  <a:srgbClr val="002060"/>
                </a:solidFill>
              </a:rPr>
              <a:t>J’ai un droit au départ anticipé ouvert le 1er novembre 2020 soit avant mes 60 ans. J’entre donc dans le dispositif dérogatoire. Toutefois, mon droit étant ouvert avant le 01/09/2023, ma DA reste déterminée en fonction de l’ancienne règlementation cad nb de trimestre applicable aux assurés ayant 60 ans l’année de l’ouverture de mon droit (en 2020) soit 167 T​</a:t>
            </a:r>
          </a:p>
        </p:txBody>
      </p:sp>
      <p:sp>
        <p:nvSpPr>
          <p:cNvPr id="12" name="Forme libre : forme 11">
            <a:extLst>
              <a:ext uri="{FF2B5EF4-FFF2-40B4-BE49-F238E27FC236}">
                <a16:creationId xmlns:a16="http://schemas.microsoft.com/office/drawing/2014/main" id="{92E79FE4-A96C-4FED-38AD-29874E6FE616}"/>
              </a:ext>
            </a:extLst>
          </p:cNvPr>
          <p:cNvSpPr/>
          <p:nvPr/>
        </p:nvSpPr>
        <p:spPr>
          <a:xfrm>
            <a:off x="673867" y="3350029"/>
            <a:ext cx="4131223" cy="1468581"/>
          </a:xfrm>
          <a:custGeom>
            <a:avLst/>
            <a:gdLst>
              <a:gd name="connsiteX0" fmla="*/ 0 w 4131223"/>
              <a:gd name="connsiteY0" fmla="*/ 170445 h 1022652"/>
              <a:gd name="connsiteX1" fmla="*/ 170445 w 4131223"/>
              <a:gd name="connsiteY1" fmla="*/ 0 h 1022652"/>
              <a:gd name="connsiteX2" fmla="*/ 3960778 w 4131223"/>
              <a:gd name="connsiteY2" fmla="*/ 0 h 1022652"/>
              <a:gd name="connsiteX3" fmla="*/ 4131223 w 4131223"/>
              <a:gd name="connsiteY3" fmla="*/ 170445 h 1022652"/>
              <a:gd name="connsiteX4" fmla="*/ 4131223 w 4131223"/>
              <a:gd name="connsiteY4" fmla="*/ 852207 h 1022652"/>
              <a:gd name="connsiteX5" fmla="*/ 3960778 w 4131223"/>
              <a:gd name="connsiteY5" fmla="*/ 1022652 h 1022652"/>
              <a:gd name="connsiteX6" fmla="*/ 170445 w 4131223"/>
              <a:gd name="connsiteY6" fmla="*/ 1022652 h 1022652"/>
              <a:gd name="connsiteX7" fmla="*/ 0 w 4131223"/>
              <a:gd name="connsiteY7" fmla="*/ 852207 h 1022652"/>
              <a:gd name="connsiteX8" fmla="*/ 0 w 4131223"/>
              <a:gd name="connsiteY8" fmla="*/ 170445 h 102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31223" h="1022652">
                <a:moveTo>
                  <a:pt x="0" y="170445"/>
                </a:moveTo>
                <a:cubicBezTo>
                  <a:pt x="0" y="76311"/>
                  <a:pt x="76311" y="0"/>
                  <a:pt x="170445" y="0"/>
                </a:cubicBezTo>
                <a:lnTo>
                  <a:pt x="3960778" y="0"/>
                </a:lnTo>
                <a:cubicBezTo>
                  <a:pt x="4054912" y="0"/>
                  <a:pt x="4131223" y="76311"/>
                  <a:pt x="4131223" y="170445"/>
                </a:cubicBezTo>
                <a:lnTo>
                  <a:pt x="4131223" y="852207"/>
                </a:lnTo>
                <a:cubicBezTo>
                  <a:pt x="4131223" y="946341"/>
                  <a:pt x="4054912" y="1022652"/>
                  <a:pt x="3960778" y="1022652"/>
                </a:cubicBezTo>
                <a:lnTo>
                  <a:pt x="170445" y="1022652"/>
                </a:lnTo>
                <a:cubicBezTo>
                  <a:pt x="76311" y="1022652"/>
                  <a:pt x="0" y="946341"/>
                  <a:pt x="0" y="852207"/>
                </a:cubicBezTo>
                <a:lnTo>
                  <a:pt x="0" y="170445"/>
                </a:lnTo>
                <a:close/>
              </a:path>
            </a:pathLst>
          </a:custGeom>
          <a:solidFill>
            <a:srgbClr val="A8C46F"/>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452" tIns="74687" rIns="99452" bIns="74687" numCol="1" spcCol="1270" anchor="ctr" anchorCtr="0">
            <a:noAutofit/>
          </a:bodyPr>
          <a:lstStyle/>
          <a:p>
            <a:pPr marL="0" lvl="1" indent="0" algn="ctr" defTabSz="755650">
              <a:lnSpc>
                <a:spcPct val="90000"/>
              </a:lnSpc>
              <a:spcBef>
                <a:spcPct val="0"/>
              </a:spcBef>
              <a:spcAft>
                <a:spcPct val="15000"/>
              </a:spcAft>
              <a:buNone/>
            </a:pPr>
            <a:r>
              <a:rPr lang="fr-FR" sz="1200" dirty="0">
                <a:solidFill>
                  <a:schemeClr val="accent4">
                    <a:lumMod val="50000"/>
                  </a:schemeClr>
                </a:solidFill>
              </a:rPr>
              <a:t>Je suis un ouvrier de catégorie «  normale » né en octobre 1961, mon droit est ouvert le 1er novembre 2020 au titre de parent d’enfant invalide et je pars le 1er octobre 2023.  </a:t>
            </a:r>
          </a:p>
          <a:p>
            <a:pPr marL="0" lvl="1" indent="0" algn="ctr" defTabSz="755650">
              <a:lnSpc>
                <a:spcPct val="90000"/>
              </a:lnSpc>
              <a:spcBef>
                <a:spcPct val="0"/>
              </a:spcBef>
              <a:spcAft>
                <a:spcPct val="15000"/>
              </a:spcAft>
              <a:buNone/>
            </a:pPr>
            <a:r>
              <a:rPr lang="fr-FR" sz="1200" dirty="0">
                <a:solidFill>
                  <a:schemeClr val="accent4">
                    <a:lumMod val="50000"/>
                  </a:schemeClr>
                </a:solidFill>
              </a:rPr>
              <a:t>Combien me faut-il de trimestres pour obtenir une pension à taux plein ? </a:t>
            </a:r>
          </a:p>
        </p:txBody>
      </p:sp>
      <p:sp>
        <p:nvSpPr>
          <p:cNvPr id="13" name="Forme libre : forme 12">
            <a:extLst>
              <a:ext uri="{FF2B5EF4-FFF2-40B4-BE49-F238E27FC236}">
                <a16:creationId xmlns:a16="http://schemas.microsoft.com/office/drawing/2014/main" id="{17CC17C4-759D-CF7D-F8F6-F25B406B21BE}"/>
              </a:ext>
            </a:extLst>
          </p:cNvPr>
          <p:cNvSpPr/>
          <p:nvPr/>
        </p:nvSpPr>
        <p:spPr>
          <a:xfrm>
            <a:off x="4885300" y="4643549"/>
            <a:ext cx="6793353" cy="1714320"/>
          </a:xfrm>
          <a:custGeom>
            <a:avLst/>
            <a:gdLst>
              <a:gd name="connsiteX0" fmla="*/ 0 w 6196834"/>
              <a:gd name="connsiteY0" fmla="*/ 127832 h 1022652"/>
              <a:gd name="connsiteX1" fmla="*/ 5685508 w 6196834"/>
              <a:gd name="connsiteY1" fmla="*/ 127832 h 1022652"/>
              <a:gd name="connsiteX2" fmla="*/ 5685508 w 6196834"/>
              <a:gd name="connsiteY2" fmla="*/ 0 h 1022652"/>
              <a:gd name="connsiteX3" fmla="*/ 6196834 w 6196834"/>
              <a:gd name="connsiteY3" fmla="*/ 511326 h 1022652"/>
              <a:gd name="connsiteX4" fmla="*/ 5685508 w 6196834"/>
              <a:gd name="connsiteY4" fmla="*/ 1022652 h 1022652"/>
              <a:gd name="connsiteX5" fmla="*/ 5685508 w 6196834"/>
              <a:gd name="connsiteY5" fmla="*/ 894821 h 1022652"/>
              <a:gd name="connsiteX6" fmla="*/ 0 w 6196834"/>
              <a:gd name="connsiteY6" fmla="*/ 894821 h 1022652"/>
              <a:gd name="connsiteX7" fmla="*/ 0 w 6196834"/>
              <a:gd name="connsiteY7" fmla="*/ 127832 h 102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96834" h="1022652">
                <a:moveTo>
                  <a:pt x="0" y="127832"/>
                </a:moveTo>
                <a:lnTo>
                  <a:pt x="5685508" y="127832"/>
                </a:lnTo>
                <a:lnTo>
                  <a:pt x="5685508" y="0"/>
                </a:lnTo>
                <a:lnTo>
                  <a:pt x="6196834" y="511326"/>
                </a:lnTo>
                <a:lnTo>
                  <a:pt x="5685508" y="1022652"/>
                </a:lnTo>
                <a:lnTo>
                  <a:pt x="5685508" y="894821"/>
                </a:lnTo>
                <a:lnTo>
                  <a:pt x="0" y="894821"/>
                </a:lnTo>
                <a:lnTo>
                  <a:pt x="0" y="127832"/>
                </a:lnTo>
                <a:close/>
              </a:path>
            </a:pathLst>
          </a:custGeom>
          <a:solidFill>
            <a:srgbClr val="BBCEE5">
              <a:alpha val="90000"/>
            </a:srgbClr>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795" tIns="138627" rIns="394289" bIns="138626" numCol="1" spcCol="1270" anchor="ctr" anchorCtr="0">
            <a:noAutofit/>
          </a:bodyPr>
          <a:lstStyle/>
          <a:p>
            <a:pPr fontAlgn="base"/>
            <a:r>
              <a:rPr lang="fr-FR" sz="1200" dirty="0">
                <a:solidFill>
                  <a:srgbClr val="002060"/>
                </a:solidFill>
              </a:rPr>
              <a:t>Je suis un ouvrier catégorie « normale » né en 1966, je suis concerné par la réforme.</a:t>
            </a:r>
            <a:r>
              <a:rPr lang="en-US" sz="1200" dirty="0">
                <a:solidFill>
                  <a:srgbClr val="002060"/>
                </a:solidFill>
              </a:rPr>
              <a:t>​</a:t>
            </a:r>
          </a:p>
          <a:p>
            <a:pPr fontAlgn="base"/>
            <a:r>
              <a:rPr lang="fr-FR" sz="1200" dirty="0">
                <a:solidFill>
                  <a:srgbClr val="002060"/>
                </a:solidFill>
              </a:rPr>
              <a:t>Mon droit est ouvert le 1er janvier 2024 soit avant mes 60 ans. J’entre dans le dispositif dérogatoire. Mon droit étant ouvert postérieurement au 01/09/2023, ma DA de référence est déterminée en fonction de la nouvelle règlementation cad en fonction de la DA applicable l’année d’ouverture de mon droit (2024) soit 169 trimestres (voir tableau dérogatoire) ​</a:t>
            </a:r>
          </a:p>
        </p:txBody>
      </p:sp>
      <p:sp>
        <p:nvSpPr>
          <p:cNvPr id="14" name="Forme libre : forme 13">
            <a:extLst>
              <a:ext uri="{FF2B5EF4-FFF2-40B4-BE49-F238E27FC236}">
                <a16:creationId xmlns:a16="http://schemas.microsoft.com/office/drawing/2014/main" id="{82A92580-90F8-B526-0FA5-92AFE93D66E7}"/>
              </a:ext>
            </a:extLst>
          </p:cNvPr>
          <p:cNvSpPr/>
          <p:nvPr/>
        </p:nvSpPr>
        <p:spPr>
          <a:xfrm>
            <a:off x="673867" y="4863921"/>
            <a:ext cx="4131223" cy="1267323"/>
          </a:xfrm>
          <a:custGeom>
            <a:avLst/>
            <a:gdLst>
              <a:gd name="connsiteX0" fmla="*/ 0 w 4131223"/>
              <a:gd name="connsiteY0" fmla="*/ 170445 h 1022652"/>
              <a:gd name="connsiteX1" fmla="*/ 170445 w 4131223"/>
              <a:gd name="connsiteY1" fmla="*/ 0 h 1022652"/>
              <a:gd name="connsiteX2" fmla="*/ 3960778 w 4131223"/>
              <a:gd name="connsiteY2" fmla="*/ 0 h 1022652"/>
              <a:gd name="connsiteX3" fmla="*/ 4131223 w 4131223"/>
              <a:gd name="connsiteY3" fmla="*/ 170445 h 1022652"/>
              <a:gd name="connsiteX4" fmla="*/ 4131223 w 4131223"/>
              <a:gd name="connsiteY4" fmla="*/ 852207 h 1022652"/>
              <a:gd name="connsiteX5" fmla="*/ 3960778 w 4131223"/>
              <a:gd name="connsiteY5" fmla="*/ 1022652 h 1022652"/>
              <a:gd name="connsiteX6" fmla="*/ 170445 w 4131223"/>
              <a:gd name="connsiteY6" fmla="*/ 1022652 h 1022652"/>
              <a:gd name="connsiteX7" fmla="*/ 0 w 4131223"/>
              <a:gd name="connsiteY7" fmla="*/ 852207 h 1022652"/>
              <a:gd name="connsiteX8" fmla="*/ 0 w 4131223"/>
              <a:gd name="connsiteY8" fmla="*/ 170445 h 102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31223" h="1022652">
                <a:moveTo>
                  <a:pt x="0" y="170445"/>
                </a:moveTo>
                <a:cubicBezTo>
                  <a:pt x="0" y="76311"/>
                  <a:pt x="76311" y="0"/>
                  <a:pt x="170445" y="0"/>
                </a:cubicBezTo>
                <a:lnTo>
                  <a:pt x="3960778" y="0"/>
                </a:lnTo>
                <a:cubicBezTo>
                  <a:pt x="4054912" y="0"/>
                  <a:pt x="4131223" y="76311"/>
                  <a:pt x="4131223" y="170445"/>
                </a:cubicBezTo>
                <a:lnTo>
                  <a:pt x="4131223" y="852207"/>
                </a:lnTo>
                <a:cubicBezTo>
                  <a:pt x="4131223" y="946341"/>
                  <a:pt x="4054912" y="1022652"/>
                  <a:pt x="3960778" y="1022652"/>
                </a:cubicBezTo>
                <a:lnTo>
                  <a:pt x="170445" y="1022652"/>
                </a:lnTo>
                <a:cubicBezTo>
                  <a:pt x="76311" y="1022652"/>
                  <a:pt x="0" y="946341"/>
                  <a:pt x="0" y="852207"/>
                </a:cubicBezTo>
                <a:lnTo>
                  <a:pt x="0" y="170445"/>
                </a:lnTo>
                <a:close/>
              </a:path>
            </a:pathLst>
          </a:custGeom>
          <a:solidFill>
            <a:srgbClr val="D9E5C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452" tIns="74687" rIns="99452" bIns="74687" numCol="1" spcCol="1270" anchor="ctr" anchorCtr="0">
            <a:noAutofit/>
          </a:bodyPr>
          <a:lstStyle/>
          <a:p>
            <a:pPr marL="0" lvl="1" algn="ctr" defTabSz="755650">
              <a:lnSpc>
                <a:spcPct val="90000"/>
              </a:lnSpc>
              <a:spcBef>
                <a:spcPct val="0"/>
              </a:spcBef>
              <a:spcAft>
                <a:spcPct val="15000"/>
              </a:spcAft>
            </a:pPr>
            <a:r>
              <a:rPr lang="fr-FR" sz="1200" dirty="0">
                <a:solidFill>
                  <a:schemeClr val="accent4">
                    <a:lumMod val="50000"/>
                  </a:schemeClr>
                </a:solidFill>
              </a:rPr>
              <a:t>Je suis un ouvrier de catégorie « normale » né en 1966 et je peux partir pour invalidité le 1</a:t>
            </a:r>
            <a:r>
              <a:rPr lang="fr-FR" sz="1200" baseline="30000" dirty="0">
                <a:solidFill>
                  <a:schemeClr val="accent4">
                    <a:lumMod val="50000"/>
                  </a:schemeClr>
                </a:solidFill>
              </a:rPr>
              <a:t>er</a:t>
            </a:r>
            <a:r>
              <a:rPr lang="fr-FR" sz="1200" dirty="0">
                <a:solidFill>
                  <a:schemeClr val="accent4">
                    <a:lumMod val="50000"/>
                  </a:schemeClr>
                </a:solidFill>
              </a:rPr>
              <a:t> janvier 2024. </a:t>
            </a:r>
          </a:p>
          <a:p>
            <a:pPr marL="0" lvl="1" algn="ctr" defTabSz="755650">
              <a:lnSpc>
                <a:spcPct val="90000"/>
              </a:lnSpc>
              <a:spcBef>
                <a:spcPct val="0"/>
              </a:spcBef>
              <a:spcAft>
                <a:spcPct val="15000"/>
              </a:spcAft>
            </a:pPr>
            <a:r>
              <a:rPr lang="fr-FR" sz="1200" dirty="0">
                <a:solidFill>
                  <a:schemeClr val="accent4">
                    <a:lumMod val="50000"/>
                  </a:schemeClr>
                </a:solidFill>
              </a:rPr>
              <a:t>Combien me faut-il de T pour obtenir le % max de pension ? </a:t>
            </a:r>
          </a:p>
        </p:txBody>
      </p:sp>
      <p:sp>
        <p:nvSpPr>
          <p:cNvPr id="2" name="Espace réservé du pied de page 1">
            <a:extLst>
              <a:ext uri="{FF2B5EF4-FFF2-40B4-BE49-F238E27FC236}">
                <a16:creationId xmlns:a16="http://schemas.microsoft.com/office/drawing/2014/main" id="{4D11D843-FC98-BF0D-E64A-859566480994}"/>
              </a:ext>
            </a:extLst>
          </p:cNvPr>
          <p:cNvSpPr>
            <a:spLocks noGrp="1"/>
          </p:cNvSpPr>
          <p:nvPr>
            <p:ph type="ftr" sz="quarter" idx="11"/>
          </p:nvPr>
        </p:nvSpPr>
        <p:spPr/>
        <p:txBody>
          <a:bodyPr/>
          <a:lstStyle/>
          <a:p>
            <a:r>
              <a:rPr lang="fr-FR"/>
              <a:t>Réforme des retraites 2023</a:t>
            </a:r>
          </a:p>
        </p:txBody>
      </p:sp>
      <p:sp>
        <p:nvSpPr>
          <p:cNvPr id="4" name="Espace réservé du numéro de diapositive 3">
            <a:extLst>
              <a:ext uri="{FF2B5EF4-FFF2-40B4-BE49-F238E27FC236}">
                <a16:creationId xmlns:a16="http://schemas.microsoft.com/office/drawing/2014/main" id="{6F9CF0EA-8394-4B08-7AF6-BBB48DF01810}"/>
              </a:ext>
            </a:extLst>
          </p:cNvPr>
          <p:cNvSpPr>
            <a:spLocks noGrp="1"/>
          </p:cNvSpPr>
          <p:nvPr>
            <p:ph type="sldNum" sz="quarter" idx="12"/>
          </p:nvPr>
        </p:nvSpPr>
        <p:spPr/>
        <p:txBody>
          <a:bodyPr/>
          <a:lstStyle/>
          <a:p>
            <a:fld id="{975A587B-5814-4D9B-9598-FE9CB954CB01}" type="slidenum">
              <a:rPr lang="fr-FR" smtClean="0"/>
              <a:t>18</a:t>
            </a:fld>
            <a:endParaRPr lang="fr-FR"/>
          </a:p>
        </p:txBody>
      </p:sp>
    </p:spTree>
    <p:extLst>
      <p:ext uri="{BB962C8B-B14F-4D97-AF65-F5344CB8AC3E}">
        <p14:creationId xmlns:p14="http://schemas.microsoft.com/office/powerpoint/2010/main" val="2274988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down)">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down)">
                                      <p:cBhvr>
                                        <p:cTn id="4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A1B4D2"/>
        </a:solidFill>
        <a:effectLst/>
      </p:bgPr>
    </p:bg>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80C1A165-DE9C-759A-BC1B-0147514E9942}"/>
              </a:ext>
            </a:extLst>
          </p:cNvPr>
          <p:cNvSpPr>
            <a:spLocks noGrp="1"/>
          </p:cNvSpPr>
          <p:nvPr>
            <p:ph type="ftr" sz="quarter" idx="11"/>
          </p:nvPr>
        </p:nvSpPr>
        <p:spPr/>
        <p:txBody>
          <a:bodyPr/>
          <a:lstStyle/>
          <a:p>
            <a:r>
              <a:rPr lang="fr-FR"/>
              <a:t>Réforme des retraites 2023</a:t>
            </a:r>
          </a:p>
        </p:txBody>
      </p:sp>
      <p:sp>
        <p:nvSpPr>
          <p:cNvPr id="4" name="Espace réservé du numéro de diapositive 3">
            <a:extLst>
              <a:ext uri="{FF2B5EF4-FFF2-40B4-BE49-F238E27FC236}">
                <a16:creationId xmlns:a16="http://schemas.microsoft.com/office/drawing/2014/main" id="{A203EA19-D7A3-9E72-6A16-A0702650ADC4}"/>
              </a:ext>
            </a:extLst>
          </p:cNvPr>
          <p:cNvSpPr>
            <a:spLocks noGrp="1"/>
          </p:cNvSpPr>
          <p:nvPr>
            <p:ph type="sldNum" sz="quarter" idx="12"/>
          </p:nvPr>
        </p:nvSpPr>
        <p:spPr/>
        <p:txBody>
          <a:bodyPr/>
          <a:lstStyle/>
          <a:p>
            <a:fld id="{975A587B-5814-4D9B-9598-FE9CB954CB01}" type="slidenum">
              <a:rPr lang="fr-FR" smtClean="0"/>
              <a:pPr/>
              <a:t>19</a:t>
            </a:fld>
            <a:endParaRPr lang="fr-FR"/>
          </a:p>
        </p:txBody>
      </p:sp>
      <p:sp>
        <p:nvSpPr>
          <p:cNvPr id="2" name="Titre 1">
            <a:extLst>
              <a:ext uri="{FF2B5EF4-FFF2-40B4-BE49-F238E27FC236}">
                <a16:creationId xmlns:a16="http://schemas.microsoft.com/office/drawing/2014/main" id="{E2C89077-6644-13EC-9554-3522A9DA9E0D}"/>
              </a:ext>
            </a:extLst>
          </p:cNvPr>
          <p:cNvSpPr>
            <a:spLocks noGrp="1"/>
          </p:cNvSpPr>
          <p:nvPr>
            <p:ph type="title"/>
          </p:nvPr>
        </p:nvSpPr>
        <p:spPr>
          <a:xfrm>
            <a:off x="3028802" y="2939566"/>
            <a:ext cx="8640000" cy="2880000"/>
          </a:xfrm>
        </p:spPr>
        <p:txBody>
          <a:bodyPr/>
          <a:lstStyle/>
          <a:p>
            <a:r>
              <a:rPr lang="fr-FR" dirty="0"/>
              <a:t>3 - Décote et surcote</a:t>
            </a:r>
          </a:p>
        </p:txBody>
      </p:sp>
    </p:spTree>
    <p:extLst>
      <p:ext uri="{BB962C8B-B14F-4D97-AF65-F5344CB8AC3E}">
        <p14:creationId xmlns:p14="http://schemas.microsoft.com/office/powerpoint/2010/main" val="36048078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D265EF92-E77F-7F99-765B-FC2DB6B4DE00}"/>
              </a:ext>
            </a:extLst>
          </p:cNvPr>
          <p:cNvSpPr>
            <a:spLocks noGrp="1"/>
          </p:cNvSpPr>
          <p:nvPr>
            <p:ph type="ftr" sz="quarter" idx="11"/>
          </p:nvPr>
        </p:nvSpPr>
        <p:spPr/>
        <p:txBody>
          <a:bodyPr/>
          <a:lstStyle/>
          <a:p>
            <a:r>
              <a:rPr lang="fr-FR"/>
              <a:t>Réforme des retraites 2023</a:t>
            </a:r>
          </a:p>
        </p:txBody>
      </p:sp>
      <p:sp>
        <p:nvSpPr>
          <p:cNvPr id="5" name="Titre 4">
            <a:extLst>
              <a:ext uri="{FF2B5EF4-FFF2-40B4-BE49-F238E27FC236}">
                <a16:creationId xmlns:a16="http://schemas.microsoft.com/office/drawing/2014/main" id="{E6085B7E-7D07-1BA7-D247-F50592708F03}"/>
              </a:ext>
            </a:extLst>
          </p:cNvPr>
          <p:cNvSpPr>
            <a:spLocks noGrp="1"/>
          </p:cNvSpPr>
          <p:nvPr>
            <p:ph type="title"/>
          </p:nvPr>
        </p:nvSpPr>
        <p:spPr/>
        <p:txBody>
          <a:bodyPr/>
          <a:lstStyle/>
          <a:p>
            <a:r>
              <a:rPr lang="fr-FR" dirty="0">
                <a:cs typeface="Arial"/>
              </a:rPr>
              <a:t>Préambule</a:t>
            </a:r>
            <a:endParaRPr lang="fr-FR" dirty="0"/>
          </a:p>
        </p:txBody>
      </p:sp>
      <p:sp>
        <p:nvSpPr>
          <p:cNvPr id="7" name="ZoneTexte 6">
            <a:extLst>
              <a:ext uri="{FF2B5EF4-FFF2-40B4-BE49-F238E27FC236}">
                <a16:creationId xmlns:a16="http://schemas.microsoft.com/office/drawing/2014/main" id="{89B32E1B-1005-BCFB-DFB0-3DA08B9C4152}"/>
              </a:ext>
            </a:extLst>
          </p:cNvPr>
          <p:cNvSpPr txBox="1"/>
          <p:nvPr/>
        </p:nvSpPr>
        <p:spPr>
          <a:xfrm>
            <a:off x="931544" y="1104907"/>
            <a:ext cx="8583931" cy="369332"/>
          </a:xfrm>
          <a:prstGeom prst="rect">
            <a:avLst/>
          </a:prstGeom>
          <a:noFill/>
        </p:spPr>
        <p:txBody>
          <a:bodyPr wrap="square" rtlCol="0">
            <a:spAutoFit/>
          </a:bodyPr>
          <a:lstStyle/>
          <a:p>
            <a:r>
              <a:rPr lang="fr-FR" dirty="0">
                <a:solidFill>
                  <a:schemeClr val="tx2"/>
                </a:solidFill>
                <a:cs typeface="Arial"/>
              </a:rPr>
              <a:t>Loi n° 2023-270 du 14 avril 2023 portant réforme des retraites</a:t>
            </a:r>
          </a:p>
        </p:txBody>
      </p:sp>
      <p:sp>
        <p:nvSpPr>
          <p:cNvPr id="2" name="Espace réservé du numéro de diapositive 1">
            <a:extLst>
              <a:ext uri="{FF2B5EF4-FFF2-40B4-BE49-F238E27FC236}">
                <a16:creationId xmlns:a16="http://schemas.microsoft.com/office/drawing/2014/main" id="{EADE8BBF-8E9A-835E-CB7A-9DD080F77860}"/>
              </a:ext>
            </a:extLst>
          </p:cNvPr>
          <p:cNvSpPr>
            <a:spLocks noGrp="1"/>
          </p:cNvSpPr>
          <p:nvPr>
            <p:ph type="sldNum" sz="quarter" idx="12"/>
          </p:nvPr>
        </p:nvSpPr>
        <p:spPr/>
        <p:txBody>
          <a:bodyPr/>
          <a:lstStyle/>
          <a:p>
            <a:fld id="{975A587B-5814-4D9B-9598-FE9CB954CB01}" type="slidenum">
              <a:rPr lang="fr-FR" smtClean="0"/>
              <a:t>2</a:t>
            </a:fld>
            <a:endParaRPr lang="fr-FR"/>
          </a:p>
        </p:txBody>
      </p:sp>
      <p:sp>
        <p:nvSpPr>
          <p:cNvPr id="6" name="Rectangle : coins arrondis 5">
            <a:extLst>
              <a:ext uri="{FF2B5EF4-FFF2-40B4-BE49-F238E27FC236}">
                <a16:creationId xmlns:a16="http://schemas.microsoft.com/office/drawing/2014/main" id="{95E513EA-EBAF-EDB2-6212-8339362E21B5}"/>
              </a:ext>
            </a:extLst>
          </p:cNvPr>
          <p:cNvSpPr/>
          <p:nvPr/>
        </p:nvSpPr>
        <p:spPr>
          <a:xfrm>
            <a:off x="2347040" y="2150158"/>
            <a:ext cx="6624034" cy="1098997"/>
          </a:xfrm>
          <a:prstGeom prst="roundRect">
            <a:avLst/>
          </a:prstGeom>
          <a:solidFill>
            <a:srgbClr val="A8C46F"/>
          </a:solidFill>
          <a:ln>
            <a:noFill/>
          </a:ln>
        </p:spPr>
        <p:style>
          <a:lnRef idx="0">
            <a:scrgbClr r="0" g="0" b="0"/>
          </a:lnRef>
          <a:fillRef idx="0">
            <a:scrgbClr r="0" g="0" b="0"/>
          </a:fillRef>
          <a:effectRef idx="0">
            <a:scrgbClr r="0" g="0" b="0"/>
          </a:effectRef>
          <a:fontRef idx="minor">
            <a:schemeClr val="accen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fr-FR" b="1" kern="0" dirty="0">
                <a:solidFill>
                  <a:prstClr val="white"/>
                </a:solidFill>
                <a:latin typeface="Calibri"/>
              </a:rPr>
              <a:t>Modification</a:t>
            </a:r>
            <a:r>
              <a:rPr kumimoji="0" lang="fr-FR" sz="1800" b="1" i="0" u="none" strike="noStrike" kern="0" cap="none" spc="0" normalizeH="0" baseline="0" noProof="0" dirty="0">
                <a:ln>
                  <a:noFill/>
                </a:ln>
                <a:solidFill>
                  <a:prstClr val="white"/>
                </a:solidFill>
                <a:effectLst/>
                <a:uLnTx/>
                <a:uFillTx/>
                <a:latin typeface="Calibri"/>
                <a:ea typeface="+mn-ea"/>
                <a:cs typeface="+mn-cs"/>
              </a:rPr>
              <a:t> des règles pour les pensions prenant effet </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a:ln>
                  <a:noFill/>
                </a:ln>
                <a:solidFill>
                  <a:prstClr val="white"/>
                </a:solidFill>
                <a:effectLst/>
                <a:uLnTx/>
                <a:uFillTx/>
                <a:latin typeface="Calibri"/>
                <a:ea typeface="+mn-ea"/>
                <a:cs typeface="+mn-cs"/>
              </a:rPr>
              <a:t>à compter du 1</a:t>
            </a:r>
            <a:r>
              <a:rPr kumimoji="0" lang="fr-FR" sz="1800" b="1" i="0" u="none" strike="noStrike" kern="0" cap="none" spc="0" normalizeH="0" baseline="30000" noProof="0" dirty="0">
                <a:ln>
                  <a:noFill/>
                </a:ln>
                <a:solidFill>
                  <a:prstClr val="white"/>
                </a:solidFill>
                <a:effectLst/>
                <a:uLnTx/>
                <a:uFillTx/>
                <a:latin typeface="Calibri"/>
                <a:ea typeface="+mn-ea"/>
                <a:cs typeface="+mn-cs"/>
              </a:rPr>
              <a:t>er</a:t>
            </a:r>
            <a:r>
              <a:rPr kumimoji="0" lang="fr-FR" sz="1800" b="1" i="0" u="none" strike="noStrike" kern="0" cap="none" spc="0" normalizeH="0" baseline="0" noProof="0" dirty="0">
                <a:ln>
                  <a:noFill/>
                </a:ln>
                <a:solidFill>
                  <a:prstClr val="white"/>
                </a:solidFill>
                <a:effectLst/>
                <a:uLnTx/>
                <a:uFillTx/>
                <a:latin typeface="Calibri"/>
                <a:ea typeface="+mn-ea"/>
                <a:cs typeface="+mn-cs"/>
              </a:rPr>
              <a:t> septembre 2023</a:t>
            </a:r>
          </a:p>
        </p:txBody>
      </p:sp>
      <p:sp>
        <p:nvSpPr>
          <p:cNvPr id="9" name="Rectangle : coins arrondis 8">
            <a:extLst>
              <a:ext uri="{FF2B5EF4-FFF2-40B4-BE49-F238E27FC236}">
                <a16:creationId xmlns:a16="http://schemas.microsoft.com/office/drawing/2014/main" id="{F960199E-89DE-85F9-F213-0081F15EB572}"/>
              </a:ext>
            </a:extLst>
          </p:cNvPr>
          <p:cNvSpPr/>
          <p:nvPr/>
        </p:nvSpPr>
        <p:spPr>
          <a:xfrm>
            <a:off x="2347040" y="3502439"/>
            <a:ext cx="6624034" cy="2103549"/>
          </a:xfrm>
          <a:prstGeom prst="roundRect">
            <a:avLst/>
          </a:prstGeom>
          <a:solidFill>
            <a:srgbClr val="A0B3D1"/>
          </a:solidFill>
          <a:ln w="9525" cap="flat" cmpd="sng" algn="ctr">
            <a:solidFill>
              <a:srgbClr val="BBCEE5"/>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a:ln>
                  <a:noFill/>
                </a:ln>
                <a:solidFill>
                  <a:prstClr val="white"/>
                </a:solidFill>
                <a:effectLst/>
                <a:uLnTx/>
                <a:uFillTx/>
                <a:latin typeface="Calibri"/>
                <a:ea typeface="+mn-ea"/>
                <a:cs typeface="+mn-cs"/>
              </a:rPr>
              <a:t>Modifications paramétriques pour les pensions </a:t>
            </a:r>
            <a:r>
              <a:rPr lang="fr-FR" b="1" kern="0" dirty="0">
                <a:solidFill>
                  <a:prstClr val="white"/>
                </a:solidFill>
                <a:latin typeface="Calibri"/>
              </a:rPr>
              <a:t>prenant effet</a:t>
            </a:r>
            <a:r>
              <a:rPr kumimoji="0" lang="fr-FR" sz="1800" b="1" i="0" u="none" strike="noStrike" kern="0" cap="none" spc="0" normalizeH="0" baseline="0" noProof="0" dirty="0">
                <a:ln>
                  <a:noFill/>
                </a:ln>
                <a:solidFill>
                  <a:prstClr val="white"/>
                </a:solidFill>
                <a:effectLst/>
                <a:uLnTx/>
                <a:uFillTx/>
                <a:latin typeface="Calibri"/>
                <a:ea typeface="+mn-ea"/>
                <a:cs typeface="+mn-cs"/>
              </a:rPr>
              <a:t> à compter du 1er septembre 2023 pour les </a:t>
            </a:r>
            <a:r>
              <a:rPr lang="fr-FR" b="1" kern="0" dirty="0">
                <a:solidFill>
                  <a:prstClr val="white"/>
                </a:solidFill>
                <a:latin typeface="Calibri"/>
              </a:rPr>
              <a:t>ouvriers</a:t>
            </a:r>
            <a:r>
              <a:rPr kumimoji="0" lang="fr-FR" sz="1800" b="1" i="0" u="none" strike="noStrike" kern="0" cap="none" spc="0" normalizeH="0" baseline="0" noProof="0" dirty="0">
                <a:ln>
                  <a:noFill/>
                </a:ln>
                <a:solidFill>
                  <a:prstClr val="white"/>
                </a:solidFill>
                <a:effectLst/>
                <a:uLnTx/>
                <a:uFillTx/>
                <a:latin typeface="Calibri"/>
                <a:ea typeface="+mn-ea"/>
                <a:cs typeface="+mn-cs"/>
              </a:rPr>
              <a:t> nés :</a:t>
            </a:r>
          </a:p>
          <a:p>
            <a:pPr marL="896938" marR="0" lvl="0" indent="180975"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0" i="0" u="none" strike="noStrike" kern="0" cap="none" spc="0" normalizeH="0" baseline="0" noProof="0" dirty="0">
                <a:ln>
                  <a:noFill/>
                </a:ln>
                <a:solidFill>
                  <a:prstClr val="black"/>
                </a:solidFill>
                <a:effectLst/>
                <a:uLnTx/>
                <a:uFillTx/>
                <a:latin typeface="Calibri"/>
                <a:ea typeface="+mn-ea"/>
                <a:cs typeface="+mn-cs"/>
              </a:rPr>
              <a:t>à compter du 1er septembre 1961 pour les catégories sédentaires</a:t>
            </a:r>
          </a:p>
          <a:p>
            <a:pPr marL="896938" marR="0" lvl="0" indent="180975"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0" i="0" u="none" strike="noStrike" kern="0" cap="none" spc="0" normalizeH="0" baseline="0" noProof="0" dirty="0">
                <a:ln>
                  <a:noFill/>
                </a:ln>
                <a:solidFill>
                  <a:prstClr val="black"/>
                </a:solidFill>
                <a:effectLst/>
                <a:uLnTx/>
                <a:uFillTx/>
                <a:latin typeface="Calibri"/>
                <a:ea typeface="+mn-ea"/>
                <a:cs typeface="+mn-cs"/>
              </a:rPr>
              <a:t>à compter du 1er septembre 1966 pour les ouvriers bénéficiant d’un départ au titre de l’insalubrité (ou au titre de la catégorie active)</a:t>
            </a:r>
          </a:p>
        </p:txBody>
      </p:sp>
    </p:spTree>
    <p:extLst>
      <p:ext uri="{BB962C8B-B14F-4D97-AF65-F5344CB8AC3E}">
        <p14:creationId xmlns:p14="http://schemas.microsoft.com/office/powerpoint/2010/main" val="2551149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Retro Vigilance Stock Illustrations – 26 Retro Vigilance Stock  Illustrations, Vectors &amp; Clipart - Dreamstime">
            <a:extLst>
              <a:ext uri="{FF2B5EF4-FFF2-40B4-BE49-F238E27FC236}">
                <a16:creationId xmlns:a16="http://schemas.microsoft.com/office/drawing/2014/main" id="{EDDADCB0-E0BE-3404-F0CF-A2C173ECD8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3367" y="5105711"/>
            <a:ext cx="1992461" cy="15470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Espace réservé du texte 1">
            <a:extLst>
              <a:ext uri="{FF2B5EF4-FFF2-40B4-BE49-F238E27FC236}">
                <a16:creationId xmlns:a16="http://schemas.microsoft.com/office/drawing/2014/main" id="{011E6158-C942-AFF4-AB5D-AE1A6EE706A4}"/>
              </a:ext>
            </a:extLst>
          </p:cNvPr>
          <p:cNvSpPr>
            <a:spLocks noGrp="1"/>
          </p:cNvSpPr>
          <p:nvPr>
            <p:ph type="body" idx="1"/>
          </p:nvPr>
        </p:nvSpPr>
        <p:spPr/>
        <p:txBody>
          <a:bodyPr/>
          <a:lstStyle/>
          <a:p>
            <a:r>
              <a:rPr lang="fr-FR" dirty="0">
                <a:solidFill>
                  <a:schemeClr val="tx1">
                    <a:lumMod val="75000"/>
                  </a:schemeClr>
                </a:solidFill>
              </a:rPr>
              <a:t>Age d’annulation de la décote</a:t>
            </a:r>
          </a:p>
        </p:txBody>
      </p:sp>
      <p:sp>
        <p:nvSpPr>
          <p:cNvPr id="3" name="Espace réservé du pied de page 2">
            <a:extLst>
              <a:ext uri="{FF2B5EF4-FFF2-40B4-BE49-F238E27FC236}">
                <a16:creationId xmlns:a16="http://schemas.microsoft.com/office/drawing/2014/main" id="{CC80FFF9-AB18-378E-2030-84129BFD6248}"/>
              </a:ext>
            </a:extLst>
          </p:cNvPr>
          <p:cNvSpPr>
            <a:spLocks noGrp="1"/>
          </p:cNvSpPr>
          <p:nvPr>
            <p:ph type="ftr" sz="quarter" idx="11"/>
          </p:nvPr>
        </p:nvSpPr>
        <p:spPr/>
        <p:txBody>
          <a:bodyPr/>
          <a:lstStyle/>
          <a:p>
            <a:r>
              <a:rPr lang="fr-FR"/>
              <a:t>Réforme des retraites 2023</a:t>
            </a:r>
          </a:p>
        </p:txBody>
      </p:sp>
      <p:sp>
        <p:nvSpPr>
          <p:cNvPr id="5" name="Titre 4">
            <a:extLst>
              <a:ext uri="{FF2B5EF4-FFF2-40B4-BE49-F238E27FC236}">
                <a16:creationId xmlns:a16="http://schemas.microsoft.com/office/drawing/2014/main" id="{6788E8DB-FBBF-8907-B42D-552BBDBF7D6F}"/>
              </a:ext>
            </a:extLst>
          </p:cNvPr>
          <p:cNvSpPr>
            <a:spLocks noGrp="1"/>
          </p:cNvSpPr>
          <p:nvPr>
            <p:ph type="title"/>
          </p:nvPr>
        </p:nvSpPr>
        <p:spPr/>
        <p:txBody>
          <a:bodyPr/>
          <a:lstStyle/>
          <a:p>
            <a:r>
              <a:rPr lang="fr-FR">
                <a:solidFill>
                  <a:srgbClr val="C00000"/>
                </a:solidFill>
              </a:rPr>
              <a:t>Décote</a:t>
            </a:r>
          </a:p>
        </p:txBody>
      </p:sp>
      <p:graphicFrame>
        <p:nvGraphicFramePr>
          <p:cNvPr id="7" name="Diagramme 6">
            <a:extLst>
              <a:ext uri="{FF2B5EF4-FFF2-40B4-BE49-F238E27FC236}">
                <a16:creationId xmlns:a16="http://schemas.microsoft.com/office/drawing/2014/main" id="{DAB9A3BC-8A2D-5067-1D2A-B17A7C3CC2FD}"/>
              </a:ext>
            </a:extLst>
          </p:cNvPr>
          <p:cNvGraphicFramePr/>
          <p:nvPr>
            <p:extLst>
              <p:ext uri="{D42A27DB-BD31-4B8C-83A1-F6EECF244321}">
                <p14:modId xmlns:p14="http://schemas.microsoft.com/office/powerpoint/2010/main" val="3121026876"/>
              </p:ext>
            </p:extLst>
          </p:nvPr>
        </p:nvGraphicFramePr>
        <p:xfrm>
          <a:off x="804573" y="1544035"/>
          <a:ext cx="10439143" cy="3960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Espace réservé du numéro de diapositive 7">
            <a:extLst>
              <a:ext uri="{FF2B5EF4-FFF2-40B4-BE49-F238E27FC236}">
                <a16:creationId xmlns:a16="http://schemas.microsoft.com/office/drawing/2014/main" id="{DB2C88F7-FC00-1319-0FF1-B5EE220B750F}"/>
              </a:ext>
            </a:extLst>
          </p:cNvPr>
          <p:cNvSpPr>
            <a:spLocks noGrp="1"/>
          </p:cNvSpPr>
          <p:nvPr>
            <p:ph type="sldNum" sz="quarter" idx="12"/>
          </p:nvPr>
        </p:nvSpPr>
        <p:spPr/>
        <p:txBody>
          <a:bodyPr/>
          <a:lstStyle/>
          <a:p>
            <a:fld id="{975A587B-5814-4D9B-9598-FE9CB954CB01}" type="slidenum">
              <a:rPr lang="fr-FR" smtClean="0"/>
              <a:t>20</a:t>
            </a:fld>
            <a:endParaRPr lang="fr-FR"/>
          </a:p>
        </p:txBody>
      </p:sp>
    </p:spTree>
    <p:extLst>
      <p:ext uri="{BB962C8B-B14F-4D97-AF65-F5344CB8AC3E}">
        <p14:creationId xmlns:p14="http://schemas.microsoft.com/office/powerpoint/2010/main" val="3495504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EBEB216-924D-37C0-06B0-5A729117C7A7}"/>
              </a:ext>
            </a:extLst>
          </p:cNvPr>
          <p:cNvSpPr>
            <a:spLocks noGrp="1"/>
          </p:cNvSpPr>
          <p:nvPr>
            <p:ph type="body" idx="1"/>
          </p:nvPr>
        </p:nvSpPr>
        <p:spPr/>
        <p:txBody>
          <a:bodyPr/>
          <a:lstStyle/>
          <a:p>
            <a:r>
              <a:rPr lang="fr-FR" dirty="0">
                <a:solidFill>
                  <a:schemeClr val="tx1">
                    <a:lumMod val="75000"/>
                  </a:schemeClr>
                </a:solidFill>
              </a:rPr>
              <a:t>Age</a:t>
            </a:r>
            <a:r>
              <a:rPr lang="fr-FR" dirty="0"/>
              <a:t> </a:t>
            </a:r>
            <a:r>
              <a:rPr lang="fr-FR" dirty="0">
                <a:solidFill>
                  <a:schemeClr val="tx1">
                    <a:lumMod val="75000"/>
                  </a:schemeClr>
                </a:solidFill>
              </a:rPr>
              <a:t>d’annulation de la décote</a:t>
            </a:r>
          </a:p>
        </p:txBody>
      </p:sp>
      <p:sp>
        <p:nvSpPr>
          <p:cNvPr id="3" name="Espace réservé du pied de page 2">
            <a:extLst>
              <a:ext uri="{FF2B5EF4-FFF2-40B4-BE49-F238E27FC236}">
                <a16:creationId xmlns:a16="http://schemas.microsoft.com/office/drawing/2014/main" id="{9A505DEB-86FB-D1CB-836A-48038FFF23E3}"/>
              </a:ext>
            </a:extLst>
          </p:cNvPr>
          <p:cNvSpPr>
            <a:spLocks noGrp="1"/>
          </p:cNvSpPr>
          <p:nvPr>
            <p:ph type="ftr" sz="quarter" idx="11"/>
          </p:nvPr>
        </p:nvSpPr>
        <p:spPr/>
        <p:txBody>
          <a:bodyPr/>
          <a:lstStyle/>
          <a:p>
            <a:r>
              <a:rPr lang="fr-FR"/>
              <a:t>Réforme des retraites 2023</a:t>
            </a:r>
          </a:p>
        </p:txBody>
      </p:sp>
      <p:sp>
        <p:nvSpPr>
          <p:cNvPr id="5" name="Titre 4">
            <a:extLst>
              <a:ext uri="{FF2B5EF4-FFF2-40B4-BE49-F238E27FC236}">
                <a16:creationId xmlns:a16="http://schemas.microsoft.com/office/drawing/2014/main" id="{E7EC1BB8-9752-8343-5C5C-32BDC6CC364B}"/>
              </a:ext>
            </a:extLst>
          </p:cNvPr>
          <p:cNvSpPr>
            <a:spLocks noGrp="1"/>
          </p:cNvSpPr>
          <p:nvPr>
            <p:ph type="title"/>
          </p:nvPr>
        </p:nvSpPr>
        <p:spPr>
          <a:xfrm>
            <a:off x="996199" y="570713"/>
            <a:ext cx="10440000" cy="468000"/>
          </a:xfrm>
        </p:spPr>
        <p:txBody>
          <a:bodyPr/>
          <a:lstStyle/>
          <a:p>
            <a:r>
              <a:rPr lang="fr-FR">
                <a:solidFill>
                  <a:srgbClr val="C00000"/>
                </a:solidFill>
              </a:rPr>
              <a:t>Décote </a:t>
            </a:r>
            <a:endParaRPr lang="fr-FR"/>
          </a:p>
        </p:txBody>
      </p:sp>
      <p:sp>
        <p:nvSpPr>
          <p:cNvPr id="6" name="Espace réservé du texte 5">
            <a:extLst>
              <a:ext uri="{FF2B5EF4-FFF2-40B4-BE49-F238E27FC236}">
                <a16:creationId xmlns:a16="http://schemas.microsoft.com/office/drawing/2014/main" id="{87335C2B-E9AE-C761-2A51-3C269F8BF160}"/>
              </a:ext>
            </a:extLst>
          </p:cNvPr>
          <p:cNvSpPr>
            <a:spLocks noGrp="1"/>
          </p:cNvSpPr>
          <p:nvPr>
            <p:ph type="body" sz="quarter" idx="14"/>
          </p:nvPr>
        </p:nvSpPr>
        <p:spPr>
          <a:xfrm>
            <a:off x="4185431" y="4087591"/>
            <a:ext cx="7250768" cy="2142836"/>
          </a:xfrm>
        </p:spPr>
        <p:txBody>
          <a:bodyPr vert="horz" lIns="91440" tIns="45720" rIns="91440" bIns="45720" rtlCol="0" anchor="t">
            <a:noAutofit/>
          </a:bodyPr>
          <a:lstStyle/>
          <a:p>
            <a:r>
              <a:rPr lang="fr-FR" sz="1400" b="1" i="0" dirty="0">
                <a:solidFill>
                  <a:srgbClr val="002060"/>
                </a:solidFill>
              </a:rPr>
              <a:t>Par dérogation</a:t>
            </a:r>
            <a:r>
              <a:rPr lang="fr-FR" sz="1400" i="0" dirty="0">
                <a:solidFill>
                  <a:srgbClr val="002060"/>
                </a:solidFill>
              </a:rPr>
              <a:t>, pour les assurés</a:t>
            </a:r>
          </a:p>
          <a:p>
            <a:pPr marL="285750" indent="-285750">
              <a:buFont typeface="Arial" panose="020B0604020202020204" pitchFamily="34" charset="0"/>
              <a:buChar char="•"/>
            </a:pPr>
            <a:r>
              <a:rPr lang="fr-FR" sz="1400" i="0" dirty="0">
                <a:solidFill>
                  <a:srgbClr val="002060"/>
                </a:solidFill>
              </a:rPr>
              <a:t>relevant du droit commun nés avant le 1er janvier 1958, </a:t>
            </a:r>
          </a:p>
          <a:p>
            <a:pPr marL="285750" indent="-285750">
              <a:buFont typeface="Arial" panose="020B0604020202020204" pitchFamily="34" charset="0"/>
              <a:buChar char="•"/>
            </a:pPr>
            <a:r>
              <a:rPr lang="fr-FR" sz="1400" i="0" dirty="0">
                <a:solidFill>
                  <a:srgbClr val="002060"/>
                </a:solidFill>
              </a:rPr>
              <a:t>bénéficiant d’un départ au titre de la catégorie active ou des travaux insalubres nés avant le 1er janvier 1963, </a:t>
            </a:r>
          </a:p>
          <a:p>
            <a:pPr marL="285750" indent="-285750">
              <a:buFont typeface="Arial" panose="020B0604020202020204" pitchFamily="34" charset="0"/>
              <a:buChar char="•"/>
            </a:pPr>
            <a:r>
              <a:rPr lang="fr-FR" sz="1400" i="0" dirty="0">
                <a:solidFill>
                  <a:srgbClr val="002060"/>
                </a:solidFill>
              </a:rPr>
              <a:t>bénéficiant d’un départ au titre de la catégorie super-active nés avant le 1er janvier 1968, </a:t>
            </a:r>
          </a:p>
          <a:p>
            <a:r>
              <a:rPr lang="fr-FR" sz="1400" i="0" dirty="0">
                <a:solidFill>
                  <a:srgbClr val="002060"/>
                </a:solidFill>
              </a:rPr>
              <a:t>l’âge d’annulation de la décote est </a:t>
            </a:r>
            <a:r>
              <a:rPr lang="fr-FR" sz="1400" b="1" i="0" dirty="0">
                <a:solidFill>
                  <a:srgbClr val="002060"/>
                </a:solidFill>
              </a:rPr>
              <a:t>celui applicable avant l’entrée en vigueur de la réforme </a:t>
            </a:r>
            <a:r>
              <a:rPr lang="fr-FR" sz="1400" i="0" dirty="0">
                <a:solidFill>
                  <a:srgbClr val="002060"/>
                </a:solidFill>
              </a:rPr>
              <a:t>c’est-à-dire déterminé par rapport à la limite d’âge.</a:t>
            </a:r>
          </a:p>
        </p:txBody>
      </p:sp>
      <p:sp>
        <p:nvSpPr>
          <p:cNvPr id="7" name="Espace réservé du numéro de diapositive 6">
            <a:extLst>
              <a:ext uri="{FF2B5EF4-FFF2-40B4-BE49-F238E27FC236}">
                <a16:creationId xmlns:a16="http://schemas.microsoft.com/office/drawing/2014/main" id="{92EF7B45-9CB2-5508-6EC0-AF9484E22071}"/>
              </a:ext>
            </a:extLst>
          </p:cNvPr>
          <p:cNvSpPr>
            <a:spLocks noGrp="1"/>
          </p:cNvSpPr>
          <p:nvPr>
            <p:ph type="sldNum" sz="quarter" idx="12"/>
          </p:nvPr>
        </p:nvSpPr>
        <p:spPr/>
        <p:txBody>
          <a:bodyPr/>
          <a:lstStyle/>
          <a:p>
            <a:fld id="{975A587B-5814-4D9B-9598-FE9CB954CB01}" type="slidenum">
              <a:rPr lang="fr-FR" smtClean="0"/>
              <a:t>21</a:t>
            </a:fld>
            <a:endParaRPr lang="fr-FR"/>
          </a:p>
        </p:txBody>
      </p:sp>
      <p:sp>
        <p:nvSpPr>
          <p:cNvPr id="4" name="Rectangle : coins arrondis 3">
            <a:extLst>
              <a:ext uri="{FF2B5EF4-FFF2-40B4-BE49-F238E27FC236}">
                <a16:creationId xmlns:a16="http://schemas.microsoft.com/office/drawing/2014/main" id="{29102E39-D057-3860-DB9D-B2C7170186DA}"/>
              </a:ext>
            </a:extLst>
          </p:cNvPr>
          <p:cNvSpPr/>
          <p:nvPr/>
        </p:nvSpPr>
        <p:spPr bwMode="auto">
          <a:xfrm>
            <a:off x="931543" y="2091447"/>
            <a:ext cx="2492593" cy="3813242"/>
          </a:xfrm>
          <a:prstGeom prst="roundRect">
            <a:avLst/>
          </a:prstGeom>
          <a:solidFill>
            <a:srgbClr val="A8C46F"/>
          </a:solidFill>
          <a:ln>
            <a:solidFill>
              <a:srgbClr val="A8C46F"/>
            </a:solidFill>
          </a:ln>
        </p:spPr>
        <p:txBody>
          <a:bodyPr vert="horz" wrap="square" lIns="91440" tIns="45720" rIns="91440" bIns="45720" numCol="1" rtlCol="0" anchor="t" anchorCtr="0" compatLnSpc="1">
            <a:prstTxWarp prst="textNoShape">
              <a:avLst/>
            </a:prstTxWarp>
          </a:bodyPr>
          <a:lstStyle/>
          <a:p>
            <a:pPr algn="l"/>
            <a:endParaRPr lang="fr-FR"/>
          </a:p>
        </p:txBody>
      </p:sp>
      <p:sp>
        <p:nvSpPr>
          <p:cNvPr id="11" name="ZoneTexte 10">
            <a:extLst>
              <a:ext uri="{FF2B5EF4-FFF2-40B4-BE49-F238E27FC236}">
                <a16:creationId xmlns:a16="http://schemas.microsoft.com/office/drawing/2014/main" id="{BE1C2330-8F42-8E69-2C71-38A047C1B398}"/>
              </a:ext>
            </a:extLst>
          </p:cNvPr>
          <p:cNvSpPr txBox="1"/>
          <p:nvPr/>
        </p:nvSpPr>
        <p:spPr>
          <a:xfrm>
            <a:off x="931543" y="3183656"/>
            <a:ext cx="2492593" cy="1754326"/>
          </a:xfrm>
          <a:prstGeom prst="rect">
            <a:avLst/>
          </a:prstGeom>
          <a:noFill/>
        </p:spPr>
        <p:txBody>
          <a:bodyPr wrap="square">
            <a:spAutoFit/>
          </a:bodyPr>
          <a:lstStyle/>
          <a:p>
            <a:pPr algn="ctr"/>
            <a:r>
              <a:rPr lang="fr-FR" sz="1800" i="0" dirty="0">
                <a:solidFill>
                  <a:srgbClr val="002060"/>
                </a:solidFill>
              </a:rPr>
              <a:t>L’âge d’annulation de la décote est désormais lié </a:t>
            </a:r>
          </a:p>
          <a:p>
            <a:pPr algn="ctr"/>
            <a:r>
              <a:rPr lang="fr-FR" sz="1800" i="0" dirty="0">
                <a:solidFill>
                  <a:srgbClr val="002060"/>
                </a:solidFill>
              </a:rPr>
              <a:t>à </a:t>
            </a:r>
            <a:r>
              <a:rPr lang="fr-FR" sz="1800" b="1" i="0" dirty="0">
                <a:solidFill>
                  <a:srgbClr val="002060"/>
                </a:solidFill>
              </a:rPr>
              <a:t>la catégorie d’emploi qui ouvre le droit </a:t>
            </a:r>
          </a:p>
        </p:txBody>
      </p:sp>
      <p:sp>
        <p:nvSpPr>
          <p:cNvPr id="12" name="Rectangle : coins arrondis 11">
            <a:extLst>
              <a:ext uri="{FF2B5EF4-FFF2-40B4-BE49-F238E27FC236}">
                <a16:creationId xmlns:a16="http://schemas.microsoft.com/office/drawing/2014/main" id="{311EBD98-6523-6811-704A-8E047C9419E7}"/>
              </a:ext>
            </a:extLst>
          </p:cNvPr>
          <p:cNvSpPr/>
          <p:nvPr/>
        </p:nvSpPr>
        <p:spPr bwMode="auto">
          <a:xfrm>
            <a:off x="3929973" y="1558783"/>
            <a:ext cx="7250768" cy="2327633"/>
          </a:xfrm>
          <a:prstGeom prst="roundRect">
            <a:avLst/>
          </a:prstGeom>
          <a:noFill/>
          <a:ln w="38100">
            <a:solidFill>
              <a:srgbClr val="A8C46F"/>
            </a:solidFill>
          </a:ln>
        </p:spPr>
        <p:txBody>
          <a:bodyPr vert="horz" wrap="square" lIns="91440" tIns="45720" rIns="91440" bIns="45720" numCol="1" rtlCol="0" anchor="t" anchorCtr="0" compatLnSpc="1">
            <a:prstTxWarp prst="textNoShape">
              <a:avLst/>
            </a:prstTxWarp>
          </a:bodyPr>
          <a:lstStyle/>
          <a:p>
            <a:pPr algn="l"/>
            <a:endParaRPr lang="fr-FR"/>
          </a:p>
        </p:txBody>
      </p:sp>
      <p:sp>
        <p:nvSpPr>
          <p:cNvPr id="14" name="ZoneTexte 13">
            <a:extLst>
              <a:ext uri="{FF2B5EF4-FFF2-40B4-BE49-F238E27FC236}">
                <a16:creationId xmlns:a16="http://schemas.microsoft.com/office/drawing/2014/main" id="{F9D7205D-B9F1-2216-81F7-A63D97B2DED8}"/>
              </a:ext>
            </a:extLst>
          </p:cNvPr>
          <p:cNvSpPr txBox="1"/>
          <p:nvPr/>
        </p:nvSpPr>
        <p:spPr>
          <a:xfrm>
            <a:off x="4009689" y="1639647"/>
            <a:ext cx="7018529" cy="2246769"/>
          </a:xfrm>
          <a:prstGeom prst="rect">
            <a:avLst/>
          </a:prstGeom>
          <a:noFill/>
        </p:spPr>
        <p:txBody>
          <a:bodyPr wrap="square">
            <a:spAutoFit/>
          </a:bodyPr>
          <a:lstStyle/>
          <a:p>
            <a:r>
              <a:rPr lang="fr-FR" sz="1400" b="1" i="0" dirty="0">
                <a:solidFill>
                  <a:srgbClr val="002060"/>
                </a:solidFill>
              </a:rPr>
              <a:t>Il est maintenu </a:t>
            </a:r>
            <a:r>
              <a:rPr lang="fr-FR" sz="1400" i="0" dirty="0">
                <a:solidFill>
                  <a:srgbClr val="002060"/>
                </a:solidFill>
              </a:rPr>
              <a:t>:</a:t>
            </a:r>
          </a:p>
          <a:p>
            <a:endParaRPr lang="fr-FR" sz="1400" i="0" dirty="0">
              <a:solidFill>
                <a:srgbClr val="002060"/>
              </a:solidFill>
              <a:cs typeface="Arial"/>
            </a:endParaRPr>
          </a:p>
          <a:p>
            <a:pPr marL="591750" lvl="3" indent="-285750">
              <a:spcBef>
                <a:spcPts val="0"/>
              </a:spcBef>
              <a:buFont typeface="Arial" panose="020B0604020202020204" pitchFamily="34" charset="0"/>
              <a:buChar char="•"/>
            </a:pPr>
            <a:r>
              <a:rPr lang="fr-FR" sz="1400" dirty="0">
                <a:solidFill>
                  <a:srgbClr val="002060"/>
                </a:solidFill>
              </a:rPr>
              <a:t>à 62 ans pour les assurés ayant un droit ouvert au titre des travaux insalubres (ou catégorie active)</a:t>
            </a:r>
          </a:p>
          <a:p>
            <a:pPr marL="591750" lvl="3" indent="-285750">
              <a:buFont typeface="Arial" panose="020B0604020202020204" pitchFamily="34" charset="0"/>
              <a:buChar char="•"/>
            </a:pPr>
            <a:endParaRPr lang="fr-FR" sz="1400" dirty="0">
              <a:solidFill>
                <a:srgbClr val="002060"/>
              </a:solidFill>
            </a:endParaRPr>
          </a:p>
          <a:p>
            <a:pPr marL="591750" lvl="3" indent="-285750">
              <a:buFont typeface="Arial" panose="020B0604020202020204" pitchFamily="34" charset="0"/>
              <a:buChar char="•"/>
            </a:pPr>
            <a:r>
              <a:rPr lang="fr-FR" sz="1400" dirty="0">
                <a:solidFill>
                  <a:srgbClr val="002060"/>
                </a:solidFill>
              </a:rPr>
              <a:t>à 67 ans pour les assurés relevant de la catégorie dite « normale » et les agents sans droit ouvert au titre des autres catégories</a:t>
            </a:r>
          </a:p>
          <a:p>
            <a:pPr marL="591750" lvl="3" indent="-285750">
              <a:buFont typeface="Arial" panose="020B0604020202020204" pitchFamily="34" charset="0"/>
              <a:buChar char="•"/>
            </a:pPr>
            <a:endParaRPr lang="fr-FR" sz="1400" dirty="0">
              <a:solidFill>
                <a:srgbClr val="002060"/>
              </a:solidFill>
              <a:cs typeface="Arial"/>
            </a:endParaRPr>
          </a:p>
          <a:p>
            <a:pPr marL="591750" lvl="3" indent="-285750">
              <a:spcBef>
                <a:spcPts val="0"/>
              </a:spcBef>
              <a:buFont typeface="Arial" panose="020B0604020202020204" pitchFamily="34" charset="0"/>
              <a:buChar char="•"/>
            </a:pPr>
            <a:r>
              <a:rPr lang="fr-FR" sz="1400" dirty="0">
                <a:solidFill>
                  <a:srgbClr val="002060"/>
                </a:solidFill>
                <a:cs typeface="Arial"/>
              </a:rPr>
              <a:t>à 57 ans pour les assurés ayant un droit ouvert au titre de la catégorie super-active</a:t>
            </a:r>
            <a:endParaRPr lang="fr-FR" sz="1400" i="0" dirty="0">
              <a:solidFill>
                <a:srgbClr val="002060"/>
              </a:solidFill>
            </a:endParaRPr>
          </a:p>
        </p:txBody>
      </p:sp>
      <p:sp>
        <p:nvSpPr>
          <p:cNvPr id="15" name="Rectangle : coins arrondis 14">
            <a:extLst>
              <a:ext uri="{FF2B5EF4-FFF2-40B4-BE49-F238E27FC236}">
                <a16:creationId xmlns:a16="http://schemas.microsoft.com/office/drawing/2014/main" id="{390C1A28-BF1B-E43B-53F9-759CDA800667}"/>
              </a:ext>
            </a:extLst>
          </p:cNvPr>
          <p:cNvSpPr/>
          <p:nvPr/>
        </p:nvSpPr>
        <p:spPr bwMode="auto">
          <a:xfrm>
            <a:off x="4009689" y="4044590"/>
            <a:ext cx="7250768" cy="2113951"/>
          </a:xfrm>
          <a:prstGeom prst="roundRect">
            <a:avLst/>
          </a:prstGeom>
          <a:noFill/>
          <a:ln w="28575">
            <a:solidFill>
              <a:srgbClr val="A8C46F"/>
            </a:solidFill>
          </a:ln>
        </p:spPr>
        <p:txBody>
          <a:bodyPr vert="horz" wrap="square" lIns="91440" tIns="45720" rIns="91440" bIns="45720" numCol="1" rtlCol="0" anchor="t" anchorCtr="0" compatLnSpc="1">
            <a:prstTxWarp prst="textNoShape">
              <a:avLst/>
            </a:prstTxWarp>
          </a:bodyPr>
          <a:lstStyle/>
          <a:p>
            <a:pPr algn="l"/>
            <a:endParaRPr lang="fr-FR"/>
          </a:p>
        </p:txBody>
      </p:sp>
    </p:spTree>
    <p:extLst>
      <p:ext uri="{BB962C8B-B14F-4D97-AF65-F5344CB8AC3E}">
        <p14:creationId xmlns:p14="http://schemas.microsoft.com/office/powerpoint/2010/main" val="3711207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EBEB216-924D-37C0-06B0-5A729117C7A7}"/>
              </a:ext>
            </a:extLst>
          </p:cNvPr>
          <p:cNvSpPr>
            <a:spLocks noGrp="1"/>
          </p:cNvSpPr>
          <p:nvPr>
            <p:ph type="body" idx="1"/>
          </p:nvPr>
        </p:nvSpPr>
        <p:spPr>
          <a:xfrm>
            <a:off x="803716" y="550132"/>
            <a:ext cx="10440000" cy="360000"/>
          </a:xfrm>
        </p:spPr>
        <p:txBody>
          <a:bodyPr/>
          <a:lstStyle/>
          <a:p>
            <a:r>
              <a:rPr lang="fr-FR" dirty="0">
                <a:solidFill>
                  <a:schemeClr val="tx1">
                    <a:lumMod val="75000"/>
                  </a:schemeClr>
                </a:solidFill>
              </a:rPr>
              <a:t>Relèvement de l'âge à compter duquel le coefficient de majoration s’applique : </a:t>
            </a:r>
            <a:endParaRPr lang="fr-FR" b="0" dirty="0">
              <a:solidFill>
                <a:srgbClr val="00B050"/>
              </a:solidFill>
              <a:cs typeface="Arial"/>
            </a:endParaRPr>
          </a:p>
        </p:txBody>
      </p:sp>
      <p:sp>
        <p:nvSpPr>
          <p:cNvPr id="3" name="Espace réservé du pied de page 2">
            <a:extLst>
              <a:ext uri="{FF2B5EF4-FFF2-40B4-BE49-F238E27FC236}">
                <a16:creationId xmlns:a16="http://schemas.microsoft.com/office/drawing/2014/main" id="{9A505DEB-86FB-D1CB-836A-48038FFF23E3}"/>
              </a:ext>
            </a:extLst>
          </p:cNvPr>
          <p:cNvSpPr>
            <a:spLocks noGrp="1"/>
          </p:cNvSpPr>
          <p:nvPr>
            <p:ph type="ftr" sz="quarter" idx="11"/>
          </p:nvPr>
        </p:nvSpPr>
        <p:spPr/>
        <p:txBody>
          <a:bodyPr/>
          <a:lstStyle/>
          <a:p>
            <a:r>
              <a:rPr lang="fr-FR"/>
              <a:t>Réforme des retraites 2023</a:t>
            </a:r>
          </a:p>
        </p:txBody>
      </p:sp>
      <p:sp>
        <p:nvSpPr>
          <p:cNvPr id="5" name="Titre 4">
            <a:extLst>
              <a:ext uri="{FF2B5EF4-FFF2-40B4-BE49-F238E27FC236}">
                <a16:creationId xmlns:a16="http://schemas.microsoft.com/office/drawing/2014/main" id="{E7EC1BB8-9752-8343-5C5C-32BDC6CC364B}"/>
              </a:ext>
            </a:extLst>
          </p:cNvPr>
          <p:cNvSpPr>
            <a:spLocks noGrp="1"/>
          </p:cNvSpPr>
          <p:nvPr>
            <p:ph type="title"/>
          </p:nvPr>
        </p:nvSpPr>
        <p:spPr>
          <a:xfrm>
            <a:off x="803716" y="102156"/>
            <a:ext cx="10440000" cy="468000"/>
          </a:xfrm>
        </p:spPr>
        <p:txBody>
          <a:bodyPr/>
          <a:lstStyle/>
          <a:p>
            <a:r>
              <a:rPr lang="fr-FR" dirty="0">
                <a:solidFill>
                  <a:srgbClr val="C00000"/>
                </a:solidFill>
              </a:rPr>
              <a:t>Surcote</a:t>
            </a:r>
            <a:endParaRPr lang="fr-FR" dirty="0"/>
          </a:p>
        </p:txBody>
      </p:sp>
      <p:sp>
        <p:nvSpPr>
          <p:cNvPr id="6" name="Espace réservé du numéro de diapositive 5">
            <a:extLst>
              <a:ext uri="{FF2B5EF4-FFF2-40B4-BE49-F238E27FC236}">
                <a16:creationId xmlns:a16="http://schemas.microsoft.com/office/drawing/2014/main" id="{CA3D0E7E-07F3-B7AA-6E58-4D6DEF6948AE}"/>
              </a:ext>
            </a:extLst>
          </p:cNvPr>
          <p:cNvSpPr>
            <a:spLocks noGrp="1"/>
          </p:cNvSpPr>
          <p:nvPr>
            <p:ph type="sldNum" sz="quarter" idx="12"/>
          </p:nvPr>
        </p:nvSpPr>
        <p:spPr/>
        <p:txBody>
          <a:bodyPr/>
          <a:lstStyle/>
          <a:p>
            <a:fld id="{975A587B-5814-4D9B-9598-FE9CB954CB01}" type="slidenum">
              <a:rPr lang="fr-FR" smtClean="0"/>
              <a:t>22</a:t>
            </a:fld>
            <a:endParaRPr lang="fr-FR"/>
          </a:p>
        </p:txBody>
      </p:sp>
      <p:graphicFrame>
        <p:nvGraphicFramePr>
          <p:cNvPr id="4" name="Tableau 7">
            <a:extLst>
              <a:ext uri="{FF2B5EF4-FFF2-40B4-BE49-F238E27FC236}">
                <a16:creationId xmlns:a16="http://schemas.microsoft.com/office/drawing/2014/main" id="{C19D399F-3053-2916-8126-CA335F8D65DC}"/>
              </a:ext>
            </a:extLst>
          </p:cNvPr>
          <p:cNvGraphicFramePr>
            <a:graphicFrameLocks noGrp="1"/>
          </p:cNvGraphicFramePr>
          <p:nvPr>
            <p:extLst>
              <p:ext uri="{D42A27DB-BD31-4B8C-83A1-F6EECF244321}">
                <p14:modId xmlns:p14="http://schemas.microsoft.com/office/powerpoint/2010/main" val="2362557099"/>
              </p:ext>
            </p:extLst>
          </p:nvPr>
        </p:nvGraphicFramePr>
        <p:xfrm>
          <a:off x="726348" y="1038016"/>
          <a:ext cx="11002710" cy="4032018"/>
        </p:xfrm>
        <a:graphic>
          <a:graphicData uri="http://schemas.openxmlformats.org/drawingml/2006/table">
            <a:tbl>
              <a:tblPr firstRow="1" bandRow="1">
                <a:effectLst/>
                <a:tableStyleId>{5C22544A-7EE6-4342-B048-85BDC9FD1C3A}</a:tableStyleId>
              </a:tblPr>
              <a:tblGrid>
                <a:gridCol w="2817672">
                  <a:extLst>
                    <a:ext uri="{9D8B030D-6E8A-4147-A177-3AD203B41FA5}">
                      <a16:colId xmlns:a16="http://schemas.microsoft.com/office/drawing/2014/main" val="2529521529"/>
                    </a:ext>
                  </a:extLst>
                </a:gridCol>
                <a:gridCol w="2604353">
                  <a:extLst>
                    <a:ext uri="{9D8B030D-6E8A-4147-A177-3AD203B41FA5}">
                      <a16:colId xmlns:a16="http://schemas.microsoft.com/office/drawing/2014/main" val="2494085488"/>
                    </a:ext>
                  </a:extLst>
                </a:gridCol>
                <a:gridCol w="2656970">
                  <a:extLst>
                    <a:ext uri="{9D8B030D-6E8A-4147-A177-3AD203B41FA5}">
                      <a16:colId xmlns:a16="http://schemas.microsoft.com/office/drawing/2014/main" val="2543470987"/>
                    </a:ext>
                  </a:extLst>
                </a:gridCol>
                <a:gridCol w="1269242">
                  <a:extLst>
                    <a:ext uri="{9D8B030D-6E8A-4147-A177-3AD203B41FA5}">
                      <a16:colId xmlns:a16="http://schemas.microsoft.com/office/drawing/2014/main" val="3013072934"/>
                    </a:ext>
                  </a:extLst>
                </a:gridCol>
                <a:gridCol w="1654473">
                  <a:extLst>
                    <a:ext uri="{9D8B030D-6E8A-4147-A177-3AD203B41FA5}">
                      <a16:colId xmlns:a16="http://schemas.microsoft.com/office/drawing/2014/main" val="823699449"/>
                    </a:ext>
                  </a:extLst>
                </a:gridCol>
              </a:tblGrid>
              <a:tr h="620712">
                <a:tc gridSpan="3">
                  <a:txBody>
                    <a:bodyPr/>
                    <a:lstStyle/>
                    <a:p>
                      <a:pPr algn="ctr"/>
                      <a:r>
                        <a:rPr lang="fr-FR" dirty="0">
                          <a:solidFill>
                            <a:srgbClr val="002060"/>
                          </a:solidFill>
                        </a:rPr>
                        <a:t>Date de naissance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hMerge="1">
                  <a:txBody>
                    <a:bodyPr/>
                    <a:lstStyle/>
                    <a:p>
                      <a:pPr algn="ctr"/>
                      <a:endParaRPr lang="fr-FR" dirty="0">
                        <a:solidFill>
                          <a:srgbClr val="002060"/>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hMerge="1">
                  <a:txBody>
                    <a:bodyPr/>
                    <a:lstStyle/>
                    <a:p>
                      <a:pPr algn="ctr"/>
                      <a:endParaRPr lang="fr-FR" dirty="0">
                        <a:solidFill>
                          <a:srgbClr val="002060"/>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solidFill>
                            <a:srgbClr val="002060"/>
                          </a:solidFill>
                        </a:rPr>
                        <a:t>Age de la surcote avant réforme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rowSpan="2">
                  <a:txBody>
                    <a:bodyPr/>
                    <a:lstStyle/>
                    <a:p>
                      <a:pPr algn="ctr"/>
                      <a:r>
                        <a:rPr lang="fr-FR" sz="1600" dirty="0">
                          <a:solidFill>
                            <a:srgbClr val="002060"/>
                          </a:solidFill>
                        </a:rPr>
                        <a:t>Age de la surcote après réforme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extLst>
                  <a:ext uri="{0D108BD9-81ED-4DB2-BD59-A6C34878D82A}">
                    <a16:rowId xmlns:a16="http://schemas.microsoft.com/office/drawing/2014/main" val="820902097"/>
                  </a:ext>
                </a:extLst>
              </a:tr>
              <a:tr h="491809">
                <a:tc>
                  <a:txBody>
                    <a:bodyPr/>
                    <a:lstStyle/>
                    <a:p>
                      <a:pPr marL="0" algn="ctr" defTabSz="914400" rtl="0" eaLnBrk="1" latinLnBrk="0" hangingPunct="1"/>
                      <a:r>
                        <a:rPr lang="fr-FR" sz="1400" b="1" kern="1200" dirty="0">
                          <a:solidFill>
                            <a:srgbClr val="002060"/>
                          </a:solidFill>
                          <a:latin typeface="+mn-lt"/>
                          <a:ea typeface="+mn-ea"/>
                          <a:cs typeface="+mn-cs"/>
                        </a:rPr>
                        <a:t>Catégorie « normale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a:txBody>
                    <a:bodyPr/>
                    <a:lstStyle/>
                    <a:p>
                      <a:pPr marL="0" algn="ctr" defTabSz="914400" rtl="0" eaLnBrk="1" latinLnBrk="0" hangingPunct="1"/>
                      <a:r>
                        <a:rPr lang="fr-FR" sz="1400" b="1" kern="1200" dirty="0">
                          <a:solidFill>
                            <a:srgbClr val="002060"/>
                          </a:solidFill>
                          <a:latin typeface="+mn-lt"/>
                          <a:ea typeface="+mn-ea"/>
                          <a:cs typeface="+mn-cs"/>
                        </a:rPr>
                        <a:t>Travaux insalubres</a:t>
                      </a:r>
                      <a:r>
                        <a:rPr lang="fr-FR" sz="1400" b="0" kern="1200" dirty="0">
                          <a:solidFill>
                            <a:srgbClr val="002060"/>
                          </a:solidFill>
                          <a:latin typeface="+mn-lt"/>
                          <a:ea typeface="+mn-ea"/>
                          <a:cs typeface="+mn-cs"/>
                        </a:rPr>
                        <a:t> * (ou catégorie active)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a:txBody>
                    <a:bodyPr/>
                    <a:lstStyle/>
                    <a:p>
                      <a:pPr marL="0" algn="ctr" defTabSz="914400" rtl="0" eaLnBrk="1" latinLnBrk="0" hangingPunct="1"/>
                      <a:r>
                        <a:rPr lang="fr-FR" sz="1400" b="1" kern="1200" dirty="0">
                          <a:solidFill>
                            <a:srgbClr val="002060"/>
                          </a:solidFill>
                          <a:latin typeface="+mn-lt"/>
                          <a:ea typeface="+mn-ea"/>
                          <a:cs typeface="+mn-cs"/>
                        </a:rPr>
                        <a:t>Catégorie super-active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solidFill>
                            <a:srgbClr val="002060"/>
                          </a:solidFill>
                        </a:rPr>
                        <a:t>Age de la surcote avant réforme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tc vMerge="1">
                  <a:txBody>
                    <a:bodyPr/>
                    <a:lstStyle/>
                    <a:p>
                      <a:pPr algn="ctr"/>
                      <a:r>
                        <a:rPr lang="fr-FR" sz="1600" dirty="0">
                          <a:solidFill>
                            <a:srgbClr val="002060"/>
                          </a:solidFill>
                        </a:rPr>
                        <a:t>Age de la surcote après </a:t>
                      </a:r>
                    </a:p>
                    <a:p>
                      <a:pPr algn="ctr"/>
                      <a:r>
                        <a:rPr lang="fr-FR" sz="1600" dirty="0">
                          <a:solidFill>
                            <a:srgbClr val="002060"/>
                          </a:solidFill>
                        </a:rPr>
                        <a:t>réforme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B7CBE4"/>
                    </a:solidFill>
                  </a:tcPr>
                </a:tc>
                <a:extLst>
                  <a:ext uri="{0D108BD9-81ED-4DB2-BD59-A6C34878D82A}">
                    <a16:rowId xmlns:a16="http://schemas.microsoft.com/office/drawing/2014/main" val="330247490"/>
                  </a:ext>
                </a:extLst>
              </a:tr>
              <a:tr h="314918">
                <a:tc>
                  <a:txBody>
                    <a:bodyPr/>
                    <a:lstStyle/>
                    <a:p>
                      <a:pPr algn="ctr"/>
                      <a:r>
                        <a:rPr lang="fr-FR" sz="1200" dirty="0">
                          <a:solidFill>
                            <a:srgbClr val="002060"/>
                          </a:solidFill>
                        </a:rPr>
                        <a:t>Avant le 1</a:t>
                      </a:r>
                      <a:r>
                        <a:rPr lang="fr-FR" sz="1200" baseline="30000" dirty="0">
                          <a:solidFill>
                            <a:srgbClr val="002060"/>
                          </a:solidFill>
                        </a:rPr>
                        <a:t>er</a:t>
                      </a:r>
                      <a:r>
                        <a:rPr lang="fr-FR" sz="1200" dirty="0">
                          <a:solidFill>
                            <a:srgbClr val="002060"/>
                          </a:solidFill>
                        </a:rPr>
                        <a:t> septembre 1961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200" dirty="0">
                          <a:solidFill>
                            <a:srgbClr val="002060"/>
                          </a:solidFill>
                        </a:rPr>
                        <a:t>Avant le 1</a:t>
                      </a:r>
                      <a:r>
                        <a:rPr lang="fr-FR" sz="1200" baseline="30000" dirty="0">
                          <a:solidFill>
                            <a:srgbClr val="002060"/>
                          </a:solidFill>
                        </a:rPr>
                        <a:t>er</a:t>
                      </a:r>
                      <a:r>
                        <a:rPr lang="fr-FR" sz="1200" dirty="0">
                          <a:solidFill>
                            <a:srgbClr val="002060"/>
                          </a:solidFill>
                        </a:rPr>
                        <a:t> septembre 1966</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200" dirty="0">
                          <a:solidFill>
                            <a:srgbClr val="002060"/>
                          </a:solidFill>
                        </a:rPr>
                        <a:t>Avant le 1</a:t>
                      </a:r>
                      <a:r>
                        <a:rPr lang="fr-FR" sz="1200" baseline="30000" dirty="0">
                          <a:solidFill>
                            <a:srgbClr val="002060"/>
                          </a:solidFill>
                        </a:rPr>
                        <a:t>er</a:t>
                      </a:r>
                      <a:r>
                        <a:rPr lang="fr-FR" sz="1200" dirty="0">
                          <a:solidFill>
                            <a:srgbClr val="002060"/>
                          </a:solidFill>
                        </a:rPr>
                        <a:t> septembre 1971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200" dirty="0">
                          <a:solidFill>
                            <a:srgbClr val="002060"/>
                          </a:solidFill>
                        </a:rPr>
                        <a:t>62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200" dirty="0">
                          <a:solidFill>
                            <a:srgbClr val="002060"/>
                          </a:solidFill>
                        </a:rPr>
                        <a:t>62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925781417"/>
                  </a:ext>
                </a:extLst>
              </a:tr>
              <a:tr h="373802">
                <a:tc>
                  <a:txBody>
                    <a:bodyPr/>
                    <a:lstStyle/>
                    <a:p>
                      <a:pPr algn="ctr"/>
                      <a:r>
                        <a:rPr lang="fr-FR" sz="1200" dirty="0">
                          <a:solidFill>
                            <a:srgbClr val="002060"/>
                          </a:solidFill>
                        </a:rPr>
                        <a:t>Entre le 1</a:t>
                      </a:r>
                      <a:r>
                        <a:rPr lang="fr-FR" sz="1200" baseline="30000" dirty="0">
                          <a:solidFill>
                            <a:srgbClr val="002060"/>
                          </a:solidFill>
                        </a:rPr>
                        <a:t>er</a:t>
                      </a:r>
                      <a:r>
                        <a:rPr lang="fr-FR" sz="1200" dirty="0">
                          <a:solidFill>
                            <a:srgbClr val="002060"/>
                          </a:solidFill>
                        </a:rPr>
                        <a:t> sept. et le 31 déc. 1961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200" dirty="0">
                          <a:solidFill>
                            <a:srgbClr val="002060"/>
                          </a:solidFill>
                        </a:rPr>
                        <a:t>Entre le 1</a:t>
                      </a:r>
                      <a:r>
                        <a:rPr lang="fr-FR" sz="1200" baseline="30000" dirty="0">
                          <a:solidFill>
                            <a:srgbClr val="002060"/>
                          </a:solidFill>
                        </a:rPr>
                        <a:t>er</a:t>
                      </a:r>
                      <a:r>
                        <a:rPr lang="fr-FR" sz="1200" dirty="0">
                          <a:solidFill>
                            <a:srgbClr val="002060"/>
                          </a:solidFill>
                        </a:rPr>
                        <a:t> sept. et le 31 déc. 1966</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200" dirty="0">
                          <a:solidFill>
                            <a:srgbClr val="002060"/>
                          </a:solidFill>
                        </a:rPr>
                        <a:t>Entre le 1</a:t>
                      </a:r>
                      <a:r>
                        <a:rPr lang="fr-FR" sz="1200" baseline="30000" dirty="0">
                          <a:solidFill>
                            <a:srgbClr val="002060"/>
                          </a:solidFill>
                        </a:rPr>
                        <a:t>er</a:t>
                      </a:r>
                      <a:r>
                        <a:rPr lang="fr-FR" sz="1200" dirty="0">
                          <a:solidFill>
                            <a:srgbClr val="002060"/>
                          </a:solidFill>
                        </a:rPr>
                        <a:t> sept. et le 31 déc. 1971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200" dirty="0">
                          <a:solidFill>
                            <a:srgbClr val="002060"/>
                          </a:solidFill>
                        </a:rPr>
                        <a:t>62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200" dirty="0">
                          <a:solidFill>
                            <a:srgbClr val="002060"/>
                          </a:solidFill>
                        </a:rPr>
                        <a:t>62 ans et 3 mois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extLst>
                  <a:ext uri="{0D108BD9-81ED-4DB2-BD59-A6C34878D82A}">
                    <a16:rowId xmlns:a16="http://schemas.microsoft.com/office/drawing/2014/main" val="234971697"/>
                  </a:ext>
                </a:extLst>
              </a:tr>
              <a:tr h="314918">
                <a:tc>
                  <a:txBody>
                    <a:bodyPr/>
                    <a:lstStyle/>
                    <a:p>
                      <a:pPr algn="ctr"/>
                      <a:r>
                        <a:rPr lang="fr-FR" sz="1200" dirty="0">
                          <a:solidFill>
                            <a:srgbClr val="002060"/>
                          </a:solidFill>
                        </a:rPr>
                        <a:t>1962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200" dirty="0">
                          <a:solidFill>
                            <a:srgbClr val="002060"/>
                          </a:solidFill>
                        </a:rPr>
                        <a:t>1967</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200" dirty="0">
                          <a:solidFill>
                            <a:srgbClr val="002060"/>
                          </a:solidFill>
                        </a:rPr>
                        <a:t>1972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200" dirty="0">
                          <a:solidFill>
                            <a:srgbClr val="002060"/>
                          </a:solidFill>
                        </a:rPr>
                        <a:t>62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200" dirty="0">
                          <a:solidFill>
                            <a:srgbClr val="002060"/>
                          </a:solidFill>
                        </a:rPr>
                        <a:t>62 ans et 6 mois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7832635"/>
                  </a:ext>
                </a:extLst>
              </a:tr>
              <a:tr h="314918">
                <a:tc>
                  <a:txBody>
                    <a:bodyPr/>
                    <a:lstStyle/>
                    <a:p>
                      <a:pPr algn="ctr"/>
                      <a:r>
                        <a:rPr lang="fr-FR" sz="1200" dirty="0">
                          <a:solidFill>
                            <a:srgbClr val="002060"/>
                          </a:solidFill>
                        </a:rPr>
                        <a:t>1963</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200" dirty="0">
                          <a:solidFill>
                            <a:srgbClr val="002060"/>
                          </a:solidFill>
                        </a:rPr>
                        <a:t>1968</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200" dirty="0">
                          <a:solidFill>
                            <a:srgbClr val="002060"/>
                          </a:solidFill>
                        </a:rPr>
                        <a:t>1973</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200" dirty="0">
                          <a:solidFill>
                            <a:srgbClr val="002060"/>
                          </a:solidFill>
                        </a:rPr>
                        <a:t>62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200" dirty="0">
                          <a:solidFill>
                            <a:srgbClr val="002060"/>
                          </a:solidFill>
                        </a:rPr>
                        <a:t>62 ans et 9 mois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extLst>
                  <a:ext uri="{0D108BD9-81ED-4DB2-BD59-A6C34878D82A}">
                    <a16:rowId xmlns:a16="http://schemas.microsoft.com/office/drawing/2014/main" val="3905945970"/>
                  </a:ext>
                </a:extLst>
              </a:tr>
              <a:tr h="314918">
                <a:tc>
                  <a:txBody>
                    <a:bodyPr/>
                    <a:lstStyle/>
                    <a:p>
                      <a:pPr algn="ctr"/>
                      <a:r>
                        <a:rPr lang="fr-FR" sz="1200" dirty="0">
                          <a:solidFill>
                            <a:srgbClr val="002060"/>
                          </a:solidFill>
                        </a:rPr>
                        <a:t>1964</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200" dirty="0">
                          <a:solidFill>
                            <a:srgbClr val="002060"/>
                          </a:solidFill>
                        </a:rPr>
                        <a:t>1969</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200" dirty="0">
                          <a:solidFill>
                            <a:srgbClr val="002060"/>
                          </a:solidFill>
                        </a:rPr>
                        <a:t>1974</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200" dirty="0">
                          <a:solidFill>
                            <a:srgbClr val="002060"/>
                          </a:solidFill>
                        </a:rPr>
                        <a:t>62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200" dirty="0">
                          <a:solidFill>
                            <a:srgbClr val="002060"/>
                          </a:solidFill>
                        </a:rPr>
                        <a:t>63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241939766"/>
                  </a:ext>
                </a:extLst>
              </a:tr>
              <a:tr h="314918">
                <a:tc>
                  <a:txBody>
                    <a:bodyPr/>
                    <a:lstStyle/>
                    <a:p>
                      <a:pPr algn="ctr"/>
                      <a:r>
                        <a:rPr lang="fr-FR" sz="1200" dirty="0">
                          <a:solidFill>
                            <a:srgbClr val="002060"/>
                          </a:solidFill>
                        </a:rPr>
                        <a:t>1965</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200" dirty="0">
                          <a:solidFill>
                            <a:srgbClr val="002060"/>
                          </a:solidFill>
                        </a:rPr>
                        <a:t>1970</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200" dirty="0">
                          <a:solidFill>
                            <a:srgbClr val="002060"/>
                          </a:solidFill>
                        </a:rPr>
                        <a:t>1975</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200" dirty="0">
                          <a:solidFill>
                            <a:srgbClr val="002060"/>
                          </a:solidFill>
                        </a:rPr>
                        <a:t>62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200" dirty="0">
                          <a:solidFill>
                            <a:srgbClr val="002060"/>
                          </a:solidFill>
                        </a:rPr>
                        <a:t>63 ans et 3 mois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extLst>
                  <a:ext uri="{0D108BD9-81ED-4DB2-BD59-A6C34878D82A}">
                    <a16:rowId xmlns:a16="http://schemas.microsoft.com/office/drawing/2014/main" val="3838571603"/>
                  </a:ext>
                </a:extLst>
              </a:tr>
              <a:tr h="314918">
                <a:tc>
                  <a:txBody>
                    <a:bodyPr/>
                    <a:lstStyle/>
                    <a:p>
                      <a:pPr algn="ctr"/>
                      <a:r>
                        <a:rPr lang="fr-FR" sz="1200" dirty="0">
                          <a:solidFill>
                            <a:srgbClr val="002060"/>
                          </a:solidFill>
                        </a:rPr>
                        <a:t>1966</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200" dirty="0">
                          <a:solidFill>
                            <a:srgbClr val="002060"/>
                          </a:solidFill>
                        </a:rPr>
                        <a:t>1971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200" dirty="0">
                          <a:solidFill>
                            <a:srgbClr val="002060"/>
                          </a:solidFill>
                        </a:rPr>
                        <a:t>1976</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200" dirty="0">
                          <a:solidFill>
                            <a:srgbClr val="002060"/>
                          </a:solidFill>
                        </a:rPr>
                        <a:t>62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fr-FR" sz="1200" dirty="0">
                          <a:solidFill>
                            <a:srgbClr val="002060"/>
                          </a:solidFill>
                        </a:rPr>
                        <a:t>63 ans et 6 mois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28110355"/>
                  </a:ext>
                </a:extLst>
              </a:tr>
              <a:tr h="314918">
                <a:tc>
                  <a:txBody>
                    <a:bodyPr/>
                    <a:lstStyle/>
                    <a:p>
                      <a:pPr algn="ctr"/>
                      <a:r>
                        <a:rPr lang="fr-FR" sz="1200" dirty="0">
                          <a:solidFill>
                            <a:srgbClr val="002060"/>
                          </a:solidFill>
                        </a:rPr>
                        <a:t>1967</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200" dirty="0">
                          <a:solidFill>
                            <a:srgbClr val="002060"/>
                          </a:solidFill>
                        </a:rPr>
                        <a:t>1972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algn="ctr"/>
                      <a:r>
                        <a:rPr lang="fr-FR" sz="1200" dirty="0">
                          <a:solidFill>
                            <a:srgbClr val="002060"/>
                          </a:solidFill>
                        </a:rPr>
                        <a:t>1977</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solidFill>
                            <a:srgbClr val="002060"/>
                          </a:solidFill>
                        </a:rPr>
                        <a:t>62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solidFill>
                            <a:srgbClr val="002060"/>
                          </a:solidFill>
                        </a:rPr>
                        <a:t>63 ans et 9 mois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extLst>
                  <a:ext uri="{0D108BD9-81ED-4DB2-BD59-A6C34878D82A}">
                    <a16:rowId xmlns:a16="http://schemas.microsoft.com/office/drawing/2014/main" val="1136804436"/>
                  </a:ext>
                </a:extLst>
              </a:tr>
              <a:tr h="314918">
                <a:tc>
                  <a:txBody>
                    <a:bodyPr/>
                    <a:lstStyle/>
                    <a:p>
                      <a:pPr marL="0" algn="ctr" defTabSz="914400" rtl="0" eaLnBrk="1" latinLnBrk="0" hangingPunct="1"/>
                      <a:r>
                        <a:rPr lang="fr-FR" sz="1200" kern="1200" dirty="0">
                          <a:solidFill>
                            <a:srgbClr val="002060"/>
                          </a:solidFill>
                          <a:latin typeface="+mn-lt"/>
                          <a:ea typeface="+mn-ea"/>
                          <a:cs typeface="+mn-cs"/>
                        </a:rPr>
                        <a:t>1968</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algn="ctr" defTabSz="914400" rtl="0" eaLnBrk="1" latinLnBrk="0" hangingPunct="1"/>
                      <a:r>
                        <a:rPr lang="fr-FR" sz="1200" kern="1200" dirty="0">
                          <a:solidFill>
                            <a:srgbClr val="002060"/>
                          </a:solidFill>
                          <a:latin typeface="+mn-lt"/>
                          <a:ea typeface="+mn-ea"/>
                          <a:cs typeface="+mn-cs"/>
                        </a:rPr>
                        <a:t>1973</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algn="ctr" defTabSz="914400" rtl="0" eaLnBrk="1" latinLnBrk="0" hangingPunct="1"/>
                      <a:r>
                        <a:rPr lang="fr-FR" sz="1200" kern="1200" dirty="0">
                          <a:solidFill>
                            <a:srgbClr val="002060"/>
                          </a:solidFill>
                          <a:latin typeface="+mn-lt"/>
                          <a:ea typeface="+mn-ea"/>
                          <a:cs typeface="+mn-cs"/>
                        </a:rPr>
                        <a:t>1978</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solidFill>
                            <a:srgbClr val="002060"/>
                          </a:solidFill>
                        </a:rPr>
                        <a:t>62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solidFill>
                            <a:srgbClr val="002060"/>
                          </a:solidFill>
                        </a:rPr>
                        <a:t>64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969847513"/>
                  </a:ext>
                </a:extLst>
              </a:tr>
            </a:tbl>
          </a:graphicData>
        </a:graphic>
      </p:graphicFrame>
      <p:sp>
        <p:nvSpPr>
          <p:cNvPr id="7" name="ZoneTexte 6">
            <a:extLst>
              <a:ext uri="{FF2B5EF4-FFF2-40B4-BE49-F238E27FC236}">
                <a16:creationId xmlns:a16="http://schemas.microsoft.com/office/drawing/2014/main" id="{C9F72F4B-C14B-7815-2D65-8959FD959EB2}"/>
              </a:ext>
            </a:extLst>
          </p:cNvPr>
          <p:cNvSpPr txBox="1"/>
          <p:nvPr/>
        </p:nvSpPr>
        <p:spPr>
          <a:xfrm>
            <a:off x="735672" y="5070034"/>
            <a:ext cx="11456328" cy="461665"/>
          </a:xfrm>
          <a:prstGeom prst="rect">
            <a:avLst/>
          </a:prstGeom>
          <a:noFill/>
        </p:spPr>
        <p:txBody>
          <a:bodyPr wrap="square" rtlCol="0">
            <a:spAutoFit/>
          </a:bodyPr>
          <a:lstStyle/>
          <a:p>
            <a:r>
              <a:rPr lang="fr-FR" sz="1200" i="1" dirty="0">
                <a:solidFill>
                  <a:schemeClr val="tx2"/>
                </a:solidFill>
              </a:rPr>
              <a:t>* Pour les ouvriers bénéficiant d’une prolongation d’activité après la limite d’âge</a:t>
            </a:r>
          </a:p>
          <a:p>
            <a:r>
              <a:rPr lang="fr-FR" sz="1200" i="1" dirty="0">
                <a:solidFill>
                  <a:schemeClr val="tx2"/>
                </a:solidFill>
              </a:rPr>
              <a:t>** Pour les ouvriers bénéficiant d’un départ anticipé super-actif au titre des services super-actifs accomplis en tant que fonctionnaire avant leur affiliation au FSPOEIE</a:t>
            </a:r>
          </a:p>
        </p:txBody>
      </p:sp>
      <p:sp>
        <p:nvSpPr>
          <p:cNvPr id="8" name="ZoneTexte 7">
            <a:extLst>
              <a:ext uri="{FF2B5EF4-FFF2-40B4-BE49-F238E27FC236}">
                <a16:creationId xmlns:a16="http://schemas.microsoft.com/office/drawing/2014/main" id="{09F09A19-711C-E021-E4D0-675EA6B1F5F3}"/>
              </a:ext>
            </a:extLst>
          </p:cNvPr>
          <p:cNvSpPr txBox="1"/>
          <p:nvPr/>
        </p:nvSpPr>
        <p:spPr>
          <a:xfrm>
            <a:off x="1110343" y="5531699"/>
            <a:ext cx="9966960" cy="523220"/>
          </a:xfrm>
          <a:prstGeom prst="rect">
            <a:avLst/>
          </a:prstGeom>
          <a:noFill/>
        </p:spPr>
        <p:txBody>
          <a:bodyPr wrap="square" rtlCol="0">
            <a:spAutoFit/>
          </a:bodyPr>
          <a:lstStyle/>
          <a:p>
            <a:pPr algn="ctr"/>
            <a:r>
              <a:rPr lang="fr-FR" sz="1400" b="1" dirty="0">
                <a:solidFill>
                  <a:schemeClr val="tx2"/>
                </a:solidFill>
              </a:rPr>
              <a:t>Dérogation : les ouvriers ayant un droit ouvert avant 60 ans et avant le 1</a:t>
            </a:r>
            <a:r>
              <a:rPr lang="fr-FR" sz="1400" b="1" baseline="30000" dirty="0">
                <a:solidFill>
                  <a:schemeClr val="tx2"/>
                </a:solidFill>
              </a:rPr>
              <a:t>er</a:t>
            </a:r>
            <a:r>
              <a:rPr lang="fr-FR" sz="1400" b="1" dirty="0">
                <a:solidFill>
                  <a:schemeClr val="tx2"/>
                </a:solidFill>
              </a:rPr>
              <a:t> septembre 2023 conserve un âge à compter duquel le coefficient de majoration s’applique fixé à 62 ans</a:t>
            </a:r>
          </a:p>
        </p:txBody>
      </p:sp>
    </p:spTree>
    <p:extLst>
      <p:ext uri="{BB962C8B-B14F-4D97-AF65-F5344CB8AC3E}">
        <p14:creationId xmlns:p14="http://schemas.microsoft.com/office/powerpoint/2010/main" val="6088063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16632BAD-71DD-24AF-6425-11056DC496F8}"/>
              </a:ext>
            </a:extLst>
          </p:cNvPr>
          <p:cNvSpPr>
            <a:spLocks noGrp="1"/>
          </p:cNvSpPr>
          <p:nvPr>
            <p:ph type="body" idx="1"/>
          </p:nvPr>
        </p:nvSpPr>
        <p:spPr>
          <a:xfrm>
            <a:off x="931543" y="1040609"/>
            <a:ext cx="10440000" cy="468000"/>
          </a:xfrm>
          <a:ln>
            <a:noFill/>
          </a:ln>
        </p:spPr>
        <p:txBody>
          <a:bodyPr/>
          <a:lstStyle/>
          <a:p>
            <a:r>
              <a:rPr lang="fr-FR" dirty="0">
                <a:solidFill>
                  <a:schemeClr val="tx1">
                    <a:lumMod val="75000"/>
                  </a:schemeClr>
                </a:solidFill>
              </a:rPr>
              <a:t>Dérogation : surcote au titre de la naissance et/ou de l’éducation d’un enfant</a:t>
            </a:r>
          </a:p>
          <a:p>
            <a:endParaRPr lang="fr-FR" sz="1400" b="0" dirty="0">
              <a:solidFill>
                <a:srgbClr val="002060"/>
              </a:solidFill>
            </a:endParaRPr>
          </a:p>
          <a:p>
            <a:r>
              <a:rPr lang="fr-FR" sz="1500" b="0" dirty="0">
                <a:solidFill>
                  <a:srgbClr val="002060"/>
                </a:solidFill>
              </a:rPr>
              <a:t>Possibilité pour les assurés ayant un âge de surcote de droit commun supérieur ou égale à 63 ans de bénéficier d’une surcote à un âge anticipé (un an avant l’âge de surcote de droit commun) au titre de la naissance et/ou de l’éducation d’un enfant. </a:t>
            </a:r>
          </a:p>
          <a:p>
            <a:endParaRPr lang="fr-FR" sz="1500" b="0" dirty="0">
              <a:solidFill>
                <a:srgbClr val="002060"/>
              </a:solidFill>
            </a:endParaRPr>
          </a:p>
          <a:p>
            <a:r>
              <a:rPr lang="fr-FR" sz="1400" b="1" i="1" dirty="0">
                <a:solidFill>
                  <a:srgbClr val="002060"/>
                </a:solidFill>
              </a:rPr>
              <a:t>Age anticipé de la surcote en fonction de la génération (période transitoire</a:t>
            </a:r>
            <a:r>
              <a:rPr lang="fr-FR" sz="1400" i="1" dirty="0"/>
              <a:t>)</a:t>
            </a:r>
          </a:p>
          <a:p>
            <a:endParaRPr lang="fr-FR" sz="1500" b="0" dirty="0">
              <a:solidFill>
                <a:srgbClr val="002060"/>
              </a:solidFill>
            </a:endParaRPr>
          </a:p>
          <a:p>
            <a:endParaRPr lang="fr-FR" sz="1500" b="0" dirty="0">
              <a:solidFill>
                <a:srgbClr val="002060"/>
              </a:solidFill>
            </a:endParaRPr>
          </a:p>
          <a:p>
            <a:endParaRPr lang="fr-FR" sz="1500" b="0" dirty="0">
              <a:solidFill>
                <a:srgbClr val="002060"/>
              </a:solidFill>
            </a:endParaRPr>
          </a:p>
          <a:p>
            <a:endParaRPr lang="fr-FR" sz="1500" b="0" dirty="0">
              <a:solidFill>
                <a:srgbClr val="002060"/>
              </a:solidFill>
            </a:endParaRPr>
          </a:p>
        </p:txBody>
      </p:sp>
      <p:sp>
        <p:nvSpPr>
          <p:cNvPr id="3" name="Espace réservé du pied de page 2">
            <a:extLst>
              <a:ext uri="{FF2B5EF4-FFF2-40B4-BE49-F238E27FC236}">
                <a16:creationId xmlns:a16="http://schemas.microsoft.com/office/drawing/2014/main" id="{4D7C549E-C5B2-33D8-8C64-F7C2A7876FAF}"/>
              </a:ext>
            </a:extLst>
          </p:cNvPr>
          <p:cNvSpPr>
            <a:spLocks noGrp="1"/>
          </p:cNvSpPr>
          <p:nvPr>
            <p:ph type="ftr" sz="quarter" idx="11"/>
          </p:nvPr>
        </p:nvSpPr>
        <p:spPr/>
        <p:txBody>
          <a:bodyPr/>
          <a:lstStyle/>
          <a:p>
            <a:r>
              <a:rPr lang="fr-FR"/>
              <a:t>Réforme des retraites 2023</a:t>
            </a:r>
          </a:p>
        </p:txBody>
      </p:sp>
      <p:sp>
        <p:nvSpPr>
          <p:cNvPr id="4" name="Espace réservé du numéro de diapositive 3">
            <a:extLst>
              <a:ext uri="{FF2B5EF4-FFF2-40B4-BE49-F238E27FC236}">
                <a16:creationId xmlns:a16="http://schemas.microsoft.com/office/drawing/2014/main" id="{3B2FA254-1453-0382-A073-1EE114B36D1B}"/>
              </a:ext>
            </a:extLst>
          </p:cNvPr>
          <p:cNvSpPr>
            <a:spLocks noGrp="1"/>
          </p:cNvSpPr>
          <p:nvPr>
            <p:ph type="sldNum" sz="quarter" idx="12"/>
          </p:nvPr>
        </p:nvSpPr>
        <p:spPr/>
        <p:txBody>
          <a:bodyPr/>
          <a:lstStyle/>
          <a:p>
            <a:fld id="{975A587B-5814-4D9B-9598-FE9CB954CB01}" type="slidenum">
              <a:rPr lang="fr-FR" smtClean="0"/>
              <a:t>23</a:t>
            </a:fld>
            <a:endParaRPr lang="fr-FR"/>
          </a:p>
        </p:txBody>
      </p:sp>
      <p:sp>
        <p:nvSpPr>
          <p:cNvPr id="5" name="Titre 4">
            <a:extLst>
              <a:ext uri="{FF2B5EF4-FFF2-40B4-BE49-F238E27FC236}">
                <a16:creationId xmlns:a16="http://schemas.microsoft.com/office/drawing/2014/main" id="{C0812690-3EB1-0F13-CC30-70FBADDC8677}"/>
              </a:ext>
            </a:extLst>
          </p:cNvPr>
          <p:cNvSpPr>
            <a:spLocks noGrp="1"/>
          </p:cNvSpPr>
          <p:nvPr>
            <p:ph type="title"/>
          </p:nvPr>
        </p:nvSpPr>
        <p:spPr/>
        <p:txBody>
          <a:bodyPr/>
          <a:lstStyle/>
          <a:p>
            <a:r>
              <a:rPr lang="fr-FR" dirty="0">
                <a:solidFill>
                  <a:srgbClr val="C00000"/>
                </a:solidFill>
              </a:rPr>
              <a:t>Surcote</a:t>
            </a:r>
            <a:endParaRPr lang="fr-FR" dirty="0"/>
          </a:p>
        </p:txBody>
      </p:sp>
      <p:graphicFrame>
        <p:nvGraphicFramePr>
          <p:cNvPr id="7" name="Tableau 6">
            <a:extLst>
              <a:ext uri="{FF2B5EF4-FFF2-40B4-BE49-F238E27FC236}">
                <a16:creationId xmlns:a16="http://schemas.microsoft.com/office/drawing/2014/main" id="{E8F6EC63-A48A-7805-128E-F425420822C5}"/>
              </a:ext>
            </a:extLst>
          </p:cNvPr>
          <p:cNvGraphicFramePr>
            <a:graphicFrameLocks noGrp="1"/>
          </p:cNvGraphicFramePr>
          <p:nvPr>
            <p:extLst>
              <p:ext uri="{D42A27DB-BD31-4B8C-83A1-F6EECF244321}">
                <p14:modId xmlns:p14="http://schemas.microsoft.com/office/powerpoint/2010/main" val="609107639"/>
              </p:ext>
            </p:extLst>
          </p:nvPr>
        </p:nvGraphicFramePr>
        <p:xfrm>
          <a:off x="931542" y="2821578"/>
          <a:ext cx="10312172" cy="3108842"/>
        </p:xfrm>
        <a:graphic>
          <a:graphicData uri="http://schemas.openxmlformats.org/drawingml/2006/table">
            <a:tbl>
              <a:tblPr/>
              <a:tblGrid>
                <a:gridCol w="3282008">
                  <a:extLst>
                    <a:ext uri="{9D8B030D-6E8A-4147-A177-3AD203B41FA5}">
                      <a16:colId xmlns:a16="http://schemas.microsoft.com/office/drawing/2014/main" val="1998164333"/>
                    </a:ext>
                  </a:extLst>
                </a:gridCol>
                <a:gridCol w="1757541">
                  <a:extLst>
                    <a:ext uri="{9D8B030D-6E8A-4147-A177-3AD203B41FA5}">
                      <a16:colId xmlns:a16="http://schemas.microsoft.com/office/drawing/2014/main" val="3244125521"/>
                    </a:ext>
                  </a:extLst>
                </a:gridCol>
                <a:gridCol w="1757541">
                  <a:extLst>
                    <a:ext uri="{9D8B030D-6E8A-4147-A177-3AD203B41FA5}">
                      <a16:colId xmlns:a16="http://schemas.microsoft.com/office/drawing/2014/main" val="303611853"/>
                    </a:ext>
                  </a:extLst>
                </a:gridCol>
                <a:gridCol w="1757541">
                  <a:extLst>
                    <a:ext uri="{9D8B030D-6E8A-4147-A177-3AD203B41FA5}">
                      <a16:colId xmlns:a16="http://schemas.microsoft.com/office/drawing/2014/main" val="710688819"/>
                    </a:ext>
                  </a:extLst>
                </a:gridCol>
                <a:gridCol w="1757541">
                  <a:extLst>
                    <a:ext uri="{9D8B030D-6E8A-4147-A177-3AD203B41FA5}">
                      <a16:colId xmlns:a16="http://schemas.microsoft.com/office/drawing/2014/main" val="4270197917"/>
                    </a:ext>
                  </a:extLst>
                </a:gridCol>
              </a:tblGrid>
              <a:tr h="895426">
                <a:tc gridSpan="3">
                  <a:txBody>
                    <a:bodyPr/>
                    <a:lstStyle/>
                    <a:p>
                      <a:pPr algn="ctr" fontAlgn="ctr"/>
                      <a:r>
                        <a:rPr lang="fr-FR" sz="1200" b="1" cap="all" dirty="0">
                          <a:solidFill>
                            <a:srgbClr val="002060"/>
                          </a:solidFill>
                          <a:effectLst/>
                        </a:rPr>
                        <a:t>ANNÉE DE NAISSANCE</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BCEE5"/>
                    </a:solidFill>
                  </a:tcPr>
                </a:tc>
                <a:tc hMerge="1">
                  <a:txBody>
                    <a:bodyPr/>
                    <a:lstStyle/>
                    <a:p>
                      <a:endParaRPr lang="fr-FR"/>
                    </a:p>
                  </a:txBody>
                  <a:tcPr/>
                </a:tc>
                <a:tc hMerge="1">
                  <a:txBody>
                    <a:bodyPr/>
                    <a:lstStyle/>
                    <a:p>
                      <a:endParaRPr lang="fr-FR"/>
                    </a:p>
                  </a:txBody>
                  <a:tcPr/>
                </a:tc>
                <a:tc rowSpan="2">
                  <a:txBody>
                    <a:bodyPr/>
                    <a:lstStyle/>
                    <a:p>
                      <a:pPr algn="ctr" fontAlgn="base"/>
                      <a:r>
                        <a:rPr lang="fr-FR" sz="1200" b="1" cap="all" dirty="0">
                          <a:solidFill>
                            <a:srgbClr val="002060"/>
                          </a:solidFill>
                          <a:effectLst/>
                        </a:rPr>
                        <a:t>AGE DE LA SURCOTE DE DROIT COMMUN</a:t>
                      </a:r>
                      <a:r>
                        <a:rPr lang="fr-FR" sz="1200" b="0" cap="all" dirty="0">
                          <a:solidFill>
                            <a:srgbClr val="002060"/>
                          </a:solidFill>
                          <a:effectLst/>
                        </a:rPr>
                        <a:t> </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BCEE5"/>
                    </a:solidFill>
                  </a:tcPr>
                </a:tc>
                <a:tc rowSpan="2">
                  <a:txBody>
                    <a:bodyPr/>
                    <a:lstStyle/>
                    <a:p>
                      <a:pPr algn="ctr" fontAlgn="base"/>
                      <a:r>
                        <a:rPr lang="fr-FR" sz="1200" b="1" cap="all" dirty="0">
                          <a:solidFill>
                            <a:srgbClr val="002060"/>
                          </a:solidFill>
                          <a:effectLst/>
                        </a:rPr>
                        <a:t>AGE ANTICIPÉ DE LA SURCOTE AU TITRE DES ENFANTS</a:t>
                      </a:r>
                      <a:r>
                        <a:rPr lang="fr-FR" sz="1200" b="0" cap="all" dirty="0">
                          <a:solidFill>
                            <a:srgbClr val="002060"/>
                          </a:solidFill>
                          <a:effectLst/>
                        </a:rPr>
                        <a:t> </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BCEE5"/>
                    </a:solidFill>
                  </a:tcPr>
                </a:tc>
                <a:extLst>
                  <a:ext uri="{0D108BD9-81ED-4DB2-BD59-A6C34878D82A}">
                    <a16:rowId xmlns:a16="http://schemas.microsoft.com/office/drawing/2014/main" val="792374713"/>
                  </a:ext>
                </a:extLst>
              </a:tr>
              <a:tr h="895426">
                <a:tc>
                  <a:txBody>
                    <a:bodyPr/>
                    <a:lstStyle/>
                    <a:p>
                      <a:pPr algn="ctr" fontAlgn="ctr"/>
                      <a:r>
                        <a:rPr lang="fr-FR" sz="1200" b="1" dirty="0">
                          <a:solidFill>
                            <a:srgbClr val="002060"/>
                          </a:solidFill>
                          <a:effectLst/>
                        </a:rPr>
                        <a:t>Droit commun</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fontAlgn="ctr"/>
                      <a:r>
                        <a:rPr lang="fr-FR" sz="1200" b="1" dirty="0">
                          <a:solidFill>
                            <a:srgbClr val="002060"/>
                          </a:solidFill>
                          <a:effectLst/>
                        </a:rPr>
                        <a:t>Départ anticipé au titre des travaux insalubres (ou de la catégorie active)</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fontAlgn="ctr"/>
                      <a:r>
                        <a:rPr lang="fr-FR" sz="1200" b="1" dirty="0">
                          <a:solidFill>
                            <a:srgbClr val="002060"/>
                          </a:solidFill>
                          <a:effectLst/>
                        </a:rPr>
                        <a:t>Départ anticipé au titre de la catégorie super-active</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vMerge="1">
                  <a:txBody>
                    <a:bodyPr/>
                    <a:lstStyle/>
                    <a:p>
                      <a:pPr algn="ctr" fontAlgn="ctr"/>
                      <a:r>
                        <a:rPr lang="fr-FR" sz="1200" b="0" cap="all" dirty="0">
                          <a:solidFill>
                            <a:srgbClr val="002060"/>
                          </a:solidFill>
                          <a:effectLst/>
                        </a:rPr>
                        <a:t> </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vMerge="1">
                  <a:txBody>
                    <a:bodyPr/>
                    <a:lstStyle/>
                    <a:p>
                      <a:pPr algn="ctr" fontAlgn="ctr"/>
                      <a:r>
                        <a:rPr lang="fr-FR" sz="1200" b="0" cap="all" dirty="0">
                          <a:solidFill>
                            <a:srgbClr val="002060"/>
                          </a:solidFill>
                          <a:effectLst/>
                        </a:rPr>
                        <a:t> </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extLst>
                  <a:ext uri="{0D108BD9-81ED-4DB2-BD59-A6C34878D82A}">
                    <a16:rowId xmlns:a16="http://schemas.microsoft.com/office/drawing/2014/main" val="1204275"/>
                  </a:ext>
                </a:extLst>
              </a:tr>
              <a:tr h="263598">
                <a:tc>
                  <a:txBody>
                    <a:bodyPr/>
                    <a:lstStyle/>
                    <a:p>
                      <a:pPr algn="ctr" fontAlgn="ctr"/>
                      <a:r>
                        <a:rPr lang="fr-FR" sz="1200" b="0" dirty="0">
                          <a:solidFill>
                            <a:srgbClr val="002060"/>
                          </a:solidFill>
                          <a:effectLst/>
                        </a:rPr>
                        <a:t>1964</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BCEE5"/>
                    </a:solidFill>
                  </a:tcPr>
                </a:tc>
                <a:tc>
                  <a:txBody>
                    <a:bodyPr/>
                    <a:lstStyle/>
                    <a:p>
                      <a:pPr algn="ctr" fontAlgn="ctr"/>
                      <a:r>
                        <a:rPr lang="fr-FR" sz="1200" b="0" dirty="0">
                          <a:solidFill>
                            <a:srgbClr val="002060"/>
                          </a:solidFill>
                          <a:effectLst/>
                        </a:rPr>
                        <a:t>1969</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BCEE5"/>
                    </a:solidFill>
                  </a:tcPr>
                </a:tc>
                <a:tc>
                  <a:txBody>
                    <a:bodyPr/>
                    <a:lstStyle/>
                    <a:p>
                      <a:pPr algn="ctr" fontAlgn="ctr"/>
                      <a:r>
                        <a:rPr lang="fr-FR" sz="1200" b="0" dirty="0">
                          <a:solidFill>
                            <a:srgbClr val="002060"/>
                          </a:solidFill>
                          <a:effectLst/>
                        </a:rPr>
                        <a:t>1974</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BCEE5"/>
                    </a:solidFill>
                  </a:tcPr>
                </a:tc>
                <a:tc>
                  <a:txBody>
                    <a:bodyPr/>
                    <a:lstStyle/>
                    <a:p>
                      <a:pPr algn="ctr" fontAlgn="ctr"/>
                      <a:r>
                        <a:rPr lang="fr-FR" sz="1200" b="0" dirty="0">
                          <a:solidFill>
                            <a:srgbClr val="002060"/>
                          </a:solidFill>
                          <a:effectLst/>
                        </a:rPr>
                        <a:t>63 ans</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BCEE5"/>
                    </a:solidFill>
                  </a:tcPr>
                </a:tc>
                <a:tc>
                  <a:txBody>
                    <a:bodyPr/>
                    <a:lstStyle/>
                    <a:p>
                      <a:pPr algn="ctr" fontAlgn="ctr"/>
                      <a:r>
                        <a:rPr lang="fr-FR" sz="1200" b="0" dirty="0">
                          <a:solidFill>
                            <a:srgbClr val="002060"/>
                          </a:solidFill>
                          <a:effectLst/>
                        </a:rPr>
                        <a:t>62 ans</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BCEE5"/>
                    </a:solidFill>
                  </a:tcPr>
                </a:tc>
                <a:extLst>
                  <a:ext uri="{0D108BD9-81ED-4DB2-BD59-A6C34878D82A}">
                    <a16:rowId xmlns:a16="http://schemas.microsoft.com/office/drawing/2014/main" val="956961796"/>
                  </a:ext>
                </a:extLst>
              </a:tr>
              <a:tr h="263598">
                <a:tc>
                  <a:txBody>
                    <a:bodyPr/>
                    <a:lstStyle/>
                    <a:p>
                      <a:pPr algn="ctr" fontAlgn="ctr"/>
                      <a:r>
                        <a:rPr lang="fr-FR" sz="1200" b="0" dirty="0">
                          <a:solidFill>
                            <a:srgbClr val="002060"/>
                          </a:solidFill>
                          <a:effectLst/>
                        </a:rPr>
                        <a:t>1965</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FR" sz="1200" b="0" dirty="0">
                          <a:solidFill>
                            <a:srgbClr val="002060"/>
                          </a:solidFill>
                          <a:effectLst/>
                        </a:rPr>
                        <a:t>1970</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FR" sz="1200" b="0" dirty="0">
                          <a:solidFill>
                            <a:srgbClr val="002060"/>
                          </a:solidFill>
                          <a:effectLst/>
                        </a:rPr>
                        <a:t>1975</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FR" sz="1200" b="0" dirty="0">
                          <a:solidFill>
                            <a:srgbClr val="002060"/>
                          </a:solidFill>
                          <a:effectLst/>
                        </a:rPr>
                        <a:t>63 ans et 3 mois</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FR" sz="1200" b="0" dirty="0">
                          <a:solidFill>
                            <a:srgbClr val="002060"/>
                          </a:solidFill>
                          <a:effectLst/>
                        </a:rPr>
                        <a:t>62 ans et 3 mois</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5037187"/>
                  </a:ext>
                </a:extLst>
              </a:tr>
              <a:tr h="263598">
                <a:tc>
                  <a:txBody>
                    <a:bodyPr/>
                    <a:lstStyle/>
                    <a:p>
                      <a:pPr algn="ctr" fontAlgn="ctr"/>
                      <a:r>
                        <a:rPr lang="fr-FR" sz="1200" b="0" dirty="0">
                          <a:solidFill>
                            <a:srgbClr val="002060"/>
                          </a:solidFill>
                          <a:effectLst/>
                        </a:rPr>
                        <a:t>1966</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BCEE5"/>
                    </a:solidFill>
                  </a:tcPr>
                </a:tc>
                <a:tc>
                  <a:txBody>
                    <a:bodyPr/>
                    <a:lstStyle/>
                    <a:p>
                      <a:pPr algn="ctr" fontAlgn="ctr"/>
                      <a:r>
                        <a:rPr lang="fr-FR" sz="1200" b="0" dirty="0">
                          <a:solidFill>
                            <a:srgbClr val="002060"/>
                          </a:solidFill>
                          <a:effectLst/>
                        </a:rPr>
                        <a:t>1971</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BCEE5"/>
                    </a:solidFill>
                  </a:tcPr>
                </a:tc>
                <a:tc>
                  <a:txBody>
                    <a:bodyPr/>
                    <a:lstStyle/>
                    <a:p>
                      <a:pPr algn="ctr" fontAlgn="ctr"/>
                      <a:r>
                        <a:rPr lang="fr-FR" sz="1200" b="0" dirty="0">
                          <a:solidFill>
                            <a:srgbClr val="002060"/>
                          </a:solidFill>
                          <a:effectLst/>
                        </a:rPr>
                        <a:t>1976</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BCEE5"/>
                    </a:solidFill>
                  </a:tcPr>
                </a:tc>
                <a:tc>
                  <a:txBody>
                    <a:bodyPr/>
                    <a:lstStyle/>
                    <a:p>
                      <a:pPr algn="ctr" fontAlgn="ctr"/>
                      <a:r>
                        <a:rPr lang="fr-FR" sz="1200" b="0" dirty="0">
                          <a:solidFill>
                            <a:srgbClr val="002060"/>
                          </a:solidFill>
                          <a:effectLst/>
                        </a:rPr>
                        <a:t>63 ans et 6 mois</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BCEE5"/>
                    </a:solidFill>
                  </a:tcPr>
                </a:tc>
                <a:tc>
                  <a:txBody>
                    <a:bodyPr/>
                    <a:lstStyle/>
                    <a:p>
                      <a:pPr algn="ctr" fontAlgn="ctr"/>
                      <a:r>
                        <a:rPr lang="fr-FR" sz="1200" b="0" dirty="0">
                          <a:solidFill>
                            <a:srgbClr val="002060"/>
                          </a:solidFill>
                          <a:effectLst/>
                        </a:rPr>
                        <a:t>62 ans et 6 mois</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BCEE5"/>
                    </a:solidFill>
                  </a:tcPr>
                </a:tc>
                <a:extLst>
                  <a:ext uri="{0D108BD9-81ED-4DB2-BD59-A6C34878D82A}">
                    <a16:rowId xmlns:a16="http://schemas.microsoft.com/office/drawing/2014/main" val="844457869"/>
                  </a:ext>
                </a:extLst>
              </a:tr>
              <a:tr h="263598">
                <a:tc>
                  <a:txBody>
                    <a:bodyPr/>
                    <a:lstStyle/>
                    <a:p>
                      <a:pPr algn="ctr" fontAlgn="ctr"/>
                      <a:r>
                        <a:rPr lang="fr-FR" sz="1200" b="0" dirty="0">
                          <a:solidFill>
                            <a:srgbClr val="002060"/>
                          </a:solidFill>
                          <a:effectLst/>
                        </a:rPr>
                        <a:t>1967</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FR" sz="1200" b="0" dirty="0">
                          <a:solidFill>
                            <a:srgbClr val="002060"/>
                          </a:solidFill>
                          <a:effectLst/>
                        </a:rPr>
                        <a:t>1972</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FR" sz="1200" b="0" dirty="0">
                          <a:solidFill>
                            <a:srgbClr val="002060"/>
                          </a:solidFill>
                          <a:effectLst/>
                        </a:rPr>
                        <a:t>1977</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FR" sz="1200" b="0" dirty="0">
                          <a:solidFill>
                            <a:srgbClr val="002060"/>
                          </a:solidFill>
                          <a:effectLst/>
                        </a:rPr>
                        <a:t>63 ans et 9 mois</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fr-FR" sz="1200" b="0" dirty="0">
                          <a:solidFill>
                            <a:srgbClr val="002060"/>
                          </a:solidFill>
                          <a:effectLst/>
                        </a:rPr>
                        <a:t>62 ans et 9 mois</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34483243"/>
                  </a:ext>
                </a:extLst>
              </a:tr>
              <a:tr h="263598">
                <a:tc>
                  <a:txBody>
                    <a:bodyPr/>
                    <a:lstStyle/>
                    <a:p>
                      <a:pPr algn="ctr" fontAlgn="ctr"/>
                      <a:r>
                        <a:rPr lang="fr-FR" sz="1200" b="0" dirty="0">
                          <a:solidFill>
                            <a:srgbClr val="002060"/>
                          </a:solidFill>
                          <a:effectLst/>
                        </a:rPr>
                        <a:t>A/c 1968</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BCEE5"/>
                    </a:solidFill>
                  </a:tcPr>
                </a:tc>
                <a:tc>
                  <a:txBody>
                    <a:bodyPr/>
                    <a:lstStyle/>
                    <a:p>
                      <a:pPr algn="ctr" fontAlgn="ctr"/>
                      <a:r>
                        <a:rPr lang="fr-FR" sz="1200" b="0" dirty="0">
                          <a:solidFill>
                            <a:srgbClr val="002060"/>
                          </a:solidFill>
                          <a:effectLst/>
                        </a:rPr>
                        <a:t>A/c 1973</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BCEE5"/>
                    </a:solidFill>
                  </a:tcPr>
                </a:tc>
                <a:tc>
                  <a:txBody>
                    <a:bodyPr/>
                    <a:lstStyle/>
                    <a:p>
                      <a:pPr algn="ctr" fontAlgn="ctr"/>
                      <a:r>
                        <a:rPr lang="fr-FR" sz="1200" b="0" dirty="0">
                          <a:solidFill>
                            <a:srgbClr val="002060"/>
                          </a:solidFill>
                          <a:effectLst/>
                        </a:rPr>
                        <a:t>A/c 1978</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BCEE5"/>
                    </a:solidFill>
                  </a:tcPr>
                </a:tc>
                <a:tc>
                  <a:txBody>
                    <a:bodyPr/>
                    <a:lstStyle/>
                    <a:p>
                      <a:pPr algn="ctr" fontAlgn="ctr"/>
                      <a:r>
                        <a:rPr lang="fr-FR" sz="1200" b="0" dirty="0">
                          <a:solidFill>
                            <a:srgbClr val="002060"/>
                          </a:solidFill>
                          <a:effectLst/>
                        </a:rPr>
                        <a:t>64 ans</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BCEE5"/>
                    </a:solidFill>
                  </a:tcPr>
                </a:tc>
                <a:tc>
                  <a:txBody>
                    <a:bodyPr/>
                    <a:lstStyle/>
                    <a:p>
                      <a:pPr algn="ctr" fontAlgn="ctr"/>
                      <a:r>
                        <a:rPr lang="fr-FR" sz="1200" b="0" dirty="0">
                          <a:solidFill>
                            <a:srgbClr val="002060"/>
                          </a:solidFill>
                          <a:effectLst/>
                        </a:rPr>
                        <a:t>63 ans</a:t>
                      </a:r>
                    </a:p>
                  </a:txBody>
                  <a:tcPr marL="6401" marR="6401" marT="6401" marB="6401"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BCEE5"/>
                    </a:solidFill>
                  </a:tcPr>
                </a:tc>
                <a:extLst>
                  <a:ext uri="{0D108BD9-81ED-4DB2-BD59-A6C34878D82A}">
                    <a16:rowId xmlns:a16="http://schemas.microsoft.com/office/drawing/2014/main" val="3946768472"/>
                  </a:ext>
                </a:extLst>
              </a:tr>
            </a:tbl>
          </a:graphicData>
        </a:graphic>
      </p:graphicFrame>
    </p:spTree>
    <p:extLst>
      <p:ext uri="{BB962C8B-B14F-4D97-AF65-F5344CB8AC3E}">
        <p14:creationId xmlns:p14="http://schemas.microsoft.com/office/powerpoint/2010/main" val="2334657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EBEB216-924D-37C0-06B0-5A729117C7A7}"/>
              </a:ext>
            </a:extLst>
          </p:cNvPr>
          <p:cNvSpPr>
            <a:spLocks noGrp="1"/>
          </p:cNvSpPr>
          <p:nvPr>
            <p:ph type="body" idx="1"/>
          </p:nvPr>
        </p:nvSpPr>
        <p:spPr>
          <a:xfrm>
            <a:off x="980722" y="974015"/>
            <a:ext cx="10440000" cy="568179"/>
          </a:xfrm>
        </p:spPr>
        <p:txBody>
          <a:bodyPr/>
          <a:lstStyle/>
          <a:p>
            <a:r>
              <a:rPr lang="fr-FR" dirty="0">
                <a:solidFill>
                  <a:schemeClr val="tx1">
                    <a:lumMod val="75000"/>
                  </a:schemeClr>
                </a:solidFill>
              </a:rPr>
              <a:t>Dérogation : surcote au titre de la naissance et/ou de l’éducation d’un enfant </a:t>
            </a:r>
          </a:p>
        </p:txBody>
      </p:sp>
      <p:sp>
        <p:nvSpPr>
          <p:cNvPr id="3" name="Espace réservé du pied de page 2">
            <a:extLst>
              <a:ext uri="{FF2B5EF4-FFF2-40B4-BE49-F238E27FC236}">
                <a16:creationId xmlns:a16="http://schemas.microsoft.com/office/drawing/2014/main" id="{9A505DEB-86FB-D1CB-836A-48038FFF23E3}"/>
              </a:ext>
            </a:extLst>
          </p:cNvPr>
          <p:cNvSpPr>
            <a:spLocks noGrp="1"/>
          </p:cNvSpPr>
          <p:nvPr>
            <p:ph type="ftr" sz="quarter" idx="11"/>
          </p:nvPr>
        </p:nvSpPr>
        <p:spPr/>
        <p:txBody>
          <a:bodyPr/>
          <a:lstStyle/>
          <a:p>
            <a:r>
              <a:rPr lang="fr-FR"/>
              <a:t>Réforme des retraites 2023</a:t>
            </a:r>
          </a:p>
        </p:txBody>
      </p:sp>
      <p:sp>
        <p:nvSpPr>
          <p:cNvPr id="5" name="Titre 4">
            <a:extLst>
              <a:ext uri="{FF2B5EF4-FFF2-40B4-BE49-F238E27FC236}">
                <a16:creationId xmlns:a16="http://schemas.microsoft.com/office/drawing/2014/main" id="{E7EC1BB8-9752-8343-5C5C-32BDC6CC364B}"/>
              </a:ext>
            </a:extLst>
          </p:cNvPr>
          <p:cNvSpPr>
            <a:spLocks noGrp="1"/>
          </p:cNvSpPr>
          <p:nvPr>
            <p:ph type="title"/>
          </p:nvPr>
        </p:nvSpPr>
        <p:spPr/>
        <p:txBody>
          <a:bodyPr/>
          <a:lstStyle/>
          <a:p>
            <a:r>
              <a:rPr lang="fr-FR" dirty="0">
                <a:solidFill>
                  <a:srgbClr val="C00000"/>
                </a:solidFill>
              </a:rPr>
              <a:t>Surcote</a:t>
            </a:r>
          </a:p>
        </p:txBody>
      </p:sp>
      <p:sp>
        <p:nvSpPr>
          <p:cNvPr id="6" name="Espace réservé du texte 5">
            <a:extLst>
              <a:ext uri="{FF2B5EF4-FFF2-40B4-BE49-F238E27FC236}">
                <a16:creationId xmlns:a16="http://schemas.microsoft.com/office/drawing/2014/main" id="{87335C2B-E9AE-C761-2A51-3C269F8BF160}"/>
              </a:ext>
            </a:extLst>
          </p:cNvPr>
          <p:cNvSpPr>
            <a:spLocks noGrp="1"/>
          </p:cNvSpPr>
          <p:nvPr>
            <p:ph type="body" sz="quarter" idx="14"/>
          </p:nvPr>
        </p:nvSpPr>
        <p:spPr>
          <a:xfrm>
            <a:off x="930929" y="1650561"/>
            <a:ext cx="10439143" cy="649134"/>
          </a:xfrm>
        </p:spPr>
        <p:txBody>
          <a:bodyPr/>
          <a:lstStyle/>
          <a:p>
            <a:r>
              <a:rPr lang="fr-FR" i="0" dirty="0">
                <a:solidFill>
                  <a:srgbClr val="002060"/>
                </a:solidFill>
              </a:rPr>
              <a:t>Cette surcote est accordée au titre des services accomplis postérieurement à l’âge anticipé de surcote (63 ans à terme) sous réserve que l’assuré justifie à compter de cette date </a:t>
            </a:r>
            <a:r>
              <a:rPr lang="fr-FR" i="0" dirty="0"/>
              <a:t>: </a:t>
            </a:r>
          </a:p>
        </p:txBody>
      </p:sp>
      <p:sp>
        <p:nvSpPr>
          <p:cNvPr id="7" name="ZoneTexte 6">
            <a:extLst>
              <a:ext uri="{FF2B5EF4-FFF2-40B4-BE49-F238E27FC236}">
                <a16:creationId xmlns:a16="http://schemas.microsoft.com/office/drawing/2014/main" id="{40D83F92-8657-F93A-77D7-C9EEBE97DD62}"/>
              </a:ext>
            </a:extLst>
          </p:cNvPr>
          <p:cNvSpPr txBox="1"/>
          <p:nvPr/>
        </p:nvSpPr>
        <p:spPr>
          <a:xfrm>
            <a:off x="995458" y="5283482"/>
            <a:ext cx="10312172" cy="784830"/>
          </a:xfrm>
          <a:prstGeom prst="rect">
            <a:avLst/>
          </a:prstGeom>
          <a:noFill/>
        </p:spPr>
        <p:txBody>
          <a:bodyPr wrap="square" rtlCol="0">
            <a:spAutoFit/>
          </a:bodyPr>
          <a:lstStyle/>
          <a:p>
            <a:r>
              <a:rPr lang="fr-FR" sz="1500" i="0" dirty="0">
                <a:solidFill>
                  <a:srgbClr val="002060"/>
                </a:solidFill>
              </a:rPr>
              <a:t>Dès lors, l’assuré remplissant les conditions ci-dessus, qui continue d’exercer son activité au-delà de cet âge anticipé de surcote et du taux plein, bénéficiera d’une surcote de 1.25% par trimestre supplémentaire jusqu’à l’atteinte de l’âge de surcote de droit commun applicable à sa génération</a:t>
            </a:r>
          </a:p>
        </p:txBody>
      </p:sp>
      <p:graphicFrame>
        <p:nvGraphicFramePr>
          <p:cNvPr id="9" name="Diagramme 8">
            <a:extLst>
              <a:ext uri="{FF2B5EF4-FFF2-40B4-BE49-F238E27FC236}">
                <a16:creationId xmlns:a16="http://schemas.microsoft.com/office/drawing/2014/main" id="{8F2E7E2C-B3B7-BD5B-F82E-1CD2AA3A7E08}"/>
              </a:ext>
            </a:extLst>
          </p:cNvPr>
          <p:cNvGraphicFramePr/>
          <p:nvPr>
            <p:extLst>
              <p:ext uri="{D42A27DB-BD31-4B8C-83A1-F6EECF244321}">
                <p14:modId xmlns:p14="http://schemas.microsoft.com/office/powerpoint/2010/main" val="3977703607"/>
              </p:ext>
            </p:extLst>
          </p:nvPr>
        </p:nvGraphicFramePr>
        <p:xfrm>
          <a:off x="1492635" y="2447109"/>
          <a:ext cx="9688025" cy="26738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Espace réservé du numéro de diapositive 9">
            <a:extLst>
              <a:ext uri="{FF2B5EF4-FFF2-40B4-BE49-F238E27FC236}">
                <a16:creationId xmlns:a16="http://schemas.microsoft.com/office/drawing/2014/main" id="{6A0FD78D-C233-9F9B-7F32-E5735CB6FD24}"/>
              </a:ext>
            </a:extLst>
          </p:cNvPr>
          <p:cNvSpPr>
            <a:spLocks noGrp="1"/>
          </p:cNvSpPr>
          <p:nvPr>
            <p:ph type="sldNum" sz="quarter" idx="12"/>
          </p:nvPr>
        </p:nvSpPr>
        <p:spPr/>
        <p:txBody>
          <a:bodyPr/>
          <a:lstStyle/>
          <a:p>
            <a:fld id="{975A587B-5814-4D9B-9598-FE9CB954CB01}" type="slidenum">
              <a:rPr lang="fr-FR" smtClean="0"/>
              <a:t>24</a:t>
            </a:fld>
            <a:endParaRPr lang="fr-FR"/>
          </a:p>
        </p:txBody>
      </p:sp>
      <p:sp>
        <p:nvSpPr>
          <p:cNvPr id="4" name="Rectangle : coins arrondis 3">
            <a:extLst>
              <a:ext uri="{FF2B5EF4-FFF2-40B4-BE49-F238E27FC236}">
                <a16:creationId xmlns:a16="http://schemas.microsoft.com/office/drawing/2014/main" id="{501A5415-0296-454E-CF9D-4848ECE2917F}"/>
              </a:ext>
            </a:extLst>
          </p:cNvPr>
          <p:cNvSpPr/>
          <p:nvPr/>
        </p:nvSpPr>
        <p:spPr bwMode="auto">
          <a:xfrm>
            <a:off x="995458" y="5175115"/>
            <a:ext cx="10185202" cy="841607"/>
          </a:xfrm>
          <a:prstGeom prst="roundRect">
            <a:avLst/>
          </a:prstGeom>
          <a:noFill/>
          <a:ln w="41275" cmpd="sng">
            <a:solidFill>
              <a:srgbClr val="A8C46F"/>
            </a:solidFill>
          </a:ln>
        </p:spPr>
        <p:txBody>
          <a:bodyPr vert="horz" wrap="square" lIns="91440" tIns="45720" rIns="91440" bIns="45720" numCol="1" rtlCol="0" anchor="t" anchorCtr="0" compatLnSpc="1">
            <a:prstTxWarp prst="textNoShape">
              <a:avLst/>
            </a:prstTxWarp>
          </a:bodyPr>
          <a:lstStyle/>
          <a:p>
            <a:pPr algn="l"/>
            <a:endParaRPr lang="fr-FR"/>
          </a:p>
        </p:txBody>
      </p:sp>
      <p:pic>
        <p:nvPicPr>
          <p:cNvPr id="8" name="Graphique 7" descr="Coche avec un remplissage uni">
            <a:extLst>
              <a:ext uri="{FF2B5EF4-FFF2-40B4-BE49-F238E27FC236}">
                <a16:creationId xmlns:a16="http://schemas.microsoft.com/office/drawing/2014/main" id="{9B89A03E-8988-1DB6-BB05-03C0AD36F60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20457" y="2603607"/>
            <a:ext cx="566071" cy="566071"/>
          </a:xfrm>
          <a:prstGeom prst="rect">
            <a:avLst/>
          </a:prstGeom>
        </p:spPr>
      </p:pic>
      <p:pic>
        <p:nvPicPr>
          <p:cNvPr id="11" name="Graphique 10" descr="Coche avec un remplissage uni">
            <a:extLst>
              <a:ext uri="{FF2B5EF4-FFF2-40B4-BE49-F238E27FC236}">
                <a16:creationId xmlns:a16="http://schemas.microsoft.com/office/drawing/2014/main" id="{144B09FF-F541-D8EE-F356-4756CFD96BE4}"/>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16092" y="4554860"/>
            <a:ext cx="566071" cy="566071"/>
          </a:xfrm>
          <a:prstGeom prst="rect">
            <a:avLst/>
          </a:prstGeom>
        </p:spPr>
      </p:pic>
    </p:spTree>
    <p:extLst>
      <p:ext uri="{BB962C8B-B14F-4D97-AF65-F5344CB8AC3E}">
        <p14:creationId xmlns:p14="http://schemas.microsoft.com/office/powerpoint/2010/main" val="1488163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CAF0E58E-BE49-F60F-2BD8-3DC3209717CA}"/>
              </a:ext>
            </a:extLst>
          </p:cNvPr>
          <p:cNvSpPr>
            <a:spLocks noGrp="1"/>
          </p:cNvSpPr>
          <p:nvPr>
            <p:ph type="ftr" sz="quarter" idx="11"/>
          </p:nvPr>
        </p:nvSpPr>
        <p:spPr>
          <a:xfrm>
            <a:off x="6864085" y="6372226"/>
            <a:ext cx="3980472" cy="280575"/>
          </a:xfrm>
        </p:spPr>
        <p:txBody>
          <a:bodyPr/>
          <a:lstStyle/>
          <a:p>
            <a:r>
              <a:rPr lang="fr-FR"/>
              <a:t>Réforme des retraites 2023</a:t>
            </a:r>
          </a:p>
        </p:txBody>
      </p:sp>
      <p:sp>
        <p:nvSpPr>
          <p:cNvPr id="5" name="Titre 4">
            <a:extLst>
              <a:ext uri="{FF2B5EF4-FFF2-40B4-BE49-F238E27FC236}">
                <a16:creationId xmlns:a16="http://schemas.microsoft.com/office/drawing/2014/main" id="{9F127920-639F-F0E0-0C09-F42F191B6C2B}"/>
              </a:ext>
            </a:extLst>
          </p:cNvPr>
          <p:cNvSpPr>
            <a:spLocks noGrp="1"/>
          </p:cNvSpPr>
          <p:nvPr>
            <p:ph type="title"/>
          </p:nvPr>
        </p:nvSpPr>
        <p:spPr/>
        <p:txBody>
          <a:bodyPr/>
          <a:lstStyle/>
          <a:p>
            <a:r>
              <a:rPr lang="fr-FR" sz="2800" dirty="0">
                <a:solidFill>
                  <a:srgbClr val="C00000"/>
                </a:solidFill>
              </a:rPr>
              <a:t>Cas pratiques</a:t>
            </a:r>
          </a:p>
        </p:txBody>
      </p:sp>
      <p:graphicFrame>
        <p:nvGraphicFramePr>
          <p:cNvPr id="7" name="Diagramme 6">
            <a:extLst>
              <a:ext uri="{FF2B5EF4-FFF2-40B4-BE49-F238E27FC236}">
                <a16:creationId xmlns:a16="http://schemas.microsoft.com/office/drawing/2014/main" id="{E8EBFEEA-EFEA-F21F-C57A-F8CA77F983C9}"/>
              </a:ext>
            </a:extLst>
          </p:cNvPr>
          <p:cNvGraphicFramePr/>
          <p:nvPr>
            <p:extLst>
              <p:ext uri="{D42A27DB-BD31-4B8C-83A1-F6EECF244321}">
                <p14:modId xmlns:p14="http://schemas.microsoft.com/office/powerpoint/2010/main" val="447753248"/>
              </p:ext>
            </p:extLst>
          </p:nvPr>
        </p:nvGraphicFramePr>
        <p:xfrm>
          <a:off x="630636" y="1038228"/>
          <a:ext cx="10930727" cy="50898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Espace réservé du numéro de diapositive 1">
            <a:extLst>
              <a:ext uri="{FF2B5EF4-FFF2-40B4-BE49-F238E27FC236}">
                <a16:creationId xmlns:a16="http://schemas.microsoft.com/office/drawing/2014/main" id="{F736A628-7FBA-CF6B-831D-EBB8A6CAE803}"/>
              </a:ext>
            </a:extLst>
          </p:cNvPr>
          <p:cNvSpPr>
            <a:spLocks noGrp="1"/>
          </p:cNvSpPr>
          <p:nvPr>
            <p:ph type="sldNum" sz="quarter" idx="12"/>
          </p:nvPr>
        </p:nvSpPr>
        <p:spPr/>
        <p:txBody>
          <a:bodyPr/>
          <a:lstStyle/>
          <a:p>
            <a:fld id="{975A587B-5814-4D9B-9598-FE9CB954CB01}" type="slidenum">
              <a:rPr lang="fr-FR" smtClean="0"/>
              <a:t>25</a:t>
            </a:fld>
            <a:endParaRPr lang="fr-FR"/>
          </a:p>
        </p:txBody>
      </p:sp>
    </p:spTree>
    <p:extLst>
      <p:ext uri="{BB962C8B-B14F-4D97-AF65-F5344CB8AC3E}">
        <p14:creationId xmlns:p14="http://schemas.microsoft.com/office/powerpoint/2010/main" val="2011016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graphicEl>
                                              <a:dgm id="{BA84C997-5050-492F-8876-33F8DB9F2797}"/>
                                            </p:graphicEl>
                                          </p:spTgt>
                                        </p:tgtEl>
                                        <p:attrNameLst>
                                          <p:attrName>style.visibility</p:attrName>
                                        </p:attrNameLst>
                                      </p:cBhvr>
                                      <p:to>
                                        <p:strVal val="visible"/>
                                      </p:to>
                                    </p:set>
                                    <p:animEffect transition="in" filter="wipe(down)">
                                      <p:cBhvr>
                                        <p:cTn id="7" dur="500"/>
                                        <p:tgtEl>
                                          <p:spTgt spid="7">
                                            <p:graphicEl>
                                              <a:dgm id="{BA84C997-5050-492F-8876-33F8DB9F279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graphicEl>
                                              <a:dgm id="{643EA239-61BA-45B4-B950-20075C9BCB0A}"/>
                                            </p:graphicEl>
                                          </p:spTgt>
                                        </p:tgtEl>
                                        <p:attrNameLst>
                                          <p:attrName>style.visibility</p:attrName>
                                        </p:attrNameLst>
                                      </p:cBhvr>
                                      <p:to>
                                        <p:strVal val="visible"/>
                                      </p:to>
                                    </p:set>
                                    <p:animEffect transition="in" filter="wipe(down)">
                                      <p:cBhvr>
                                        <p:cTn id="12" dur="500"/>
                                        <p:tgtEl>
                                          <p:spTgt spid="7">
                                            <p:graphicEl>
                                              <a:dgm id="{643EA239-61BA-45B4-B950-20075C9BCB0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graphicEl>
                                              <a:dgm id="{F2D5AFAD-60B1-4122-B373-690FC8BFAA06}"/>
                                            </p:graphicEl>
                                          </p:spTgt>
                                        </p:tgtEl>
                                        <p:attrNameLst>
                                          <p:attrName>style.visibility</p:attrName>
                                        </p:attrNameLst>
                                      </p:cBhvr>
                                      <p:to>
                                        <p:strVal val="visible"/>
                                      </p:to>
                                    </p:set>
                                    <p:animEffect transition="in" filter="wipe(down)">
                                      <p:cBhvr>
                                        <p:cTn id="17" dur="500"/>
                                        <p:tgtEl>
                                          <p:spTgt spid="7">
                                            <p:graphicEl>
                                              <a:dgm id="{F2D5AFAD-60B1-4122-B373-690FC8BFAA06}"/>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graphicEl>
                                              <a:dgm id="{3E34E50B-40F6-46B7-AC55-C56C50071AF0}"/>
                                            </p:graphicEl>
                                          </p:spTgt>
                                        </p:tgtEl>
                                        <p:attrNameLst>
                                          <p:attrName>style.visibility</p:attrName>
                                        </p:attrNameLst>
                                      </p:cBhvr>
                                      <p:to>
                                        <p:strVal val="visible"/>
                                      </p:to>
                                    </p:set>
                                    <p:animEffect transition="in" filter="wipe(down)">
                                      <p:cBhvr>
                                        <p:cTn id="22" dur="500"/>
                                        <p:tgtEl>
                                          <p:spTgt spid="7">
                                            <p:graphicEl>
                                              <a:dgm id="{3E34E50B-40F6-46B7-AC55-C56C50071AF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CAF0E58E-BE49-F60F-2BD8-3DC3209717CA}"/>
              </a:ext>
            </a:extLst>
          </p:cNvPr>
          <p:cNvSpPr>
            <a:spLocks noGrp="1"/>
          </p:cNvSpPr>
          <p:nvPr>
            <p:ph type="ftr" sz="quarter" idx="11"/>
          </p:nvPr>
        </p:nvSpPr>
        <p:spPr>
          <a:xfrm>
            <a:off x="6864085" y="6372226"/>
            <a:ext cx="3980472" cy="280575"/>
          </a:xfrm>
        </p:spPr>
        <p:txBody>
          <a:bodyPr/>
          <a:lstStyle/>
          <a:p>
            <a:r>
              <a:rPr lang="fr-FR"/>
              <a:t>Réforme des retraites 2023</a:t>
            </a:r>
          </a:p>
        </p:txBody>
      </p:sp>
      <p:sp>
        <p:nvSpPr>
          <p:cNvPr id="5" name="Titre 4">
            <a:extLst>
              <a:ext uri="{FF2B5EF4-FFF2-40B4-BE49-F238E27FC236}">
                <a16:creationId xmlns:a16="http://schemas.microsoft.com/office/drawing/2014/main" id="{9F127920-639F-F0E0-0C09-F42F191B6C2B}"/>
              </a:ext>
            </a:extLst>
          </p:cNvPr>
          <p:cNvSpPr>
            <a:spLocks noGrp="1"/>
          </p:cNvSpPr>
          <p:nvPr>
            <p:ph type="title"/>
          </p:nvPr>
        </p:nvSpPr>
        <p:spPr/>
        <p:txBody>
          <a:bodyPr/>
          <a:lstStyle/>
          <a:p>
            <a:r>
              <a:rPr lang="fr-FR" sz="2800" dirty="0">
                <a:solidFill>
                  <a:srgbClr val="C00000"/>
                </a:solidFill>
              </a:rPr>
              <a:t>Cas pratiques</a:t>
            </a:r>
          </a:p>
        </p:txBody>
      </p:sp>
      <p:graphicFrame>
        <p:nvGraphicFramePr>
          <p:cNvPr id="7" name="Diagramme 6">
            <a:extLst>
              <a:ext uri="{FF2B5EF4-FFF2-40B4-BE49-F238E27FC236}">
                <a16:creationId xmlns:a16="http://schemas.microsoft.com/office/drawing/2014/main" id="{E8EBFEEA-EFEA-F21F-C57A-F8CA77F983C9}"/>
              </a:ext>
            </a:extLst>
          </p:cNvPr>
          <p:cNvGraphicFramePr/>
          <p:nvPr>
            <p:extLst>
              <p:ext uri="{D42A27DB-BD31-4B8C-83A1-F6EECF244321}">
                <p14:modId xmlns:p14="http://schemas.microsoft.com/office/powerpoint/2010/main" val="3972379624"/>
              </p:ext>
            </p:extLst>
          </p:nvPr>
        </p:nvGraphicFramePr>
        <p:xfrm>
          <a:off x="750286" y="1323472"/>
          <a:ext cx="11289315" cy="36590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Espace réservé du numéro de diapositive 1">
            <a:extLst>
              <a:ext uri="{FF2B5EF4-FFF2-40B4-BE49-F238E27FC236}">
                <a16:creationId xmlns:a16="http://schemas.microsoft.com/office/drawing/2014/main" id="{1437398D-7A19-18DD-D8E2-DD6B948717DA}"/>
              </a:ext>
            </a:extLst>
          </p:cNvPr>
          <p:cNvSpPr>
            <a:spLocks noGrp="1"/>
          </p:cNvSpPr>
          <p:nvPr>
            <p:ph type="sldNum" sz="quarter" idx="12"/>
          </p:nvPr>
        </p:nvSpPr>
        <p:spPr/>
        <p:txBody>
          <a:bodyPr/>
          <a:lstStyle/>
          <a:p>
            <a:fld id="{975A587B-5814-4D9B-9598-FE9CB954CB01}" type="slidenum">
              <a:rPr lang="fr-FR" smtClean="0"/>
              <a:t>26</a:t>
            </a:fld>
            <a:endParaRPr lang="fr-FR"/>
          </a:p>
        </p:txBody>
      </p:sp>
    </p:spTree>
    <p:extLst>
      <p:ext uri="{BB962C8B-B14F-4D97-AF65-F5344CB8AC3E}">
        <p14:creationId xmlns:p14="http://schemas.microsoft.com/office/powerpoint/2010/main" val="1860608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graphicEl>
                                              <a:dgm id="{F2D5AFAD-60B1-4122-B373-690FC8BFAA06}"/>
                                            </p:graphicEl>
                                          </p:spTgt>
                                        </p:tgtEl>
                                        <p:attrNameLst>
                                          <p:attrName>style.visibility</p:attrName>
                                        </p:attrNameLst>
                                      </p:cBhvr>
                                      <p:to>
                                        <p:strVal val="visible"/>
                                      </p:to>
                                    </p:set>
                                    <p:animEffect transition="in" filter="wipe(down)">
                                      <p:cBhvr>
                                        <p:cTn id="7" dur="500"/>
                                        <p:tgtEl>
                                          <p:spTgt spid="7">
                                            <p:graphicEl>
                                              <a:dgm id="{F2D5AFAD-60B1-4122-B373-690FC8BFAA0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graphicEl>
                                              <a:dgm id="{3E34E50B-40F6-46B7-AC55-C56C50071AF0}"/>
                                            </p:graphicEl>
                                          </p:spTgt>
                                        </p:tgtEl>
                                        <p:attrNameLst>
                                          <p:attrName>style.visibility</p:attrName>
                                        </p:attrNameLst>
                                      </p:cBhvr>
                                      <p:to>
                                        <p:strVal val="visible"/>
                                      </p:to>
                                    </p:set>
                                    <p:animEffect transition="in" filter="wipe(down)">
                                      <p:cBhvr>
                                        <p:cTn id="12" dur="500"/>
                                        <p:tgtEl>
                                          <p:spTgt spid="7">
                                            <p:graphicEl>
                                              <a:dgm id="{3E34E50B-40F6-46B7-AC55-C56C50071AF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3D90DF-BA9C-0894-A1B7-C0CDA9192284}"/>
              </a:ext>
            </a:extLst>
          </p:cNvPr>
          <p:cNvSpPr>
            <a:spLocks noGrp="1"/>
          </p:cNvSpPr>
          <p:nvPr>
            <p:ph type="title"/>
          </p:nvPr>
        </p:nvSpPr>
        <p:spPr/>
        <p:txBody>
          <a:bodyPr/>
          <a:lstStyle/>
          <a:p>
            <a:r>
              <a:rPr lang="fr-FR">
                <a:cs typeface="Arial"/>
              </a:rPr>
              <a:t>B</a:t>
            </a:r>
            <a:endParaRPr lang="fr-FR"/>
          </a:p>
        </p:txBody>
      </p:sp>
      <p:sp>
        <p:nvSpPr>
          <p:cNvPr id="3" name="Espace réservé du texte 2">
            <a:extLst>
              <a:ext uri="{FF2B5EF4-FFF2-40B4-BE49-F238E27FC236}">
                <a16:creationId xmlns:a16="http://schemas.microsoft.com/office/drawing/2014/main" id="{B17EDE81-37EE-C328-F798-3A187E5AA895}"/>
              </a:ext>
            </a:extLst>
          </p:cNvPr>
          <p:cNvSpPr>
            <a:spLocks noGrp="1"/>
          </p:cNvSpPr>
          <p:nvPr>
            <p:ph type="body" idx="1"/>
          </p:nvPr>
        </p:nvSpPr>
        <p:spPr/>
        <p:txBody>
          <a:bodyPr/>
          <a:lstStyle/>
          <a:p>
            <a:r>
              <a:rPr lang="fr-FR" dirty="0">
                <a:cs typeface="Arial"/>
              </a:rPr>
              <a:t>Mesures spécifiques travaux insalubres / Catégorie active et super-active</a:t>
            </a:r>
          </a:p>
        </p:txBody>
      </p:sp>
    </p:spTree>
    <p:extLst>
      <p:ext uri="{BB962C8B-B14F-4D97-AF65-F5344CB8AC3E}">
        <p14:creationId xmlns:p14="http://schemas.microsoft.com/office/powerpoint/2010/main" val="18117251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A1B4D2"/>
        </a:solidFill>
        <a:effectLst/>
      </p:bgPr>
    </p:bg>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1AE4D672-8EED-EAA7-FA74-DE293B110B69}"/>
              </a:ext>
            </a:extLst>
          </p:cNvPr>
          <p:cNvSpPr>
            <a:spLocks noGrp="1"/>
          </p:cNvSpPr>
          <p:nvPr>
            <p:ph type="ftr" sz="quarter" idx="11"/>
          </p:nvPr>
        </p:nvSpPr>
        <p:spPr/>
        <p:txBody>
          <a:bodyPr/>
          <a:lstStyle/>
          <a:p>
            <a:r>
              <a:rPr lang="fr-FR"/>
              <a:t>Réforme des retraites 2023</a:t>
            </a:r>
          </a:p>
        </p:txBody>
      </p:sp>
      <p:sp>
        <p:nvSpPr>
          <p:cNvPr id="4" name="Espace réservé du numéro de diapositive 3">
            <a:extLst>
              <a:ext uri="{FF2B5EF4-FFF2-40B4-BE49-F238E27FC236}">
                <a16:creationId xmlns:a16="http://schemas.microsoft.com/office/drawing/2014/main" id="{ED4FB49A-072B-E94C-6285-7468F1D61806}"/>
              </a:ext>
            </a:extLst>
          </p:cNvPr>
          <p:cNvSpPr>
            <a:spLocks noGrp="1"/>
          </p:cNvSpPr>
          <p:nvPr>
            <p:ph type="sldNum" sz="quarter" idx="12"/>
          </p:nvPr>
        </p:nvSpPr>
        <p:spPr/>
        <p:txBody>
          <a:bodyPr/>
          <a:lstStyle/>
          <a:p>
            <a:fld id="{975A587B-5814-4D9B-9598-FE9CB954CB01}" type="slidenum">
              <a:rPr lang="fr-FR" smtClean="0"/>
              <a:pPr/>
              <a:t>28</a:t>
            </a:fld>
            <a:endParaRPr lang="fr-FR"/>
          </a:p>
        </p:txBody>
      </p:sp>
      <p:sp>
        <p:nvSpPr>
          <p:cNvPr id="2" name="Titre 1">
            <a:extLst>
              <a:ext uri="{FF2B5EF4-FFF2-40B4-BE49-F238E27FC236}">
                <a16:creationId xmlns:a16="http://schemas.microsoft.com/office/drawing/2014/main" id="{E2C89077-6644-13EC-9554-3522A9DA9E0D}"/>
              </a:ext>
            </a:extLst>
          </p:cNvPr>
          <p:cNvSpPr>
            <a:spLocks noGrp="1"/>
          </p:cNvSpPr>
          <p:nvPr>
            <p:ph type="title"/>
          </p:nvPr>
        </p:nvSpPr>
        <p:spPr>
          <a:xfrm>
            <a:off x="1021404" y="2768116"/>
            <a:ext cx="10222311" cy="2880000"/>
          </a:xfrm>
        </p:spPr>
        <p:txBody>
          <a:bodyPr/>
          <a:lstStyle/>
          <a:p>
            <a:r>
              <a:rPr lang="fr-FR" dirty="0"/>
              <a:t>4 - Conditions de départ au titre des travaux insalubres ou de la catégorie active / super active</a:t>
            </a:r>
          </a:p>
        </p:txBody>
      </p:sp>
    </p:spTree>
    <p:extLst>
      <p:ext uri="{BB962C8B-B14F-4D97-AF65-F5344CB8AC3E}">
        <p14:creationId xmlns:p14="http://schemas.microsoft.com/office/powerpoint/2010/main" val="1824593543"/>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40C58FA-D904-5C12-8252-D43994A204EE}"/>
              </a:ext>
            </a:extLst>
          </p:cNvPr>
          <p:cNvSpPr>
            <a:spLocks noGrp="1"/>
          </p:cNvSpPr>
          <p:nvPr>
            <p:ph type="body" idx="1"/>
          </p:nvPr>
        </p:nvSpPr>
        <p:spPr>
          <a:xfrm>
            <a:off x="931542" y="1188052"/>
            <a:ext cx="10440000" cy="360000"/>
          </a:xfrm>
        </p:spPr>
        <p:txBody>
          <a:bodyPr/>
          <a:lstStyle/>
          <a:p>
            <a:r>
              <a:rPr lang="fr-FR" dirty="0">
                <a:solidFill>
                  <a:schemeClr val="tx1">
                    <a:lumMod val="75000"/>
                  </a:schemeClr>
                </a:solidFill>
              </a:rPr>
              <a:t>Conditions de départ</a:t>
            </a:r>
          </a:p>
          <a:p>
            <a:endParaRPr lang="fr-FR" dirty="0"/>
          </a:p>
        </p:txBody>
      </p:sp>
      <p:sp>
        <p:nvSpPr>
          <p:cNvPr id="3" name="Espace réservé du pied de page 2">
            <a:extLst>
              <a:ext uri="{FF2B5EF4-FFF2-40B4-BE49-F238E27FC236}">
                <a16:creationId xmlns:a16="http://schemas.microsoft.com/office/drawing/2014/main" id="{CDC30297-31DB-D080-03B4-F74B050E9811}"/>
              </a:ext>
            </a:extLst>
          </p:cNvPr>
          <p:cNvSpPr>
            <a:spLocks noGrp="1"/>
          </p:cNvSpPr>
          <p:nvPr>
            <p:ph type="ftr" sz="quarter" idx="11"/>
          </p:nvPr>
        </p:nvSpPr>
        <p:spPr/>
        <p:txBody>
          <a:bodyPr/>
          <a:lstStyle/>
          <a:p>
            <a:r>
              <a:rPr lang="fr-FR"/>
              <a:t>Réforme des retraites 2023</a:t>
            </a:r>
          </a:p>
        </p:txBody>
      </p:sp>
      <p:sp>
        <p:nvSpPr>
          <p:cNvPr id="5" name="Titre 4">
            <a:extLst>
              <a:ext uri="{FF2B5EF4-FFF2-40B4-BE49-F238E27FC236}">
                <a16:creationId xmlns:a16="http://schemas.microsoft.com/office/drawing/2014/main" id="{CCCD322E-5C12-B25B-6F43-A54519C0B880}"/>
              </a:ext>
            </a:extLst>
          </p:cNvPr>
          <p:cNvSpPr>
            <a:spLocks noGrp="1"/>
          </p:cNvSpPr>
          <p:nvPr>
            <p:ph type="title"/>
          </p:nvPr>
        </p:nvSpPr>
        <p:spPr>
          <a:xfrm>
            <a:off x="931542" y="344927"/>
            <a:ext cx="10440000" cy="468000"/>
          </a:xfrm>
        </p:spPr>
        <p:txBody>
          <a:bodyPr/>
          <a:lstStyle/>
          <a:p>
            <a:r>
              <a:rPr lang="fr-FR" sz="2800" dirty="0">
                <a:solidFill>
                  <a:srgbClr val="C00000"/>
                </a:solidFill>
              </a:rPr>
              <a:t>Départ au titre des travaux insalubres ou de la catégorie active / super-active</a:t>
            </a:r>
          </a:p>
        </p:txBody>
      </p:sp>
      <p:graphicFrame>
        <p:nvGraphicFramePr>
          <p:cNvPr id="7" name="Diagramme 6">
            <a:extLst>
              <a:ext uri="{FF2B5EF4-FFF2-40B4-BE49-F238E27FC236}">
                <a16:creationId xmlns:a16="http://schemas.microsoft.com/office/drawing/2014/main" id="{9644CA26-1018-7B13-5B04-835581534A1E}"/>
              </a:ext>
            </a:extLst>
          </p:cNvPr>
          <p:cNvGraphicFramePr/>
          <p:nvPr>
            <p:extLst>
              <p:ext uri="{D42A27DB-BD31-4B8C-83A1-F6EECF244321}">
                <p14:modId xmlns:p14="http://schemas.microsoft.com/office/powerpoint/2010/main" val="707352762"/>
              </p:ext>
            </p:extLst>
          </p:nvPr>
        </p:nvGraphicFramePr>
        <p:xfrm>
          <a:off x="1224519" y="1508609"/>
          <a:ext cx="9742961" cy="46515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Espace réservé du numéro de diapositive 5">
            <a:extLst>
              <a:ext uri="{FF2B5EF4-FFF2-40B4-BE49-F238E27FC236}">
                <a16:creationId xmlns:a16="http://schemas.microsoft.com/office/drawing/2014/main" id="{C25AA7B8-89E0-96EB-0E68-416A68A825D7}"/>
              </a:ext>
            </a:extLst>
          </p:cNvPr>
          <p:cNvSpPr>
            <a:spLocks noGrp="1"/>
          </p:cNvSpPr>
          <p:nvPr>
            <p:ph type="sldNum" sz="quarter" idx="12"/>
          </p:nvPr>
        </p:nvSpPr>
        <p:spPr/>
        <p:txBody>
          <a:bodyPr/>
          <a:lstStyle/>
          <a:p>
            <a:fld id="{975A587B-5814-4D9B-9598-FE9CB954CB01}" type="slidenum">
              <a:rPr lang="fr-FR" smtClean="0"/>
              <a:t>29</a:t>
            </a:fld>
            <a:endParaRPr lang="fr-FR"/>
          </a:p>
        </p:txBody>
      </p:sp>
      <p:sp>
        <p:nvSpPr>
          <p:cNvPr id="4" name="Rectangle : coins arrondis 3">
            <a:extLst>
              <a:ext uri="{FF2B5EF4-FFF2-40B4-BE49-F238E27FC236}">
                <a16:creationId xmlns:a16="http://schemas.microsoft.com/office/drawing/2014/main" id="{D00FA1C0-1766-E83A-295A-95535D941C98}"/>
              </a:ext>
            </a:extLst>
          </p:cNvPr>
          <p:cNvSpPr/>
          <p:nvPr/>
        </p:nvSpPr>
        <p:spPr bwMode="auto">
          <a:xfrm>
            <a:off x="1224518" y="3306984"/>
            <a:ext cx="9742961" cy="2516301"/>
          </a:xfrm>
          <a:prstGeom prst="roundRect">
            <a:avLst/>
          </a:prstGeom>
          <a:noFill/>
          <a:ln w="34925">
            <a:solidFill>
              <a:srgbClr val="A8C46F"/>
            </a:solidFill>
          </a:ln>
        </p:spPr>
        <p:txBody>
          <a:bodyPr vert="horz" wrap="square" lIns="91440" tIns="45720" rIns="91440" bIns="45720" numCol="1" rtlCol="0" anchor="t" anchorCtr="0" compatLnSpc="1">
            <a:prstTxWarp prst="textNoShape">
              <a:avLst/>
            </a:prstTxWarp>
          </a:bodyPr>
          <a:lstStyle/>
          <a:p>
            <a:pPr algn="l"/>
            <a:endParaRPr lang="fr-FR"/>
          </a:p>
        </p:txBody>
      </p:sp>
    </p:spTree>
    <p:extLst>
      <p:ext uri="{BB962C8B-B14F-4D97-AF65-F5344CB8AC3E}">
        <p14:creationId xmlns:p14="http://schemas.microsoft.com/office/powerpoint/2010/main" val="362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EF69729D-3A40-C0D5-0969-6CA520E4DA21}"/>
              </a:ext>
            </a:extLst>
          </p:cNvPr>
          <p:cNvSpPr>
            <a:spLocks noGrp="1"/>
          </p:cNvSpPr>
          <p:nvPr>
            <p:ph type="body" idx="1"/>
          </p:nvPr>
        </p:nvSpPr>
        <p:spPr/>
        <p:txBody>
          <a:bodyPr/>
          <a:lstStyle/>
          <a:p>
            <a:r>
              <a:rPr lang="fr-FR"/>
              <a:t>A</a:t>
            </a:r>
          </a:p>
        </p:txBody>
      </p:sp>
      <p:sp>
        <p:nvSpPr>
          <p:cNvPr id="6" name="Espace réservé du texte 5">
            <a:extLst>
              <a:ext uri="{FF2B5EF4-FFF2-40B4-BE49-F238E27FC236}">
                <a16:creationId xmlns:a16="http://schemas.microsoft.com/office/drawing/2014/main" id="{201D4E9C-8463-614D-F5A1-322D78E0F743}"/>
              </a:ext>
            </a:extLst>
          </p:cNvPr>
          <p:cNvSpPr>
            <a:spLocks noGrp="1"/>
          </p:cNvSpPr>
          <p:nvPr>
            <p:ph type="body" sz="quarter" idx="13"/>
          </p:nvPr>
        </p:nvSpPr>
        <p:spPr>
          <a:xfrm>
            <a:off x="1825274" y="1656776"/>
            <a:ext cx="3780000" cy="1260000"/>
          </a:xfrm>
        </p:spPr>
        <p:txBody>
          <a:bodyPr vert="horz" lIns="91440" tIns="45720" rIns="91440" bIns="45720" rtlCol="0" anchor="t">
            <a:noAutofit/>
          </a:bodyPr>
          <a:lstStyle/>
          <a:p>
            <a:r>
              <a:rPr lang="fr-FR" dirty="0"/>
              <a:t>Mesures paramétriques </a:t>
            </a:r>
          </a:p>
          <a:p>
            <a:r>
              <a:rPr lang="fr-FR" b="0" dirty="0"/>
              <a:t>1 Age légal</a:t>
            </a:r>
            <a:endParaRPr lang="fr-FR" b="0" dirty="0">
              <a:cs typeface="Arial"/>
            </a:endParaRPr>
          </a:p>
          <a:p>
            <a:r>
              <a:rPr lang="fr-FR" b="0" dirty="0"/>
              <a:t>2 Durée d’assurance</a:t>
            </a:r>
            <a:endParaRPr lang="fr-FR" b="0" dirty="0">
              <a:cs typeface="Arial"/>
            </a:endParaRPr>
          </a:p>
          <a:p>
            <a:r>
              <a:rPr lang="fr-FR" b="0" dirty="0"/>
              <a:t>3 Décote-surcote</a:t>
            </a:r>
            <a:endParaRPr lang="fr-FR" b="0" dirty="0">
              <a:cs typeface="Arial"/>
            </a:endParaRPr>
          </a:p>
          <a:p>
            <a:endParaRPr lang="fr-FR" dirty="0"/>
          </a:p>
        </p:txBody>
      </p:sp>
      <p:sp>
        <p:nvSpPr>
          <p:cNvPr id="4" name="Titre 3">
            <a:extLst>
              <a:ext uri="{FF2B5EF4-FFF2-40B4-BE49-F238E27FC236}">
                <a16:creationId xmlns:a16="http://schemas.microsoft.com/office/drawing/2014/main" id="{D20895D8-90D9-F579-ECE5-9A023EAB56C3}"/>
              </a:ext>
            </a:extLst>
          </p:cNvPr>
          <p:cNvSpPr>
            <a:spLocks noGrp="1"/>
          </p:cNvSpPr>
          <p:nvPr>
            <p:ph type="title"/>
          </p:nvPr>
        </p:nvSpPr>
        <p:spPr/>
        <p:txBody>
          <a:bodyPr/>
          <a:lstStyle/>
          <a:p>
            <a:r>
              <a:rPr lang="fr-FR"/>
              <a:t>Sommaire - Réforme des retraites</a:t>
            </a:r>
          </a:p>
        </p:txBody>
      </p:sp>
      <p:sp>
        <p:nvSpPr>
          <p:cNvPr id="8" name="Espace réservé du texte 7">
            <a:extLst>
              <a:ext uri="{FF2B5EF4-FFF2-40B4-BE49-F238E27FC236}">
                <a16:creationId xmlns:a16="http://schemas.microsoft.com/office/drawing/2014/main" id="{151A6B50-5002-3ABA-2DEA-799D13C484AB}"/>
              </a:ext>
            </a:extLst>
          </p:cNvPr>
          <p:cNvSpPr>
            <a:spLocks noGrp="1"/>
          </p:cNvSpPr>
          <p:nvPr>
            <p:ph type="body" idx="15"/>
          </p:nvPr>
        </p:nvSpPr>
        <p:spPr>
          <a:xfrm>
            <a:off x="946150" y="2936366"/>
            <a:ext cx="1008000" cy="720000"/>
          </a:xfrm>
        </p:spPr>
        <p:txBody>
          <a:bodyPr/>
          <a:lstStyle/>
          <a:p>
            <a:r>
              <a:rPr lang="fr-FR"/>
              <a:t>B</a:t>
            </a:r>
          </a:p>
        </p:txBody>
      </p:sp>
      <p:sp>
        <p:nvSpPr>
          <p:cNvPr id="9" name="Espace réservé du texte 8">
            <a:extLst>
              <a:ext uri="{FF2B5EF4-FFF2-40B4-BE49-F238E27FC236}">
                <a16:creationId xmlns:a16="http://schemas.microsoft.com/office/drawing/2014/main" id="{79DA2201-3F6B-5553-DC3D-6503C84F7721}"/>
              </a:ext>
            </a:extLst>
          </p:cNvPr>
          <p:cNvSpPr>
            <a:spLocks noGrp="1"/>
          </p:cNvSpPr>
          <p:nvPr>
            <p:ph type="body" sz="quarter" idx="16"/>
          </p:nvPr>
        </p:nvSpPr>
        <p:spPr>
          <a:xfrm>
            <a:off x="1854219" y="2944311"/>
            <a:ext cx="3751055" cy="1260000"/>
          </a:xfrm>
        </p:spPr>
        <p:txBody>
          <a:bodyPr/>
          <a:lstStyle/>
          <a:p>
            <a:r>
              <a:rPr lang="fr-FR" dirty="0"/>
              <a:t>Mesures spécifiques </a:t>
            </a:r>
          </a:p>
          <a:p>
            <a:r>
              <a:rPr lang="fr-FR" b="0" dirty="0"/>
              <a:t>4 Conditions de départ au titre des travaux insalubres / de la catégorie active / super active</a:t>
            </a:r>
          </a:p>
          <a:p>
            <a:r>
              <a:rPr lang="fr-FR" b="0" dirty="0"/>
              <a:t>5 Bonifications</a:t>
            </a:r>
          </a:p>
        </p:txBody>
      </p:sp>
      <p:sp>
        <p:nvSpPr>
          <p:cNvPr id="11" name="Espace réservé du texte 10">
            <a:extLst>
              <a:ext uri="{FF2B5EF4-FFF2-40B4-BE49-F238E27FC236}">
                <a16:creationId xmlns:a16="http://schemas.microsoft.com/office/drawing/2014/main" id="{FE1C73D1-DD0A-4C03-BE06-A0D2BC532019}"/>
              </a:ext>
            </a:extLst>
          </p:cNvPr>
          <p:cNvSpPr>
            <a:spLocks noGrp="1"/>
          </p:cNvSpPr>
          <p:nvPr>
            <p:ph type="body" idx="18"/>
          </p:nvPr>
        </p:nvSpPr>
        <p:spPr>
          <a:xfrm>
            <a:off x="931544" y="4640020"/>
            <a:ext cx="1008000" cy="720000"/>
          </a:xfrm>
        </p:spPr>
        <p:txBody>
          <a:bodyPr/>
          <a:lstStyle/>
          <a:p>
            <a:r>
              <a:rPr lang="fr-FR"/>
              <a:t>C</a:t>
            </a:r>
          </a:p>
        </p:txBody>
      </p:sp>
      <p:sp>
        <p:nvSpPr>
          <p:cNvPr id="12" name="Espace réservé du texte 11">
            <a:extLst>
              <a:ext uri="{FF2B5EF4-FFF2-40B4-BE49-F238E27FC236}">
                <a16:creationId xmlns:a16="http://schemas.microsoft.com/office/drawing/2014/main" id="{EEEDE7C3-42F5-BF07-A300-74D29BFC90B4}"/>
              </a:ext>
            </a:extLst>
          </p:cNvPr>
          <p:cNvSpPr>
            <a:spLocks noGrp="1"/>
          </p:cNvSpPr>
          <p:nvPr>
            <p:ph type="body" sz="quarter" idx="19"/>
          </p:nvPr>
        </p:nvSpPr>
        <p:spPr>
          <a:xfrm>
            <a:off x="1854219" y="4644894"/>
            <a:ext cx="3780000" cy="1260000"/>
          </a:xfrm>
        </p:spPr>
        <p:txBody>
          <a:bodyPr/>
          <a:lstStyle/>
          <a:p>
            <a:r>
              <a:rPr lang="fr-FR" dirty="0"/>
              <a:t>Autres départs </a:t>
            </a:r>
          </a:p>
          <a:p>
            <a:r>
              <a:rPr lang="fr-FR" b="0" dirty="0"/>
              <a:t>6 Carrière longue</a:t>
            </a:r>
          </a:p>
          <a:p>
            <a:r>
              <a:rPr lang="fr-FR" b="0" dirty="0"/>
              <a:t>7 Ouvrier handicapé </a:t>
            </a:r>
          </a:p>
        </p:txBody>
      </p:sp>
      <p:sp>
        <p:nvSpPr>
          <p:cNvPr id="14" name="Espace réservé du texte 13">
            <a:extLst>
              <a:ext uri="{FF2B5EF4-FFF2-40B4-BE49-F238E27FC236}">
                <a16:creationId xmlns:a16="http://schemas.microsoft.com/office/drawing/2014/main" id="{3BC3ECE8-BC2C-0F7E-2DB8-D868830BE07E}"/>
              </a:ext>
            </a:extLst>
          </p:cNvPr>
          <p:cNvSpPr>
            <a:spLocks noGrp="1"/>
          </p:cNvSpPr>
          <p:nvPr>
            <p:ph type="body" idx="21"/>
          </p:nvPr>
        </p:nvSpPr>
        <p:spPr>
          <a:xfrm>
            <a:off x="6071552" y="1597818"/>
            <a:ext cx="624812" cy="720000"/>
          </a:xfrm>
        </p:spPr>
        <p:txBody>
          <a:bodyPr/>
          <a:lstStyle/>
          <a:p>
            <a:r>
              <a:rPr lang="fr-FR" dirty="0"/>
              <a:t>D </a:t>
            </a:r>
          </a:p>
        </p:txBody>
      </p:sp>
      <p:sp>
        <p:nvSpPr>
          <p:cNvPr id="15" name="Espace réservé du texte 14">
            <a:extLst>
              <a:ext uri="{FF2B5EF4-FFF2-40B4-BE49-F238E27FC236}">
                <a16:creationId xmlns:a16="http://schemas.microsoft.com/office/drawing/2014/main" id="{5F6B7986-13E6-0814-8A18-667D336EAF5C}"/>
              </a:ext>
            </a:extLst>
          </p:cNvPr>
          <p:cNvSpPr>
            <a:spLocks noGrp="1"/>
          </p:cNvSpPr>
          <p:nvPr>
            <p:ph type="body" sz="quarter" idx="22"/>
          </p:nvPr>
        </p:nvSpPr>
        <p:spPr>
          <a:xfrm>
            <a:off x="6923716" y="2632363"/>
            <a:ext cx="3780000" cy="2900220"/>
          </a:xfrm>
        </p:spPr>
        <p:txBody>
          <a:bodyPr/>
          <a:lstStyle/>
          <a:p>
            <a:r>
              <a:rPr lang="fr-FR" dirty="0"/>
              <a:t>Autres mesures </a:t>
            </a:r>
          </a:p>
          <a:p>
            <a:r>
              <a:rPr lang="fr-FR" b="0" dirty="0"/>
              <a:t>9   Limite d’âge</a:t>
            </a:r>
          </a:p>
          <a:p>
            <a:r>
              <a:rPr lang="fr-FR" b="0" dirty="0"/>
              <a:t>10   Maintien en fonction</a:t>
            </a:r>
          </a:p>
          <a:p>
            <a:r>
              <a:rPr lang="fr-FR" b="0" dirty="0"/>
              <a:t>11 Prolongation d’activité</a:t>
            </a:r>
          </a:p>
          <a:p>
            <a:r>
              <a:rPr lang="fr-FR" b="0" dirty="0"/>
              <a:t>12 Sapeurs pompiers Volontaires</a:t>
            </a:r>
          </a:p>
          <a:p>
            <a:r>
              <a:rPr lang="fr-FR" b="0" dirty="0"/>
              <a:t>13 Minimum garanti</a:t>
            </a:r>
          </a:p>
          <a:p>
            <a:r>
              <a:rPr lang="fr-FR" b="0" dirty="0"/>
              <a:t>14 Majoration enfants</a:t>
            </a:r>
          </a:p>
          <a:p>
            <a:r>
              <a:rPr lang="fr-FR" b="0" dirty="0"/>
              <a:t>15 Retraite progressive</a:t>
            </a:r>
          </a:p>
          <a:p>
            <a:r>
              <a:rPr lang="fr-FR" b="0" dirty="0"/>
              <a:t>16 Droit à l’information</a:t>
            </a:r>
          </a:p>
          <a:p>
            <a:r>
              <a:rPr lang="fr-FR" b="0" dirty="0"/>
              <a:t>17 Annulation de la pension</a:t>
            </a:r>
          </a:p>
          <a:p>
            <a:r>
              <a:rPr lang="fr-FR" b="0" dirty="0"/>
              <a:t>18 Principe de non acquisition des droits</a:t>
            </a:r>
          </a:p>
          <a:p>
            <a:r>
              <a:rPr lang="fr-FR" b="0" dirty="0"/>
              <a:t>19 ASPA</a:t>
            </a:r>
          </a:p>
          <a:p>
            <a:endParaRPr lang="fr-FR" b="0" dirty="0"/>
          </a:p>
          <a:p>
            <a:endParaRPr lang="fr-FR" b="0" dirty="0"/>
          </a:p>
          <a:p>
            <a:endParaRPr lang="fr-FR" dirty="0"/>
          </a:p>
        </p:txBody>
      </p:sp>
      <p:sp>
        <p:nvSpPr>
          <p:cNvPr id="2" name="Espace réservé du pied de page 1">
            <a:extLst>
              <a:ext uri="{FF2B5EF4-FFF2-40B4-BE49-F238E27FC236}">
                <a16:creationId xmlns:a16="http://schemas.microsoft.com/office/drawing/2014/main" id="{A12597BE-4EBE-D997-E8ED-972B5AB9A6D2}"/>
              </a:ext>
            </a:extLst>
          </p:cNvPr>
          <p:cNvSpPr>
            <a:spLocks noGrp="1"/>
          </p:cNvSpPr>
          <p:nvPr>
            <p:ph type="ftr" sz="quarter" idx="31"/>
          </p:nvPr>
        </p:nvSpPr>
        <p:spPr/>
        <p:txBody>
          <a:bodyPr/>
          <a:lstStyle/>
          <a:p>
            <a:r>
              <a:rPr lang="fr-FR"/>
              <a:t>Réforme des retraites 2023</a:t>
            </a:r>
          </a:p>
        </p:txBody>
      </p:sp>
      <p:sp>
        <p:nvSpPr>
          <p:cNvPr id="3" name="Espace réservé du numéro de diapositive 2">
            <a:extLst>
              <a:ext uri="{FF2B5EF4-FFF2-40B4-BE49-F238E27FC236}">
                <a16:creationId xmlns:a16="http://schemas.microsoft.com/office/drawing/2014/main" id="{99B591E2-5464-D2B5-3088-A2EE3942C32C}"/>
              </a:ext>
            </a:extLst>
          </p:cNvPr>
          <p:cNvSpPr>
            <a:spLocks noGrp="1"/>
          </p:cNvSpPr>
          <p:nvPr>
            <p:ph type="sldNum" sz="quarter" idx="32"/>
          </p:nvPr>
        </p:nvSpPr>
        <p:spPr/>
        <p:txBody>
          <a:bodyPr/>
          <a:lstStyle/>
          <a:p>
            <a:fld id="{975A587B-5814-4D9B-9598-FE9CB954CB01}" type="slidenum">
              <a:rPr lang="fr-FR" smtClean="0"/>
              <a:pPr/>
              <a:t>3</a:t>
            </a:fld>
            <a:endParaRPr lang="fr-FR"/>
          </a:p>
        </p:txBody>
      </p:sp>
      <p:sp>
        <p:nvSpPr>
          <p:cNvPr id="7" name="ZoneTexte 6">
            <a:extLst>
              <a:ext uri="{FF2B5EF4-FFF2-40B4-BE49-F238E27FC236}">
                <a16:creationId xmlns:a16="http://schemas.microsoft.com/office/drawing/2014/main" id="{19A0187B-EE9A-EF5C-BA86-E2F992F6925D}"/>
              </a:ext>
            </a:extLst>
          </p:cNvPr>
          <p:cNvSpPr txBox="1"/>
          <p:nvPr/>
        </p:nvSpPr>
        <p:spPr>
          <a:xfrm>
            <a:off x="6071552" y="2481704"/>
            <a:ext cx="753810" cy="1092607"/>
          </a:xfrm>
          <a:prstGeom prst="rect">
            <a:avLst/>
          </a:prstGeom>
          <a:noFill/>
        </p:spPr>
        <p:txBody>
          <a:bodyPr wrap="square" rtlCol="0">
            <a:spAutoFit/>
          </a:bodyPr>
          <a:lstStyle/>
          <a:p>
            <a:r>
              <a:rPr lang="fr-FR" sz="4700" b="1" dirty="0"/>
              <a:t>E</a:t>
            </a:r>
          </a:p>
          <a:p>
            <a:endParaRPr lang="fr-FR" dirty="0"/>
          </a:p>
        </p:txBody>
      </p:sp>
      <p:sp>
        <p:nvSpPr>
          <p:cNvPr id="10" name="ZoneTexte 9">
            <a:extLst>
              <a:ext uri="{FF2B5EF4-FFF2-40B4-BE49-F238E27FC236}">
                <a16:creationId xmlns:a16="http://schemas.microsoft.com/office/drawing/2014/main" id="{88848009-F4A5-1B0B-E707-A00B575FC442}"/>
              </a:ext>
            </a:extLst>
          </p:cNvPr>
          <p:cNvSpPr txBox="1"/>
          <p:nvPr/>
        </p:nvSpPr>
        <p:spPr>
          <a:xfrm>
            <a:off x="6946017" y="1673720"/>
            <a:ext cx="2438128" cy="646331"/>
          </a:xfrm>
          <a:prstGeom prst="rect">
            <a:avLst/>
          </a:prstGeom>
          <a:noFill/>
        </p:spPr>
        <p:txBody>
          <a:bodyPr wrap="square" rtlCol="0">
            <a:spAutoFit/>
          </a:bodyPr>
          <a:lstStyle/>
          <a:p>
            <a:r>
              <a:rPr lang="fr-FR" b="1" dirty="0"/>
              <a:t>Retraite progressive</a:t>
            </a:r>
          </a:p>
          <a:p>
            <a:r>
              <a:rPr lang="fr-FR" dirty="0"/>
              <a:t>8 Retraite progressive</a:t>
            </a:r>
          </a:p>
        </p:txBody>
      </p:sp>
    </p:spTree>
    <p:extLst>
      <p:ext uri="{BB962C8B-B14F-4D97-AF65-F5344CB8AC3E}">
        <p14:creationId xmlns:p14="http://schemas.microsoft.com/office/powerpoint/2010/main" val="1366738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CAF0E58E-BE49-F60F-2BD8-3DC3209717CA}"/>
              </a:ext>
            </a:extLst>
          </p:cNvPr>
          <p:cNvSpPr>
            <a:spLocks noGrp="1"/>
          </p:cNvSpPr>
          <p:nvPr>
            <p:ph type="ftr" sz="quarter" idx="11"/>
          </p:nvPr>
        </p:nvSpPr>
        <p:spPr>
          <a:xfrm>
            <a:off x="6864085" y="6372226"/>
            <a:ext cx="3980472" cy="280575"/>
          </a:xfrm>
        </p:spPr>
        <p:txBody>
          <a:bodyPr/>
          <a:lstStyle/>
          <a:p>
            <a:r>
              <a:rPr lang="fr-FR"/>
              <a:t>Réforme des retraites 2023</a:t>
            </a:r>
          </a:p>
        </p:txBody>
      </p:sp>
      <p:sp>
        <p:nvSpPr>
          <p:cNvPr id="5" name="Titre 4">
            <a:extLst>
              <a:ext uri="{FF2B5EF4-FFF2-40B4-BE49-F238E27FC236}">
                <a16:creationId xmlns:a16="http://schemas.microsoft.com/office/drawing/2014/main" id="{9F127920-639F-F0E0-0C09-F42F191B6C2B}"/>
              </a:ext>
            </a:extLst>
          </p:cNvPr>
          <p:cNvSpPr>
            <a:spLocks noGrp="1"/>
          </p:cNvSpPr>
          <p:nvPr>
            <p:ph type="title"/>
          </p:nvPr>
        </p:nvSpPr>
        <p:spPr/>
        <p:txBody>
          <a:bodyPr/>
          <a:lstStyle/>
          <a:p>
            <a:r>
              <a:rPr lang="fr-FR" sz="2800" dirty="0">
                <a:solidFill>
                  <a:srgbClr val="C00000"/>
                </a:solidFill>
              </a:rPr>
              <a:t>Cas pratiques</a:t>
            </a:r>
          </a:p>
        </p:txBody>
      </p:sp>
      <p:graphicFrame>
        <p:nvGraphicFramePr>
          <p:cNvPr id="7" name="Diagramme 6">
            <a:extLst>
              <a:ext uri="{FF2B5EF4-FFF2-40B4-BE49-F238E27FC236}">
                <a16:creationId xmlns:a16="http://schemas.microsoft.com/office/drawing/2014/main" id="{E8EBFEEA-EFEA-F21F-C57A-F8CA77F983C9}"/>
              </a:ext>
            </a:extLst>
          </p:cNvPr>
          <p:cNvGraphicFramePr/>
          <p:nvPr>
            <p:extLst>
              <p:ext uri="{D42A27DB-BD31-4B8C-83A1-F6EECF244321}">
                <p14:modId xmlns:p14="http://schemas.microsoft.com/office/powerpoint/2010/main" val="1643701337"/>
              </p:ext>
            </p:extLst>
          </p:nvPr>
        </p:nvGraphicFramePr>
        <p:xfrm>
          <a:off x="533717" y="1038228"/>
          <a:ext cx="11289315" cy="4954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Espace réservé du numéro de diapositive 1">
            <a:extLst>
              <a:ext uri="{FF2B5EF4-FFF2-40B4-BE49-F238E27FC236}">
                <a16:creationId xmlns:a16="http://schemas.microsoft.com/office/drawing/2014/main" id="{1437398D-7A19-18DD-D8E2-DD6B948717DA}"/>
              </a:ext>
            </a:extLst>
          </p:cNvPr>
          <p:cNvSpPr>
            <a:spLocks noGrp="1"/>
          </p:cNvSpPr>
          <p:nvPr>
            <p:ph type="sldNum" sz="quarter" idx="12"/>
          </p:nvPr>
        </p:nvSpPr>
        <p:spPr/>
        <p:txBody>
          <a:bodyPr/>
          <a:lstStyle/>
          <a:p>
            <a:fld id="{975A587B-5814-4D9B-9598-FE9CB954CB01}" type="slidenum">
              <a:rPr lang="fr-FR" smtClean="0"/>
              <a:t>30</a:t>
            </a:fld>
            <a:endParaRPr lang="fr-FR"/>
          </a:p>
        </p:txBody>
      </p:sp>
    </p:spTree>
    <p:extLst>
      <p:ext uri="{BB962C8B-B14F-4D97-AF65-F5344CB8AC3E}">
        <p14:creationId xmlns:p14="http://schemas.microsoft.com/office/powerpoint/2010/main" val="1983770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graphicEl>
                                              <a:dgm id="{BA84C997-5050-492F-8876-33F8DB9F2797}"/>
                                            </p:graphicEl>
                                          </p:spTgt>
                                        </p:tgtEl>
                                        <p:attrNameLst>
                                          <p:attrName>style.visibility</p:attrName>
                                        </p:attrNameLst>
                                      </p:cBhvr>
                                      <p:to>
                                        <p:strVal val="visible"/>
                                      </p:to>
                                    </p:set>
                                    <p:animEffect transition="in" filter="wipe(down)">
                                      <p:cBhvr>
                                        <p:cTn id="7" dur="500"/>
                                        <p:tgtEl>
                                          <p:spTgt spid="7">
                                            <p:graphicEl>
                                              <a:dgm id="{BA84C997-5050-492F-8876-33F8DB9F279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graphicEl>
                                              <a:dgm id="{643EA239-61BA-45B4-B950-20075C9BCB0A}"/>
                                            </p:graphicEl>
                                          </p:spTgt>
                                        </p:tgtEl>
                                        <p:attrNameLst>
                                          <p:attrName>style.visibility</p:attrName>
                                        </p:attrNameLst>
                                      </p:cBhvr>
                                      <p:to>
                                        <p:strVal val="visible"/>
                                      </p:to>
                                    </p:set>
                                    <p:animEffect transition="in" filter="wipe(down)">
                                      <p:cBhvr>
                                        <p:cTn id="12" dur="500"/>
                                        <p:tgtEl>
                                          <p:spTgt spid="7">
                                            <p:graphicEl>
                                              <a:dgm id="{643EA239-61BA-45B4-B950-20075C9BCB0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graphicEl>
                                              <a:dgm id="{F2D5AFAD-60B1-4122-B373-690FC8BFAA06}"/>
                                            </p:graphicEl>
                                          </p:spTgt>
                                        </p:tgtEl>
                                        <p:attrNameLst>
                                          <p:attrName>style.visibility</p:attrName>
                                        </p:attrNameLst>
                                      </p:cBhvr>
                                      <p:to>
                                        <p:strVal val="visible"/>
                                      </p:to>
                                    </p:set>
                                    <p:animEffect transition="in" filter="wipe(down)">
                                      <p:cBhvr>
                                        <p:cTn id="17" dur="500"/>
                                        <p:tgtEl>
                                          <p:spTgt spid="7">
                                            <p:graphicEl>
                                              <a:dgm id="{F2D5AFAD-60B1-4122-B373-690FC8BFAA06}"/>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graphicEl>
                                              <a:dgm id="{3E34E50B-40F6-46B7-AC55-C56C50071AF0}"/>
                                            </p:graphicEl>
                                          </p:spTgt>
                                        </p:tgtEl>
                                        <p:attrNameLst>
                                          <p:attrName>style.visibility</p:attrName>
                                        </p:attrNameLst>
                                      </p:cBhvr>
                                      <p:to>
                                        <p:strVal val="visible"/>
                                      </p:to>
                                    </p:set>
                                    <p:animEffect transition="in" filter="wipe(down)">
                                      <p:cBhvr>
                                        <p:cTn id="22" dur="500"/>
                                        <p:tgtEl>
                                          <p:spTgt spid="7">
                                            <p:graphicEl>
                                              <a:dgm id="{3E34E50B-40F6-46B7-AC55-C56C50071AF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A1B4D2"/>
        </a:solidFill>
        <a:effectLst/>
      </p:bgPr>
    </p:bg>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96DE18D0-2CB0-5AF3-60BA-B0731378AF36}"/>
              </a:ext>
            </a:extLst>
          </p:cNvPr>
          <p:cNvSpPr>
            <a:spLocks noGrp="1"/>
          </p:cNvSpPr>
          <p:nvPr>
            <p:ph type="ftr" sz="quarter" idx="11"/>
          </p:nvPr>
        </p:nvSpPr>
        <p:spPr/>
        <p:txBody>
          <a:bodyPr/>
          <a:lstStyle/>
          <a:p>
            <a:r>
              <a:rPr lang="fr-FR"/>
              <a:t>Réforme des retraites 2023</a:t>
            </a:r>
          </a:p>
        </p:txBody>
      </p:sp>
      <p:sp>
        <p:nvSpPr>
          <p:cNvPr id="4" name="Espace réservé du numéro de diapositive 3">
            <a:extLst>
              <a:ext uri="{FF2B5EF4-FFF2-40B4-BE49-F238E27FC236}">
                <a16:creationId xmlns:a16="http://schemas.microsoft.com/office/drawing/2014/main" id="{02A4E315-506D-117A-8652-8DAAB8634D77}"/>
              </a:ext>
            </a:extLst>
          </p:cNvPr>
          <p:cNvSpPr>
            <a:spLocks noGrp="1"/>
          </p:cNvSpPr>
          <p:nvPr>
            <p:ph type="sldNum" sz="quarter" idx="12"/>
          </p:nvPr>
        </p:nvSpPr>
        <p:spPr/>
        <p:txBody>
          <a:bodyPr/>
          <a:lstStyle/>
          <a:p>
            <a:fld id="{975A587B-5814-4D9B-9598-FE9CB954CB01}" type="slidenum">
              <a:rPr lang="fr-FR" smtClean="0"/>
              <a:pPr/>
              <a:t>31</a:t>
            </a:fld>
            <a:endParaRPr lang="fr-FR"/>
          </a:p>
        </p:txBody>
      </p:sp>
      <p:sp>
        <p:nvSpPr>
          <p:cNvPr id="2" name="Titre 1">
            <a:extLst>
              <a:ext uri="{FF2B5EF4-FFF2-40B4-BE49-F238E27FC236}">
                <a16:creationId xmlns:a16="http://schemas.microsoft.com/office/drawing/2014/main" id="{E2C89077-6644-13EC-9554-3522A9DA9E0D}"/>
              </a:ext>
            </a:extLst>
          </p:cNvPr>
          <p:cNvSpPr>
            <a:spLocks noGrp="1"/>
          </p:cNvSpPr>
          <p:nvPr>
            <p:ph type="title"/>
          </p:nvPr>
        </p:nvSpPr>
        <p:spPr>
          <a:xfrm>
            <a:off x="1776000" y="2901466"/>
            <a:ext cx="8640000" cy="2880000"/>
          </a:xfrm>
        </p:spPr>
        <p:txBody>
          <a:bodyPr/>
          <a:lstStyle/>
          <a:p>
            <a:r>
              <a:rPr lang="fr-FR" dirty="0"/>
              <a:t>5 - Bonifications</a:t>
            </a:r>
          </a:p>
        </p:txBody>
      </p:sp>
    </p:spTree>
    <p:extLst>
      <p:ext uri="{BB962C8B-B14F-4D97-AF65-F5344CB8AC3E}">
        <p14:creationId xmlns:p14="http://schemas.microsoft.com/office/powerpoint/2010/main" val="4188374352"/>
      </p:ext>
    </p:extLst>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387BF46B-6BC4-45B3-AA3C-4D30583B0D24}"/>
              </a:ext>
            </a:extLst>
          </p:cNvPr>
          <p:cNvSpPr>
            <a:spLocks noGrp="1"/>
          </p:cNvSpPr>
          <p:nvPr>
            <p:ph type="body" idx="1"/>
          </p:nvPr>
        </p:nvSpPr>
        <p:spPr>
          <a:xfrm>
            <a:off x="931542" y="1386800"/>
            <a:ext cx="10440000" cy="360000"/>
          </a:xfrm>
        </p:spPr>
        <p:txBody>
          <a:bodyPr/>
          <a:lstStyle/>
          <a:p>
            <a:r>
              <a:rPr lang="fr-FR" dirty="0">
                <a:solidFill>
                  <a:schemeClr val="tx1">
                    <a:lumMod val="75000"/>
                  </a:schemeClr>
                </a:solidFill>
              </a:rPr>
              <a:t>Bonifications</a:t>
            </a:r>
          </a:p>
        </p:txBody>
      </p:sp>
      <p:sp>
        <p:nvSpPr>
          <p:cNvPr id="3" name="Espace réservé du pied de page 2">
            <a:extLst>
              <a:ext uri="{FF2B5EF4-FFF2-40B4-BE49-F238E27FC236}">
                <a16:creationId xmlns:a16="http://schemas.microsoft.com/office/drawing/2014/main" id="{B9C8AD1A-E1D1-49CE-BA71-6DE1E20BD155}"/>
              </a:ext>
            </a:extLst>
          </p:cNvPr>
          <p:cNvSpPr>
            <a:spLocks noGrp="1"/>
          </p:cNvSpPr>
          <p:nvPr>
            <p:ph type="ftr" sz="quarter" idx="11"/>
          </p:nvPr>
        </p:nvSpPr>
        <p:spPr/>
        <p:txBody>
          <a:bodyPr/>
          <a:lstStyle/>
          <a:p>
            <a:r>
              <a:rPr lang="fr-FR"/>
              <a:t>Réforme des retraites 2023</a:t>
            </a:r>
          </a:p>
        </p:txBody>
      </p:sp>
      <p:sp>
        <p:nvSpPr>
          <p:cNvPr id="5" name="Titre 4">
            <a:extLst>
              <a:ext uri="{FF2B5EF4-FFF2-40B4-BE49-F238E27FC236}">
                <a16:creationId xmlns:a16="http://schemas.microsoft.com/office/drawing/2014/main" id="{0C92E2D3-07AB-45D9-85B4-F58762309AC9}"/>
              </a:ext>
            </a:extLst>
          </p:cNvPr>
          <p:cNvSpPr>
            <a:spLocks noGrp="1"/>
          </p:cNvSpPr>
          <p:nvPr>
            <p:ph type="title"/>
          </p:nvPr>
        </p:nvSpPr>
        <p:spPr>
          <a:xfrm>
            <a:off x="876000" y="572608"/>
            <a:ext cx="10440000" cy="468000"/>
          </a:xfrm>
        </p:spPr>
        <p:txBody>
          <a:bodyPr/>
          <a:lstStyle/>
          <a:p>
            <a:r>
              <a:rPr lang="fr-FR" sz="2800" dirty="0">
                <a:solidFill>
                  <a:srgbClr val="C00000"/>
                </a:solidFill>
              </a:rPr>
              <a:t>Départ au titre des travaux insalubres / catégorie active ou super-active</a:t>
            </a:r>
          </a:p>
        </p:txBody>
      </p:sp>
      <p:sp>
        <p:nvSpPr>
          <p:cNvPr id="7" name="Espace réservé du numéro de diapositive 6">
            <a:extLst>
              <a:ext uri="{FF2B5EF4-FFF2-40B4-BE49-F238E27FC236}">
                <a16:creationId xmlns:a16="http://schemas.microsoft.com/office/drawing/2014/main" id="{9BA76054-1A4E-556C-5D2A-9A132519DE41}"/>
              </a:ext>
            </a:extLst>
          </p:cNvPr>
          <p:cNvSpPr>
            <a:spLocks noGrp="1"/>
          </p:cNvSpPr>
          <p:nvPr>
            <p:ph type="sldNum" sz="quarter" idx="12"/>
          </p:nvPr>
        </p:nvSpPr>
        <p:spPr/>
        <p:txBody>
          <a:bodyPr/>
          <a:lstStyle/>
          <a:p>
            <a:fld id="{975A587B-5814-4D9B-9598-FE9CB954CB01}" type="slidenum">
              <a:rPr lang="fr-FR" smtClean="0"/>
              <a:t>32</a:t>
            </a:fld>
            <a:endParaRPr lang="fr-FR"/>
          </a:p>
        </p:txBody>
      </p:sp>
      <p:sp>
        <p:nvSpPr>
          <p:cNvPr id="6" name="Rectangle : coins arrondis 5">
            <a:extLst>
              <a:ext uri="{FF2B5EF4-FFF2-40B4-BE49-F238E27FC236}">
                <a16:creationId xmlns:a16="http://schemas.microsoft.com/office/drawing/2014/main" id="{504456BF-8DCC-7D67-90D6-E32B10452219}"/>
              </a:ext>
            </a:extLst>
          </p:cNvPr>
          <p:cNvSpPr/>
          <p:nvPr/>
        </p:nvSpPr>
        <p:spPr bwMode="auto">
          <a:xfrm>
            <a:off x="1203158" y="1909061"/>
            <a:ext cx="9236865" cy="1506637"/>
          </a:xfrm>
          <a:prstGeom prst="roundRect">
            <a:avLst/>
          </a:prstGeom>
          <a:solidFill>
            <a:srgbClr val="A8C46F"/>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9" name="ZoneTexte 8">
            <a:extLst>
              <a:ext uri="{FF2B5EF4-FFF2-40B4-BE49-F238E27FC236}">
                <a16:creationId xmlns:a16="http://schemas.microsoft.com/office/drawing/2014/main" id="{03EA7F82-14EE-8556-BECB-3599D7542164}"/>
              </a:ext>
            </a:extLst>
          </p:cNvPr>
          <p:cNvSpPr txBox="1"/>
          <p:nvPr/>
        </p:nvSpPr>
        <p:spPr>
          <a:xfrm>
            <a:off x="1363579" y="1925551"/>
            <a:ext cx="9076444" cy="1477328"/>
          </a:xfrm>
          <a:prstGeom prst="rect">
            <a:avLst/>
          </a:prstGeom>
          <a:noFill/>
        </p:spPr>
        <p:txBody>
          <a:bodyPr wrap="square" rtlCol="0">
            <a:spAutoFit/>
          </a:bodyPr>
          <a:lstStyle/>
          <a:p>
            <a:pPr algn="ctr"/>
            <a:r>
              <a:rPr lang="fr-FR" b="1" dirty="0">
                <a:solidFill>
                  <a:schemeClr val="bg1"/>
                </a:solidFill>
              </a:rPr>
              <a:t>Portabilité des bonifications </a:t>
            </a:r>
          </a:p>
          <a:p>
            <a:r>
              <a:rPr lang="fr-FR" dirty="0">
                <a:solidFill>
                  <a:schemeClr val="bg1"/>
                </a:solidFill>
              </a:rPr>
              <a:t>acquises en tant que fonctionnaire au titre de la catégorie active ou super-active (personnel des réseaux souterrains, identificateur de l’IML de la préfecture de police de Paris, Sapeur-pompier professionnel, Policier actif, douanier, surveillant pénitentiaire, ingénieur du contrôle de la navigation aérienne)</a:t>
            </a:r>
          </a:p>
        </p:txBody>
      </p:sp>
      <p:sp>
        <p:nvSpPr>
          <p:cNvPr id="11" name="Rectangle : coins arrondis 10">
            <a:extLst>
              <a:ext uri="{FF2B5EF4-FFF2-40B4-BE49-F238E27FC236}">
                <a16:creationId xmlns:a16="http://schemas.microsoft.com/office/drawing/2014/main" id="{CEDBABAD-030F-8A8E-E570-99C22BA13189}"/>
              </a:ext>
            </a:extLst>
          </p:cNvPr>
          <p:cNvSpPr/>
          <p:nvPr/>
        </p:nvSpPr>
        <p:spPr bwMode="auto">
          <a:xfrm>
            <a:off x="1249924" y="3612871"/>
            <a:ext cx="9143331" cy="499107"/>
          </a:xfrm>
          <a:prstGeom prst="roundRect">
            <a:avLst/>
          </a:prstGeom>
          <a:solidFill>
            <a:srgbClr val="A8C46F"/>
          </a:solidFill>
          <a:ln>
            <a:noFill/>
          </a:ln>
        </p:spPr>
        <p:txBody>
          <a:bodyPr vert="horz" wrap="square" lIns="91440" tIns="45720" rIns="91440" bIns="45720" numCol="1" rtlCol="0" anchor="t" anchorCtr="0" compatLnSpc="1">
            <a:prstTxWarp prst="textNoShape">
              <a:avLst/>
            </a:prstTxWarp>
          </a:bodyPr>
          <a:lstStyle/>
          <a:p>
            <a:pPr algn="l"/>
            <a:endParaRPr lang="fr-FR"/>
          </a:p>
        </p:txBody>
      </p:sp>
      <p:sp>
        <p:nvSpPr>
          <p:cNvPr id="12" name="ZoneTexte 11">
            <a:extLst>
              <a:ext uri="{FF2B5EF4-FFF2-40B4-BE49-F238E27FC236}">
                <a16:creationId xmlns:a16="http://schemas.microsoft.com/office/drawing/2014/main" id="{5394A95B-2AC2-BF5A-DFCD-21368C339BA1}"/>
              </a:ext>
            </a:extLst>
          </p:cNvPr>
          <p:cNvSpPr txBox="1"/>
          <p:nvPr/>
        </p:nvSpPr>
        <p:spPr>
          <a:xfrm>
            <a:off x="1363579" y="3666290"/>
            <a:ext cx="8982910" cy="369332"/>
          </a:xfrm>
          <a:prstGeom prst="rect">
            <a:avLst/>
          </a:prstGeom>
          <a:noFill/>
        </p:spPr>
        <p:txBody>
          <a:bodyPr wrap="square" rtlCol="0">
            <a:spAutoFit/>
          </a:bodyPr>
          <a:lstStyle/>
          <a:p>
            <a:pPr algn="ctr"/>
            <a:r>
              <a:rPr lang="fr-FR" b="1" dirty="0">
                <a:solidFill>
                  <a:schemeClr val="bg1"/>
                </a:solidFill>
              </a:rPr>
              <a:t>Cumul plafonné des bonifications</a:t>
            </a:r>
          </a:p>
        </p:txBody>
      </p:sp>
      <p:sp>
        <p:nvSpPr>
          <p:cNvPr id="8" name="Rectangle : coins arrondis 7">
            <a:extLst>
              <a:ext uri="{FF2B5EF4-FFF2-40B4-BE49-F238E27FC236}">
                <a16:creationId xmlns:a16="http://schemas.microsoft.com/office/drawing/2014/main" id="{F5B65311-567E-65B0-11A0-98A7F63180A1}"/>
              </a:ext>
            </a:extLst>
          </p:cNvPr>
          <p:cNvSpPr/>
          <p:nvPr/>
        </p:nvSpPr>
        <p:spPr bwMode="auto">
          <a:xfrm>
            <a:off x="1249924" y="4255757"/>
            <a:ext cx="4505937" cy="1822573"/>
          </a:xfrm>
          <a:prstGeom prst="roundRect">
            <a:avLst/>
          </a:prstGeom>
          <a:noFill/>
          <a:ln w="28575">
            <a:solidFill>
              <a:srgbClr val="A8C46F"/>
            </a:solidFill>
          </a:ln>
        </p:spPr>
        <p:txBody>
          <a:bodyPr vert="horz" wrap="square" lIns="91440" tIns="45720" rIns="91440" bIns="45720" numCol="1" rtlCol="0" anchor="t" anchorCtr="0" compatLnSpc="1">
            <a:prstTxWarp prst="textNoShape">
              <a:avLst/>
            </a:prstTxWarp>
          </a:bodyPr>
          <a:lstStyle/>
          <a:p>
            <a:pPr algn="l"/>
            <a:endParaRPr lang="fr-FR"/>
          </a:p>
        </p:txBody>
      </p:sp>
      <p:sp>
        <p:nvSpPr>
          <p:cNvPr id="13" name="Rectangle : coins arrondis 12">
            <a:extLst>
              <a:ext uri="{FF2B5EF4-FFF2-40B4-BE49-F238E27FC236}">
                <a16:creationId xmlns:a16="http://schemas.microsoft.com/office/drawing/2014/main" id="{320C9F99-D8C4-CCF3-7252-5F0064DB0C5F}"/>
              </a:ext>
            </a:extLst>
          </p:cNvPr>
          <p:cNvSpPr/>
          <p:nvPr/>
        </p:nvSpPr>
        <p:spPr bwMode="auto">
          <a:xfrm>
            <a:off x="5908261" y="4264378"/>
            <a:ext cx="4505937" cy="1822573"/>
          </a:xfrm>
          <a:prstGeom prst="roundRect">
            <a:avLst/>
          </a:prstGeom>
          <a:noFill/>
          <a:ln w="28575">
            <a:solidFill>
              <a:srgbClr val="A8C46F"/>
            </a:solidFill>
          </a:ln>
        </p:spPr>
        <p:txBody>
          <a:bodyPr vert="horz" wrap="square" lIns="91440" tIns="45720" rIns="91440" bIns="45720" numCol="1" rtlCol="0" anchor="t" anchorCtr="0" compatLnSpc="1">
            <a:prstTxWarp prst="textNoShape">
              <a:avLst/>
            </a:prstTxWarp>
          </a:bodyPr>
          <a:lstStyle/>
          <a:p>
            <a:pPr algn="l"/>
            <a:endParaRPr lang="fr-FR"/>
          </a:p>
        </p:txBody>
      </p:sp>
      <p:sp>
        <p:nvSpPr>
          <p:cNvPr id="17" name="ZoneTexte 16">
            <a:extLst>
              <a:ext uri="{FF2B5EF4-FFF2-40B4-BE49-F238E27FC236}">
                <a16:creationId xmlns:a16="http://schemas.microsoft.com/office/drawing/2014/main" id="{63EF0787-2277-AA8F-E814-959DE8A6B512}"/>
              </a:ext>
            </a:extLst>
          </p:cNvPr>
          <p:cNvSpPr txBox="1"/>
          <p:nvPr/>
        </p:nvSpPr>
        <p:spPr>
          <a:xfrm>
            <a:off x="1236672" y="4586019"/>
            <a:ext cx="4505937" cy="954107"/>
          </a:xfrm>
          <a:prstGeom prst="rect">
            <a:avLst/>
          </a:prstGeom>
          <a:noFill/>
        </p:spPr>
        <p:txBody>
          <a:bodyPr wrap="square">
            <a:spAutoFit/>
          </a:bodyPr>
          <a:lstStyle/>
          <a:p>
            <a:pPr lvl="0" algn="ctr"/>
            <a:r>
              <a:rPr lang="fr-FR" sz="1400" b="1" i="0" dirty="0">
                <a:solidFill>
                  <a:srgbClr val="002060"/>
                </a:solidFill>
              </a:rPr>
              <a:t>Les bonifications catégorie active/super-active + la bonification militaire du 5ème</a:t>
            </a:r>
          </a:p>
          <a:p>
            <a:pPr lvl="0" algn="ctr"/>
            <a:r>
              <a:rPr lang="fr-FR" sz="1400" b="1" i="0" dirty="0">
                <a:solidFill>
                  <a:srgbClr val="002060"/>
                </a:solidFill>
              </a:rPr>
              <a:t>= </a:t>
            </a:r>
          </a:p>
          <a:p>
            <a:pPr lvl="0" algn="ctr"/>
            <a:r>
              <a:rPr lang="fr-FR" sz="1400" b="1" i="0" dirty="0">
                <a:solidFill>
                  <a:srgbClr val="002060"/>
                </a:solidFill>
              </a:rPr>
              <a:t>20 trimestres en liquidation MAX</a:t>
            </a:r>
          </a:p>
        </p:txBody>
      </p:sp>
      <p:sp>
        <p:nvSpPr>
          <p:cNvPr id="19" name="ZoneTexte 18">
            <a:extLst>
              <a:ext uri="{FF2B5EF4-FFF2-40B4-BE49-F238E27FC236}">
                <a16:creationId xmlns:a16="http://schemas.microsoft.com/office/drawing/2014/main" id="{AE58796B-688A-B698-8B4E-62AA171E83B4}"/>
              </a:ext>
            </a:extLst>
          </p:cNvPr>
          <p:cNvSpPr txBox="1"/>
          <p:nvPr/>
        </p:nvSpPr>
        <p:spPr>
          <a:xfrm>
            <a:off x="5887317" y="4474545"/>
            <a:ext cx="4505938" cy="1169551"/>
          </a:xfrm>
          <a:prstGeom prst="rect">
            <a:avLst/>
          </a:prstGeom>
          <a:noFill/>
        </p:spPr>
        <p:txBody>
          <a:bodyPr wrap="square">
            <a:spAutoFit/>
          </a:bodyPr>
          <a:lstStyle/>
          <a:p>
            <a:pPr lvl="0" algn="ctr"/>
            <a:r>
              <a:rPr lang="fr-FR" sz="1400" b="1" i="0" dirty="0">
                <a:solidFill>
                  <a:srgbClr val="002060"/>
                </a:solidFill>
              </a:rPr>
              <a:t>Les bonifications catégorie active / super-active + la bonification militaire du 5ème + majoration de durée d’assurance fonctionnaire hospitalier</a:t>
            </a:r>
          </a:p>
          <a:p>
            <a:pPr lvl="0" algn="ctr"/>
            <a:r>
              <a:rPr lang="fr-FR" sz="1400" b="1" i="0" dirty="0">
                <a:solidFill>
                  <a:srgbClr val="002060"/>
                </a:solidFill>
              </a:rPr>
              <a:t>= </a:t>
            </a:r>
          </a:p>
          <a:p>
            <a:pPr lvl="0" algn="ctr"/>
            <a:r>
              <a:rPr lang="fr-FR" sz="1400" b="1" i="0" dirty="0">
                <a:solidFill>
                  <a:srgbClr val="002060"/>
                </a:solidFill>
              </a:rPr>
              <a:t>20 trimestres en durée d’assurance MAX</a:t>
            </a:r>
          </a:p>
        </p:txBody>
      </p:sp>
    </p:spTree>
    <p:extLst>
      <p:ext uri="{BB962C8B-B14F-4D97-AF65-F5344CB8AC3E}">
        <p14:creationId xmlns:p14="http://schemas.microsoft.com/office/powerpoint/2010/main" val="29702544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FD9EBF-8EF6-531A-2C8C-B012435D1F7D}"/>
              </a:ext>
            </a:extLst>
          </p:cNvPr>
          <p:cNvSpPr>
            <a:spLocks noGrp="1"/>
          </p:cNvSpPr>
          <p:nvPr>
            <p:ph type="title"/>
          </p:nvPr>
        </p:nvSpPr>
        <p:spPr/>
        <p:txBody>
          <a:bodyPr/>
          <a:lstStyle/>
          <a:p>
            <a:r>
              <a:rPr lang="fr-FR">
                <a:cs typeface="Arial"/>
              </a:rPr>
              <a:t>C</a:t>
            </a:r>
            <a:endParaRPr lang="fr-FR"/>
          </a:p>
        </p:txBody>
      </p:sp>
      <p:sp>
        <p:nvSpPr>
          <p:cNvPr id="3" name="Espace réservé du texte 2">
            <a:extLst>
              <a:ext uri="{FF2B5EF4-FFF2-40B4-BE49-F238E27FC236}">
                <a16:creationId xmlns:a16="http://schemas.microsoft.com/office/drawing/2014/main" id="{A09682F3-04C2-7BEA-6FDB-13CBBD39D3A0}"/>
              </a:ext>
            </a:extLst>
          </p:cNvPr>
          <p:cNvSpPr>
            <a:spLocks noGrp="1"/>
          </p:cNvSpPr>
          <p:nvPr>
            <p:ph type="body" idx="1"/>
          </p:nvPr>
        </p:nvSpPr>
        <p:spPr/>
        <p:txBody>
          <a:bodyPr/>
          <a:lstStyle/>
          <a:p>
            <a:r>
              <a:rPr lang="fr-FR"/>
              <a:t>Autres départs</a:t>
            </a:r>
          </a:p>
        </p:txBody>
      </p:sp>
    </p:spTree>
    <p:extLst>
      <p:ext uri="{BB962C8B-B14F-4D97-AF65-F5344CB8AC3E}">
        <p14:creationId xmlns:p14="http://schemas.microsoft.com/office/powerpoint/2010/main" val="10191455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A1B4D2"/>
        </a:solidFill>
        <a:effectLst/>
      </p:bgPr>
    </p:bg>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B511BDC0-CA1E-36EF-20C3-E2F51D40A9EE}"/>
              </a:ext>
            </a:extLst>
          </p:cNvPr>
          <p:cNvSpPr>
            <a:spLocks noGrp="1"/>
          </p:cNvSpPr>
          <p:nvPr>
            <p:ph type="ftr" sz="quarter" idx="11"/>
          </p:nvPr>
        </p:nvSpPr>
        <p:spPr/>
        <p:txBody>
          <a:bodyPr/>
          <a:lstStyle/>
          <a:p>
            <a:r>
              <a:rPr lang="fr-FR"/>
              <a:t>Réforme des retraites 2023</a:t>
            </a:r>
          </a:p>
        </p:txBody>
      </p:sp>
      <p:sp>
        <p:nvSpPr>
          <p:cNvPr id="5" name="Espace réservé du numéro de diapositive 4">
            <a:extLst>
              <a:ext uri="{FF2B5EF4-FFF2-40B4-BE49-F238E27FC236}">
                <a16:creationId xmlns:a16="http://schemas.microsoft.com/office/drawing/2014/main" id="{4978152F-37F9-EE50-3560-9215FAF6C080}"/>
              </a:ext>
            </a:extLst>
          </p:cNvPr>
          <p:cNvSpPr>
            <a:spLocks noGrp="1"/>
          </p:cNvSpPr>
          <p:nvPr>
            <p:ph type="sldNum" sz="quarter" idx="12"/>
          </p:nvPr>
        </p:nvSpPr>
        <p:spPr/>
        <p:txBody>
          <a:bodyPr/>
          <a:lstStyle/>
          <a:p>
            <a:fld id="{975A587B-5814-4D9B-9598-FE9CB954CB01}" type="slidenum">
              <a:rPr lang="fr-FR" smtClean="0"/>
              <a:pPr/>
              <a:t>34</a:t>
            </a:fld>
            <a:endParaRPr lang="fr-FR"/>
          </a:p>
        </p:txBody>
      </p:sp>
      <p:sp>
        <p:nvSpPr>
          <p:cNvPr id="2" name="Titre 1">
            <a:extLst>
              <a:ext uri="{FF2B5EF4-FFF2-40B4-BE49-F238E27FC236}">
                <a16:creationId xmlns:a16="http://schemas.microsoft.com/office/drawing/2014/main" id="{F1DF15C4-4ACF-F8E2-6E2F-12F09F83F65D}"/>
              </a:ext>
            </a:extLst>
          </p:cNvPr>
          <p:cNvSpPr>
            <a:spLocks noGrp="1"/>
          </p:cNvSpPr>
          <p:nvPr>
            <p:ph type="title"/>
          </p:nvPr>
        </p:nvSpPr>
        <p:spPr>
          <a:xfrm>
            <a:off x="1293428" y="2852422"/>
            <a:ext cx="8640000" cy="2880000"/>
          </a:xfrm>
        </p:spPr>
        <p:txBody>
          <a:bodyPr/>
          <a:lstStyle/>
          <a:p>
            <a:r>
              <a:rPr lang="fr-FR" dirty="0"/>
              <a:t>6 - Carrières longues</a:t>
            </a:r>
          </a:p>
        </p:txBody>
      </p:sp>
    </p:spTree>
    <p:extLst>
      <p:ext uri="{BB962C8B-B14F-4D97-AF65-F5344CB8AC3E}">
        <p14:creationId xmlns:p14="http://schemas.microsoft.com/office/powerpoint/2010/main" val="679189294"/>
      </p:ext>
    </p:extLst>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A4E4B62C-372D-19A3-C602-AF442272E64B}"/>
              </a:ext>
            </a:extLst>
          </p:cNvPr>
          <p:cNvSpPr>
            <a:spLocks noGrp="1"/>
          </p:cNvSpPr>
          <p:nvPr>
            <p:ph type="body" idx="1"/>
          </p:nvPr>
        </p:nvSpPr>
        <p:spPr/>
        <p:txBody>
          <a:bodyPr/>
          <a:lstStyle/>
          <a:p>
            <a:r>
              <a:rPr lang="fr-FR" dirty="0">
                <a:solidFill>
                  <a:schemeClr val="tx1">
                    <a:lumMod val="75000"/>
                  </a:schemeClr>
                </a:solidFill>
              </a:rPr>
              <a:t>2 conditions cumulatives à respecter </a:t>
            </a:r>
          </a:p>
        </p:txBody>
      </p:sp>
      <p:sp>
        <p:nvSpPr>
          <p:cNvPr id="4" name="Titre 3">
            <a:extLst>
              <a:ext uri="{FF2B5EF4-FFF2-40B4-BE49-F238E27FC236}">
                <a16:creationId xmlns:a16="http://schemas.microsoft.com/office/drawing/2014/main" id="{DD170238-2A63-AE27-3884-3173E4DBBC9E}"/>
              </a:ext>
            </a:extLst>
          </p:cNvPr>
          <p:cNvSpPr>
            <a:spLocks noGrp="1"/>
          </p:cNvSpPr>
          <p:nvPr>
            <p:ph type="title"/>
          </p:nvPr>
        </p:nvSpPr>
        <p:spPr/>
        <p:txBody>
          <a:bodyPr/>
          <a:lstStyle/>
          <a:p>
            <a:r>
              <a:rPr lang="fr-FR" sz="2800" dirty="0">
                <a:solidFill>
                  <a:srgbClr val="C00000"/>
                </a:solidFill>
              </a:rPr>
              <a:t>Départ au titre des carrières longues </a:t>
            </a:r>
          </a:p>
        </p:txBody>
      </p:sp>
      <p:sp>
        <p:nvSpPr>
          <p:cNvPr id="2" name="Espace réservé du pied de page 1">
            <a:extLst>
              <a:ext uri="{FF2B5EF4-FFF2-40B4-BE49-F238E27FC236}">
                <a16:creationId xmlns:a16="http://schemas.microsoft.com/office/drawing/2014/main" id="{FB56CF32-2AAC-DF4E-C70F-1B8B249E12CA}"/>
              </a:ext>
            </a:extLst>
          </p:cNvPr>
          <p:cNvSpPr>
            <a:spLocks noGrp="1"/>
          </p:cNvSpPr>
          <p:nvPr>
            <p:ph type="ftr" sz="quarter" idx="11"/>
          </p:nvPr>
        </p:nvSpPr>
        <p:spPr/>
        <p:txBody>
          <a:bodyPr/>
          <a:lstStyle/>
          <a:p>
            <a:r>
              <a:rPr lang="fr-FR"/>
              <a:t>Réforme des retraites 2023</a:t>
            </a:r>
          </a:p>
        </p:txBody>
      </p:sp>
      <p:sp>
        <p:nvSpPr>
          <p:cNvPr id="3" name="Espace réservé du numéro de diapositive 2">
            <a:extLst>
              <a:ext uri="{FF2B5EF4-FFF2-40B4-BE49-F238E27FC236}">
                <a16:creationId xmlns:a16="http://schemas.microsoft.com/office/drawing/2014/main" id="{A6C4F405-1092-EC3F-116D-247B1888A3CD}"/>
              </a:ext>
            </a:extLst>
          </p:cNvPr>
          <p:cNvSpPr>
            <a:spLocks noGrp="1"/>
          </p:cNvSpPr>
          <p:nvPr>
            <p:ph type="sldNum" sz="quarter" idx="12"/>
          </p:nvPr>
        </p:nvSpPr>
        <p:spPr/>
        <p:txBody>
          <a:bodyPr/>
          <a:lstStyle/>
          <a:p>
            <a:fld id="{975A587B-5814-4D9B-9598-FE9CB954CB01}" type="slidenum">
              <a:rPr lang="fr-FR" smtClean="0"/>
              <a:t>35</a:t>
            </a:fld>
            <a:endParaRPr lang="fr-FR"/>
          </a:p>
        </p:txBody>
      </p:sp>
      <p:grpSp>
        <p:nvGrpSpPr>
          <p:cNvPr id="6" name="Groupe 5">
            <a:extLst>
              <a:ext uri="{FF2B5EF4-FFF2-40B4-BE49-F238E27FC236}">
                <a16:creationId xmlns:a16="http://schemas.microsoft.com/office/drawing/2014/main" id="{960A5420-0E00-9136-18A2-C14F35E57DAA}"/>
              </a:ext>
            </a:extLst>
          </p:cNvPr>
          <p:cNvGrpSpPr/>
          <p:nvPr/>
        </p:nvGrpSpPr>
        <p:grpSpPr>
          <a:xfrm>
            <a:off x="630598" y="1871205"/>
            <a:ext cx="6582957" cy="547204"/>
            <a:chOff x="0" y="262543"/>
            <a:chExt cx="9932615" cy="547204"/>
          </a:xfrm>
        </p:grpSpPr>
        <p:sp>
          <p:nvSpPr>
            <p:cNvPr id="17" name="Rectangle : coins arrondis 16">
              <a:extLst>
                <a:ext uri="{FF2B5EF4-FFF2-40B4-BE49-F238E27FC236}">
                  <a16:creationId xmlns:a16="http://schemas.microsoft.com/office/drawing/2014/main" id="{D6A9F959-F098-B15A-D43C-88602BF6403C}"/>
                </a:ext>
              </a:extLst>
            </p:cNvPr>
            <p:cNvSpPr/>
            <p:nvPr/>
          </p:nvSpPr>
          <p:spPr>
            <a:xfrm>
              <a:off x="0" y="262543"/>
              <a:ext cx="9932615" cy="547204"/>
            </a:xfrm>
            <a:prstGeom prst="roundRect">
              <a:avLst/>
            </a:prstGeom>
            <a:solidFill>
              <a:srgbClr val="A8C46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Rectangle : coins arrondis 4">
              <a:extLst>
                <a:ext uri="{FF2B5EF4-FFF2-40B4-BE49-F238E27FC236}">
                  <a16:creationId xmlns:a16="http://schemas.microsoft.com/office/drawing/2014/main" id="{BB9D83F7-81EE-C689-4EAE-D88DF0B75D67}"/>
                </a:ext>
              </a:extLst>
            </p:cNvPr>
            <p:cNvSpPr txBox="1"/>
            <p:nvPr/>
          </p:nvSpPr>
          <p:spPr>
            <a:xfrm>
              <a:off x="26712" y="289255"/>
              <a:ext cx="9879191" cy="4937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1600" b="1" kern="1200" dirty="0"/>
                <a:t>1- </a:t>
              </a:r>
              <a:r>
                <a:rPr lang="fr-FR" sz="1600" b="1" u="none" kern="1200" dirty="0"/>
                <a:t>Conditions de début de carrière</a:t>
              </a:r>
              <a:r>
                <a:rPr lang="fr-FR" sz="1600" u="none" kern="1200" dirty="0"/>
                <a:t> </a:t>
              </a:r>
              <a:endParaRPr lang="fr-FR" sz="1600" kern="1200" dirty="0"/>
            </a:p>
          </p:txBody>
        </p:sp>
      </p:grpSp>
      <p:grpSp>
        <p:nvGrpSpPr>
          <p:cNvPr id="8" name="Groupe 7">
            <a:extLst>
              <a:ext uri="{FF2B5EF4-FFF2-40B4-BE49-F238E27FC236}">
                <a16:creationId xmlns:a16="http://schemas.microsoft.com/office/drawing/2014/main" id="{50F90974-CC9E-D36A-4961-3B545C1CAD6A}"/>
              </a:ext>
            </a:extLst>
          </p:cNvPr>
          <p:cNvGrpSpPr/>
          <p:nvPr/>
        </p:nvGrpSpPr>
        <p:grpSpPr>
          <a:xfrm>
            <a:off x="3711759" y="2758385"/>
            <a:ext cx="3667990" cy="3287185"/>
            <a:chOff x="-425782" y="968925"/>
            <a:chExt cx="10965830" cy="1898563"/>
          </a:xfrm>
        </p:grpSpPr>
        <p:sp>
          <p:nvSpPr>
            <p:cNvPr id="15" name="Rectangle : coins arrondis 14">
              <a:extLst>
                <a:ext uri="{FF2B5EF4-FFF2-40B4-BE49-F238E27FC236}">
                  <a16:creationId xmlns:a16="http://schemas.microsoft.com/office/drawing/2014/main" id="{C5B86CFE-8ADC-98B5-E0D8-0DB9CB9BA1AD}"/>
                </a:ext>
              </a:extLst>
            </p:cNvPr>
            <p:cNvSpPr/>
            <p:nvPr/>
          </p:nvSpPr>
          <p:spPr>
            <a:xfrm>
              <a:off x="-425782" y="968925"/>
              <a:ext cx="10762567" cy="1898563"/>
            </a:xfrm>
            <a:prstGeom prst="roundRect">
              <a:avLst/>
            </a:prstGeom>
            <a:solidFill>
              <a:srgbClr val="BBCEE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6" name="Rectangle : coins arrondis 6">
              <a:extLst>
                <a:ext uri="{FF2B5EF4-FFF2-40B4-BE49-F238E27FC236}">
                  <a16:creationId xmlns:a16="http://schemas.microsoft.com/office/drawing/2014/main" id="{C1883D96-D2CC-68C7-3E99-653F85A36968}"/>
                </a:ext>
              </a:extLst>
            </p:cNvPr>
            <p:cNvSpPr txBox="1"/>
            <p:nvPr/>
          </p:nvSpPr>
          <p:spPr>
            <a:xfrm>
              <a:off x="185361" y="1143619"/>
              <a:ext cx="10354687" cy="17132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r-FR" sz="1400" kern="1200" dirty="0">
                  <a:solidFill>
                    <a:srgbClr val="002060"/>
                  </a:solidFill>
                  <a:latin typeface="+mn-lt"/>
                </a:rPr>
                <a:t>Age à compter l’assuré peut partir à la retraite :</a:t>
              </a:r>
            </a:p>
            <a:p>
              <a:pPr marL="285750" lvl="0" indent="-285750" algn="l" defTabSz="622300">
                <a:lnSpc>
                  <a:spcPct val="90000"/>
                </a:lnSpc>
                <a:spcBef>
                  <a:spcPts val="600"/>
                </a:spcBef>
                <a:spcAft>
                  <a:spcPct val="35000"/>
                </a:spcAft>
                <a:buFont typeface="Arial" panose="020B0604020202020204" pitchFamily="34" charset="0"/>
                <a:buChar char="•"/>
              </a:pPr>
              <a:r>
                <a:rPr lang="fr-FR" sz="1400" b="1" dirty="0">
                  <a:solidFill>
                    <a:srgbClr val="002060"/>
                  </a:solidFill>
                </a:rPr>
                <a:t>58 ans </a:t>
              </a:r>
              <a:r>
                <a:rPr lang="fr-FR" sz="1400" dirty="0">
                  <a:solidFill>
                    <a:srgbClr val="002060"/>
                  </a:solidFill>
                </a:rPr>
                <a:t>si début d’activité avant 16 ans</a:t>
              </a:r>
            </a:p>
            <a:p>
              <a:pPr marL="285750" lvl="0" indent="-285750" algn="l" defTabSz="622300">
                <a:lnSpc>
                  <a:spcPct val="90000"/>
                </a:lnSpc>
                <a:spcBef>
                  <a:spcPts val="600"/>
                </a:spcBef>
                <a:spcAft>
                  <a:spcPct val="35000"/>
                </a:spcAft>
                <a:buFont typeface="Arial" panose="020B0604020202020204" pitchFamily="34" charset="0"/>
                <a:buChar char="•"/>
              </a:pPr>
              <a:r>
                <a:rPr lang="fr-FR" sz="1400" b="1" kern="1200" dirty="0">
                  <a:solidFill>
                    <a:srgbClr val="002060"/>
                  </a:solidFill>
                  <a:latin typeface="+mn-lt"/>
                </a:rPr>
                <a:t>60 ans </a:t>
              </a:r>
              <a:r>
                <a:rPr lang="fr-FR" sz="1400" kern="1200" dirty="0">
                  <a:solidFill>
                    <a:srgbClr val="002060"/>
                  </a:solidFill>
                  <a:latin typeface="+mn-lt"/>
                </a:rPr>
                <a:t>si début d’activité avant 18 ans</a:t>
              </a:r>
            </a:p>
            <a:p>
              <a:pPr marL="285750" lvl="0" indent="-285750" algn="l" defTabSz="622300">
                <a:lnSpc>
                  <a:spcPct val="90000"/>
                </a:lnSpc>
                <a:spcBef>
                  <a:spcPts val="600"/>
                </a:spcBef>
                <a:spcAft>
                  <a:spcPct val="35000"/>
                </a:spcAft>
                <a:buFont typeface="Arial" panose="020B0604020202020204" pitchFamily="34" charset="0"/>
                <a:buChar char="•"/>
              </a:pPr>
              <a:r>
                <a:rPr lang="fr-FR" sz="1400" b="1" dirty="0">
                  <a:solidFill>
                    <a:srgbClr val="002060"/>
                  </a:solidFill>
                </a:rPr>
                <a:t>62 ans </a:t>
              </a:r>
              <a:r>
                <a:rPr lang="fr-FR" sz="1400" dirty="0">
                  <a:solidFill>
                    <a:srgbClr val="002060"/>
                  </a:solidFill>
                </a:rPr>
                <a:t>si début d’activité avant 20 ans</a:t>
              </a:r>
            </a:p>
            <a:p>
              <a:pPr marL="285750" lvl="0" indent="-285750" algn="l" defTabSz="622300">
                <a:lnSpc>
                  <a:spcPct val="90000"/>
                </a:lnSpc>
                <a:spcBef>
                  <a:spcPts val="600"/>
                </a:spcBef>
                <a:spcAft>
                  <a:spcPct val="35000"/>
                </a:spcAft>
                <a:buFont typeface="Arial" panose="020B0604020202020204" pitchFamily="34" charset="0"/>
                <a:buChar char="•"/>
              </a:pPr>
              <a:r>
                <a:rPr lang="fr-FR" sz="1400" b="1" kern="1200" dirty="0">
                  <a:solidFill>
                    <a:srgbClr val="002060"/>
                  </a:solidFill>
                  <a:latin typeface="+mn-lt"/>
                </a:rPr>
                <a:t>63 ans </a:t>
              </a:r>
              <a:r>
                <a:rPr lang="fr-FR" sz="1400" kern="1200" dirty="0">
                  <a:solidFill>
                    <a:srgbClr val="002060"/>
                  </a:solidFill>
                  <a:latin typeface="+mn-lt"/>
                </a:rPr>
                <a:t>si début d’activité avan</a:t>
              </a:r>
              <a:r>
                <a:rPr lang="fr-FR" sz="1400" dirty="0">
                  <a:solidFill>
                    <a:srgbClr val="002060"/>
                  </a:solidFill>
                </a:rPr>
                <a:t>t 21 ans</a:t>
              </a:r>
              <a:endParaRPr lang="fr-FR" sz="1400" kern="1200" dirty="0">
                <a:solidFill>
                  <a:srgbClr val="002060"/>
                </a:solidFill>
                <a:latin typeface="+mn-lt"/>
              </a:endParaRPr>
            </a:p>
            <a:p>
              <a:pPr marL="0" lvl="0" indent="0" algn="l" defTabSz="622300">
                <a:lnSpc>
                  <a:spcPct val="90000"/>
                </a:lnSpc>
                <a:spcBef>
                  <a:spcPct val="0"/>
                </a:spcBef>
                <a:spcAft>
                  <a:spcPct val="35000"/>
                </a:spcAft>
                <a:buNone/>
              </a:pPr>
              <a:endParaRPr lang="fr-FR" sz="1400" kern="1200" dirty="0">
                <a:solidFill>
                  <a:srgbClr val="002060"/>
                </a:solidFill>
                <a:latin typeface="+mn-lt"/>
              </a:endParaRPr>
            </a:p>
            <a:p>
              <a:pPr marL="0" lvl="0" indent="0" algn="l" defTabSz="622300">
                <a:lnSpc>
                  <a:spcPct val="90000"/>
                </a:lnSpc>
                <a:spcBef>
                  <a:spcPct val="0"/>
                </a:spcBef>
                <a:spcAft>
                  <a:spcPct val="35000"/>
                </a:spcAft>
                <a:buNone/>
              </a:pPr>
              <a:endParaRPr lang="fr-FR" sz="1400" kern="1200" dirty="0">
                <a:solidFill>
                  <a:srgbClr val="002060"/>
                </a:solidFill>
                <a:latin typeface="+mn-lt"/>
              </a:endParaRPr>
            </a:p>
          </p:txBody>
        </p:sp>
      </p:grpSp>
      <p:grpSp>
        <p:nvGrpSpPr>
          <p:cNvPr id="9" name="Groupe 8">
            <a:extLst>
              <a:ext uri="{FF2B5EF4-FFF2-40B4-BE49-F238E27FC236}">
                <a16:creationId xmlns:a16="http://schemas.microsoft.com/office/drawing/2014/main" id="{5AFC8BD9-2326-8BEC-838D-DF60719B7FF9}"/>
              </a:ext>
            </a:extLst>
          </p:cNvPr>
          <p:cNvGrpSpPr/>
          <p:nvPr/>
        </p:nvGrpSpPr>
        <p:grpSpPr>
          <a:xfrm>
            <a:off x="7447739" y="1897917"/>
            <a:ext cx="4326016" cy="563191"/>
            <a:chOff x="0" y="3099770"/>
            <a:chExt cx="9932615" cy="563191"/>
          </a:xfrm>
        </p:grpSpPr>
        <p:sp>
          <p:nvSpPr>
            <p:cNvPr id="13" name="Rectangle : coins arrondis 12">
              <a:extLst>
                <a:ext uri="{FF2B5EF4-FFF2-40B4-BE49-F238E27FC236}">
                  <a16:creationId xmlns:a16="http://schemas.microsoft.com/office/drawing/2014/main" id="{1BA8F46E-B8B0-3565-CC01-09F657D27A1A}"/>
                </a:ext>
              </a:extLst>
            </p:cNvPr>
            <p:cNvSpPr/>
            <p:nvPr/>
          </p:nvSpPr>
          <p:spPr>
            <a:xfrm>
              <a:off x="0" y="3099770"/>
              <a:ext cx="9932615" cy="563191"/>
            </a:xfrm>
            <a:prstGeom prst="roundRect">
              <a:avLst/>
            </a:prstGeom>
            <a:solidFill>
              <a:srgbClr val="A8C46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Rectangle : coins arrondis 8">
              <a:extLst>
                <a:ext uri="{FF2B5EF4-FFF2-40B4-BE49-F238E27FC236}">
                  <a16:creationId xmlns:a16="http://schemas.microsoft.com/office/drawing/2014/main" id="{E89023E2-16FF-8A98-6D95-484E69EB41CF}"/>
                </a:ext>
              </a:extLst>
            </p:cNvPr>
            <p:cNvSpPr txBox="1"/>
            <p:nvPr/>
          </p:nvSpPr>
          <p:spPr>
            <a:xfrm>
              <a:off x="27493" y="3127263"/>
              <a:ext cx="9877629" cy="5082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1600" b="1" kern="1200" dirty="0"/>
                <a:t>2- </a:t>
              </a:r>
              <a:r>
                <a:rPr lang="fr-FR" sz="1600" b="1" u="none" kern="1200" dirty="0"/>
                <a:t>Condition de durée </a:t>
              </a:r>
              <a:r>
                <a:rPr lang="fr-FR" sz="1600" b="1" u="none" kern="1200" dirty="0">
                  <a:latin typeface="Arial" panose="020B0604020202020204"/>
                </a:rPr>
                <a:t>d’assurance</a:t>
              </a:r>
              <a:r>
                <a:rPr lang="fr-FR" sz="1600" b="1" u="none" kern="1200" dirty="0"/>
                <a:t> cotisée</a:t>
              </a:r>
              <a:endParaRPr lang="fr-FR" sz="1600" u="none" kern="1200" dirty="0"/>
            </a:p>
          </p:txBody>
        </p:sp>
      </p:grpSp>
      <p:grpSp>
        <p:nvGrpSpPr>
          <p:cNvPr id="10" name="Groupe 9">
            <a:extLst>
              <a:ext uri="{FF2B5EF4-FFF2-40B4-BE49-F238E27FC236}">
                <a16:creationId xmlns:a16="http://schemas.microsoft.com/office/drawing/2014/main" id="{E418DAAF-57D8-716C-D549-E4757C94DBE3}"/>
              </a:ext>
            </a:extLst>
          </p:cNvPr>
          <p:cNvGrpSpPr/>
          <p:nvPr/>
        </p:nvGrpSpPr>
        <p:grpSpPr>
          <a:xfrm>
            <a:off x="7810747" y="2749739"/>
            <a:ext cx="3600000" cy="3287185"/>
            <a:chOff x="49" y="3791552"/>
            <a:chExt cx="9893182" cy="693370"/>
          </a:xfrm>
        </p:grpSpPr>
        <p:sp>
          <p:nvSpPr>
            <p:cNvPr id="11" name="Rectangle : coins arrondis 10">
              <a:extLst>
                <a:ext uri="{FF2B5EF4-FFF2-40B4-BE49-F238E27FC236}">
                  <a16:creationId xmlns:a16="http://schemas.microsoft.com/office/drawing/2014/main" id="{62CC4E04-0EC5-E40F-7CBA-B6DCEE34C155}"/>
                </a:ext>
              </a:extLst>
            </p:cNvPr>
            <p:cNvSpPr/>
            <p:nvPr/>
          </p:nvSpPr>
          <p:spPr>
            <a:xfrm>
              <a:off x="49" y="3791552"/>
              <a:ext cx="9893182" cy="693370"/>
            </a:xfrm>
            <a:prstGeom prst="roundRect">
              <a:avLst/>
            </a:prstGeom>
            <a:solidFill>
              <a:srgbClr val="BBCEE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ectangle : coins arrondis 10">
              <a:extLst>
                <a:ext uri="{FF2B5EF4-FFF2-40B4-BE49-F238E27FC236}">
                  <a16:creationId xmlns:a16="http://schemas.microsoft.com/office/drawing/2014/main" id="{0B5152B9-8E1B-27F0-CAC0-AAF1DABB5C32}"/>
                </a:ext>
              </a:extLst>
            </p:cNvPr>
            <p:cNvSpPr txBox="1"/>
            <p:nvPr/>
          </p:nvSpPr>
          <p:spPr>
            <a:xfrm>
              <a:off x="1294869" y="3915944"/>
              <a:ext cx="7413933" cy="4445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solidFill>
                    <a:srgbClr val="002060"/>
                  </a:solidFill>
                </a:rPr>
                <a:t>La durée </a:t>
              </a:r>
              <a:r>
                <a:rPr lang="fr-FR" sz="1400" b="1" kern="1200" dirty="0">
                  <a:solidFill>
                    <a:srgbClr val="002060"/>
                  </a:solidFill>
                  <a:latin typeface="Arial" panose="020B0604020202020204"/>
                </a:rPr>
                <a:t>d'assurance</a:t>
              </a:r>
              <a:r>
                <a:rPr lang="fr-FR" sz="1400" b="1" kern="1200" dirty="0">
                  <a:solidFill>
                    <a:srgbClr val="002060"/>
                  </a:solidFill>
                </a:rPr>
                <a:t> cotisée </a:t>
              </a:r>
            </a:p>
            <a:p>
              <a:pPr marL="0" lvl="0" indent="0" algn="ctr" defTabSz="622300">
                <a:lnSpc>
                  <a:spcPct val="90000"/>
                </a:lnSpc>
                <a:spcBef>
                  <a:spcPct val="0"/>
                </a:spcBef>
                <a:spcAft>
                  <a:spcPct val="35000"/>
                </a:spcAft>
                <a:buNone/>
              </a:pPr>
              <a:r>
                <a:rPr lang="fr-FR" sz="1400" kern="1200" dirty="0">
                  <a:solidFill>
                    <a:srgbClr val="002060"/>
                  </a:solidFill>
                </a:rPr>
                <a:t>est déterminée</a:t>
              </a:r>
            </a:p>
            <a:p>
              <a:pPr marL="0" lvl="0" indent="0" algn="ctr" defTabSz="622300">
                <a:lnSpc>
                  <a:spcPct val="90000"/>
                </a:lnSpc>
                <a:spcBef>
                  <a:spcPct val="0"/>
                </a:spcBef>
                <a:spcAft>
                  <a:spcPct val="35000"/>
                </a:spcAft>
                <a:buNone/>
              </a:pPr>
              <a:r>
                <a:rPr lang="fr-FR" sz="1400" kern="1200" dirty="0">
                  <a:solidFill>
                    <a:srgbClr val="002060"/>
                  </a:solidFill>
                </a:rPr>
                <a:t>en fonction de la durée d'assurance nécessaire pour avoir le taux plein. </a:t>
              </a:r>
            </a:p>
          </p:txBody>
        </p:sp>
      </p:grpSp>
      <p:grpSp>
        <p:nvGrpSpPr>
          <p:cNvPr id="7" name="Groupe 6">
            <a:extLst>
              <a:ext uri="{FF2B5EF4-FFF2-40B4-BE49-F238E27FC236}">
                <a16:creationId xmlns:a16="http://schemas.microsoft.com/office/drawing/2014/main" id="{1B348D25-EE0F-6C41-9D24-A6721DFE6ECA}"/>
              </a:ext>
            </a:extLst>
          </p:cNvPr>
          <p:cNvGrpSpPr/>
          <p:nvPr/>
        </p:nvGrpSpPr>
        <p:grpSpPr>
          <a:xfrm>
            <a:off x="395201" y="2744147"/>
            <a:ext cx="3225964" cy="3287185"/>
            <a:chOff x="3" y="968926"/>
            <a:chExt cx="9644349" cy="1898563"/>
          </a:xfrm>
        </p:grpSpPr>
        <p:sp>
          <p:nvSpPr>
            <p:cNvPr id="19" name="Rectangle : coins arrondis 18">
              <a:extLst>
                <a:ext uri="{FF2B5EF4-FFF2-40B4-BE49-F238E27FC236}">
                  <a16:creationId xmlns:a16="http://schemas.microsoft.com/office/drawing/2014/main" id="{5BC05052-AE1E-6A0A-98B7-2D6A78A30082}"/>
                </a:ext>
              </a:extLst>
            </p:cNvPr>
            <p:cNvSpPr/>
            <p:nvPr/>
          </p:nvSpPr>
          <p:spPr>
            <a:xfrm>
              <a:off x="3" y="968926"/>
              <a:ext cx="9644349" cy="1898563"/>
            </a:xfrm>
            <a:prstGeom prst="roundRect">
              <a:avLst/>
            </a:prstGeom>
            <a:solidFill>
              <a:srgbClr val="BBCEE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0" name="Rectangle : coins arrondis 6">
              <a:extLst>
                <a:ext uri="{FF2B5EF4-FFF2-40B4-BE49-F238E27FC236}">
                  <a16:creationId xmlns:a16="http://schemas.microsoft.com/office/drawing/2014/main" id="{B46798F7-EBCB-1B6A-8786-D97433E1587A}"/>
                </a:ext>
              </a:extLst>
            </p:cNvPr>
            <p:cNvSpPr txBox="1"/>
            <p:nvPr/>
          </p:nvSpPr>
          <p:spPr>
            <a:xfrm>
              <a:off x="92681" y="1061606"/>
              <a:ext cx="9348405" cy="17132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r-FR" sz="1400" kern="1200" dirty="0">
                  <a:solidFill>
                    <a:srgbClr val="002060"/>
                  </a:solidFill>
                  <a:latin typeface="+mn-lt"/>
                </a:rPr>
                <a:t>Justifier avant l’âge des 16, </a:t>
              </a:r>
              <a:r>
                <a:rPr lang="fr-FR" sz="1400" b="1" u="sng" kern="1200" dirty="0">
                  <a:solidFill>
                    <a:srgbClr val="002060"/>
                  </a:solidFill>
                  <a:latin typeface="+mn-lt"/>
                </a:rPr>
                <a:t>18</a:t>
              </a:r>
              <a:r>
                <a:rPr lang="fr-FR" sz="1400" kern="1200" dirty="0">
                  <a:solidFill>
                    <a:srgbClr val="002060"/>
                  </a:solidFill>
                  <a:latin typeface="+mn-lt"/>
                </a:rPr>
                <a:t>, 20 ou</a:t>
              </a:r>
              <a:r>
                <a:rPr lang="fr-FR" sz="1400" b="1" kern="1200" dirty="0">
                  <a:solidFill>
                    <a:srgbClr val="002060"/>
                  </a:solidFill>
                  <a:latin typeface="+mn-lt"/>
                </a:rPr>
                <a:t> </a:t>
              </a:r>
              <a:r>
                <a:rPr lang="fr-FR" sz="1400" b="1" u="sng" kern="1200" dirty="0">
                  <a:solidFill>
                    <a:srgbClr val="002060"/>
                  </a:solidFill>
                  <a:latin typeface="+mn-lt"/>
                </a:rPr>
                <a:t>21</a:t>
              </a:r>
              <a:r>
                <a:rPr lang="fr-FR" sz="1400" b="1" kern="1200" dirty="0">
                  <a:solidFill>
                    <a:srgbClr val="002060"/>
                  </a:solidFill>
                  <a:latin typeface="+mn-lt"/>
                </a:rPr>
                <a:t> </a:t>
              </a:r>
              <a:r>
                <a:rPr lang="fr-FR" sz="1400" kern="1200" dirty="0">
                  <a:solidFill>
                    <a:srgbClr val="002060"/>
                  </a:solidFill>
                  <a:latin typeface="+mn-lt"/>
                </a:rPr>
                <a:t>ans d'une durée d'assurance au moins égale à :</a:t>
              </a:r>
            </a:p>
            <a:p>
              <a:pPr marL="285750" lvl="0" indent="-285750" algn="l" defTabSz="622300" rtl="0">
                <a:lnSpc>
                  <a:spcPct val="90000"/>
                </a:lnSpc>
                <a:spcBef>
                  <a:spcPts val="600"/>
                </a:spcBef>
                <a:spcAft>
                  <a:spcPct val="35000"/>
                </a:spcAft>
                <a:buFont typeface="Wingdings" panose="05000000000000000000" pitchFamily="2" charset="2"/>
                <a:buChar char="ü"/>
              </a:pPr>
              <a:r>
                <a:rPr lang="fr-FR" sz="1400" b="1" kern="1200" dirty="0">
                  <a:solidFill>
                    <a:srgbClr val="002060"/>
                  </a:solidFill>
                  <a:latin typeface="+mn-lt"/>
                </a:rPr>
                <a:t>5 trimestres </a:t>
              </a:r>
              <a:r>
                <a:rPr lang="fr-FR" sz="1400" kern="1200" dirty="0">
                  <a:solidFill>
                    <a:srgbClr val="002060"/>
                  </a:solidFill>
                  <a:latin typeface="+mn-lt"/>
                </a:rPr>
                <a:t>à la fin de l'année civile au cours de laquelle est survenu leur anniversaire</a:t>
              </a:r>
            </a:p>
            <a:p>
              <a:pPr marL="285750" lvl="0" indent="-285750" algn="l" defTabSz="622300" rtl="0">
                <a:lnSpc>
                  <a:spcPct val="90000"/>
                </a:lnSpc>
                <a:spcBef>
                  <a:spcPts val="600"/>
                </a:spcBef>
                <a:spcAft>
                  <a:spcPct val="35000"/>
                </a:spcAft>
                <a:buFont typeface="Wingdings" panose="05000000000000000000" pitchFamily="2" charset="2"/>
                <a:buChar char="ü"/>
              </a:pPr>
              <a:r>
                <a:rPr lang="fr-FR" sz="1400" b="1" kern="1200" dirty="0">
                  <a:solidFill>
                    <a:srgbClr val="002060"/>
                  </a:solidFill>
                  <a:latin typeface="+mn-lt"/>
                </a:rPr>
                <a:t>4 trimestres </a:t>
              </a:r>
              <a:r>
                <a:rPr lang="fr-FR" sz="1400" kern="1200" dirty="0">
                  <a:solidFill>
                    <a:srgbClr val="002060"/>
                  </a:solidFill>
                  <a:latin typeface="+mn-lt"/>
                </a:rPr>
                <a:t>à la fin de l'année civile de leur anniversaire pour les fonctionnaires nés entre le 1</a:t>
              </a:r>
              <a:r>
                <a:rPr lang="fr-FR" sz="1400" kern="1200" baseline="30000" dirty="0">
                  <a:solidFill>
                    <a:srgbClr val="002060"/>
                  </a:solidFill>
                  <a:latin typeface="+mn-lt"/>
                </a:rPr>
                <a:t>er</a:t>
              </a:r>
              <a:r>
                <a:rPr lang="fr-FR" sz="1400" kern="1200" dirty="0">
                  <a:solidFill>
                    <a:srgbClr val="002060"/>
                  </a:solidFill>
                  <a:latin typeface="+mn-lt"/>
                </a:rPr>
                <a:t> octobre et le 31 décembre).</a:t>
              </a:r>
            </a:p>
            <a:p>
              <a:pPr marL="0" lvl="0" indent="0" algn="l" defTabSz="622300">
                <a:lnSpc>
                  <a:spcPct val="90000"/>
                </a:lnSpc>
                <a:spcBef>
                  <a:spcPct val="0"/>
                </a:spcBef>
                <a:spcAft>
                  <a:spcPct val="35000"/>
                </a:spcAft>
                <a:buNone/>
              </a:pPr>
              <a:endParaRPr lang="fr-FR" sz="1400" kern="1200" dirty="0">
                <a:solidFill>
                  <a:srgbClr val="002060"/>
                </a:solidFill>
                <a:latin typeface="+mn-lt"/>
              </a:endParaRPr>
            </a:p>
          </p:txBody>
        </p:sp>
      </p:grpSp>
    </p:spTree>
    <p:extLst>
      <p:ext uri="{BB962C8B-B14F-4D97-AF65-F5344CB8AC3E}">
        <p14:creationId xmlns:p14="http://schemas.microsoft.com/office/powerpoint/2010/main" val="334473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C31FCDB6-18D0-40F5-A960-7F58434F4723}"/>
              </a:ext>
            </a:extLst>
          </p:cNvPr>
          <p:cNvSpPr>
            <a:spLocks noGrp="1"/>
          </p:cNvSpPr>
          <p:nvPr>
            <p:ph type="body" idx="1"/>
          </p:nvPr>
        </p:nvSpPr>
        <p:spPr>
          <a:xfrm>
            <a:off x="404557" y="915491"/>
            <a:ext cx="10440000" cy="360000"/>
          </a:xfrm>
        </p:spPr>
        <p:txBody>
          <a:bodyPr/>
          <a:lstStyle/>
          <a:p>
            <a:pPr lvl="1"/>
            <a:r>
              <a:rPr lang="fr-FR" dirty="0"/>
              <a:t> </a:t>
            </a:r>
            <a:r>
              <a:rPr lang="fr-FR" sz="1800" dirty="0">
                <a:solidFill>
                  <a:schemeClr val="tx1">
                    <a:lumMod val="75000"/>
                  </a:schemeClr>
                </a:solidFill>
              </a:rPr>
              <a:t>Périodes prises en compte en DAC (nouveautés)</a:t>
            </a:r>
          </a:p>
          <a:p>
            <a:pPr lvl="1"/>
            <a:endParaRPr lang="fr-FR" sz="1800" dirty="0">
              <a:solidFill>
                <a:schemeClr val="tx1">
                  <a:lumMod val="75000"/>
                </a:schemeClr>
              </a:solidFill>
            </a:endParaRPr>
          </a:p>
          <a:p>
            <a:pPr lvl="1"/>
            <a:endParaRPr lang="fr-FR" dirty="0"/>
          </a:p>
          <a:p>
            <a:pPr lvl="1"/>
            <a:endParaRPr lang="fr-FR" dirty="0"/>
          </a:p>
          <a:p>
            <a:pPr lvl="1"/>
            <a:endParaRPr lang="fr-FR" dirty="0"/>
          </a:p>
          <a:p>
            <a:pPr lvl="1"/>
            <a:endParaRPr lang="fr-FR" dirty="0"/>
          </a:p>
        </p:txBody>
      </p:sp>
      <p:sp>
        <p:nvSpPr>
          <p:cNvPr id="3" name="Espace réservé du pied de page 2">
            <a:extLst>
              <a:ext uri="{FF2B5EF4-FFF2-40B4-BE49-F238E27FC236}">
                <a16:creationId xmlns:a16="http://schemas.microsoft.com/office/drawing/2014/main" id="{164BD466-33A3-46FB-8380-3D9E683112CF}"/>
              </a:ext>
            </a:extLst>
          </p:cNvPr>
          <p:cNvSpPr>
            <a:spLocks noGrp="1"/>
          </p:cNvSpPr>
          <p:nvPr>
            <p:ph type="ftr" sz="quarter" idx="11"/>
          </p:nvPr>
        </p:nvSpPr>
        <p:spPr/>
        <p:txBody>
          <a:bodyPr/>
          <a:lstStyle/>
          <a:p>
            <a:r>
              <a:rPr lang="fr-FR"/>
              <a:t>Réforme des retraites 2023</a:t>
            </a:r>
          </a:p>
        </p:txBody>
      </p:sp>
      <p:sp>
        <p:nvSpPr>
          <p:cNvPr id="5" name="Titre 4">
            <a:extLst>
              <a:ext uri="{FF2B5EF4-FFF2-40B4-BE49-F238E27FC236}">
                <a16:creationId xmlns:a16="http://schemas.microsoft.com/office/drawing/2014/main" id="{CFF15F53-B9BA-4ADD-8304-F0A7540B12E0}"/>
              </a:ext>
            </a:extLst>
          </p:cNvPr>
          <p:cNvSpPr>
            <a:spLocks noGrp="1"/>
          </p:cNvSpPr>
          <p:nvPr>
            <p:ph type="title"/>
          </p:nvPr>
        </p:nvSpPr>
        <p:spPr>
          <a:xfrm>
            <a:off x="932401" y="364914"/>
            <a:ext cx="10440000" cy="468000"/>
          </a:xfrm>
        </p:spPr>
        <p:txBody>
          <a:bodyPr/>
          <a:lstStyle/>
          <a:p>
            <a:r>
              <a:rPr lang="fr-FR" sz="2800" dirty="0">
                <a:solidFill>
                  <a:srgbClr val="C00000"/>
                </a:solidFill>
              </a:rPr>
              <a:t>Départ au titre des carrières longues </a:t>
            </a:r>
          </a:p>
        </p:txBody>
      </p:sp>
      <p:sp>
        <p:nvSpPr>
          <p:cNvPr id="6" name="Espace réservé du texte 5">
            <a:extLst>
              <a:ext uri="{FF2B5EF4-FFF2-40B4-BE49-F238E27FC236}">
                <a16:creationId xmlns:a16="http://schemas.microsoft.com/office/drawing/2014/main" id="{9EB1B50C-943C-421A-BF18-09CF16EE4984}"/>
              </a:ext>
            </a:extLst>
          </p:cNvPr>
          <p:cNvSpPr>
            <a:spLocks noGrp="1"/>
          </p:cNvSpPr>
          <p:nvPr>
            <p:ph type="body" sz="quarter" idx="14"/>
          </p:nvPr>
        </p:nvSpPr>
        <p:spPr>
          <a:xfrm>
            <a:off x="932401" y="1385073"/>
            <a:ext cx="10439143" cy="3731871"/>
          </a:xfrm>
        </p:spPr>
        <p:txBody>
          <a:bodyPr vert="horz" lIns="91440" tIns="45720" rIns="91440" bIns="45720" rtlCol="0" anchor="t">
            <a:noAutofit/>
          </a:bodyPr>
          <a:lstStyle/>
          <a:p>
            <a:r>
              <a:rPr lang="fr-FR" i="0" dirty="0">
                <a:latin typeface="Arial"/>
                <a:ea typeface="Calibri" panose="020F0502020204030204" pitchFamily="34" charset="0"/>
                <a:cs typeface="Arial"/>
              </a:rPr>
              <a:t>L</a:t>
            </a:r>
            <a:r>
              <a:rPr lang="fr-FR" i="0" dirty="0">
                <a:effectLst/>
                <a:latin typeface="Arial"/>
                <a:ea typeface="Calibri" panose="020F0502020204030204" pitchFamily="34" charset="0"/>
                <a:cs typeface="Arial"/>
              </a:rPr>
              <a:t>e périmètre des trimestres pris en compte s’élargit aux :</a:t>
            </a:r>
            <a:endParaRPr lang="fr-FR" dirty="0">
              <a:effectLst/>
              <a:latin typeface="Calibri"/>
              <a:ea typeface="Calibri" panose="020F0502020204030204" pitchFamily="34" charset="0"/>
              <a:cs typeface="Times New Roman"/>
            </a:endParaRPr>
          </a:p>
          <a:p>
            <a:endParaRPr lang="fr-FR" i="0" dirty="0">
              <a:solidFill>
                <a:schemeClr val="tx2"/>
              </a:solidFill>
            </a:endParaRPr>
          </a:p>
          <a:p>
            <a:pPr marL="285750" indent="-285750">
              <a:buFont typeface="Arial" panose="020B0604020202020204" pitchFamily="34" charset="0"/>
              <a:buChar char="•"/>
            </a:pPr>
            <a:r>
              <a:rPr lang="fr-FR" i="0" dirty="0"/>
              <a:t>trimestres acquis au titre d’un versement volontaire pour compléter, à raison de quatre trimestres, les années civiles qui n’ont pas pu être validées entièrement pour les contrats d’apprentissage conclus entre le 1er juillet 1972 et le 31 décembre 2013 (CSS, article L173-7 modifié et article L.351-14-1-IV)</a:t>
            </a:r>
            <a:endParaRPr lang="fr-FR" i="0" dirty="0">
              <a:cs typeface="Arial"/>
            </a:endParaRPr>
          </a:p>
          <a:p>
            <a:pPr marL="285750" indent="-285750">
              <a:buFont typeface="Arial" panose="020B0604020202020204" pitchFamily="34" charset="0"/>
              <a:buChar char="•"/>
            </a:pPr>
            <a:endParaRPr lang="fr-FR" i="0" dirty="0"/>
          </a:p>
          <a:p>
            <a:pPr marL="285750" indent="-285750">
              <a:buFont typeface="Arial" panose="020B0604020202020204" pitchFamily="34" charset="0"/>
              <a:buChar char="•"/>
            </a:pPr>
            <a:r>
              <a:rPr lang="fr-FR" i="0" dirty="0"/>
              <a:t>périodes d’allocation vieillesse du parent au foyer </a:t>
            </a:r>
            <a:r>
              <a:rPr lang="fr-FR" b="1" i="0" dirty="0"/>
              <a:t>(AVPF) </a:t>
            </a:r>
            <a:r>
              <a:rPr lang="fr-FR" i="0" dirty="0"/>
              <a:t>et allocation vieillesse des aidants </a:t>
            </a:r>
            <a:r>
              <a:rPr lang="fr-FR" b="1" i="0" dirty="0"/>
              <a:t>(AVA) </a:t>
            </a:r>
            <a:r>
              <a:rPr lang="fr-FR" i="0" dirty="0"/>
              <a:t>et des périodes pendant lesquelles les assurés vérifiaient les conditions d’affiliation obligatoire à l’AVPF ou l’AVA mais étaient affiliés à un régime spécial (exemples : dispo pour élever un enfant, congé parental et congé proche aidant…)</a:t>
            </a:r>
            <a:br>
              <a:rPr lang="fr-FR" i="0" dirty="0"/>
            </a:br>
            <a:r>
              <a:rPr lang="fr-FR" i="0" dirty="0"/>
              <a:t>Les périodes de congé de présence parentale et de congé de proche aidant accomplies entre le 1</a:t>
            </a:r>
            <a:r>
              <a:rPr lang="fr-FR" i="0" baseline="30000" dirty="0"/>
              <a:t>er</a:t>
            </a:r>
            <a:r>
              <a:rPr lang="fr-FR" i="0" dirty="0"/>
              <a:t> janvier 2001 et le 31 décembre 2023 sont prises de droit.</a:t>
            </a:r>
          </a:p>
          <a:p>
            <a:r>
              <a:rPr lang="fr-FR" i="0" dirty="0"/>
              <a:t>	</a:t>
            </a:r>
            <a:endParaRPr lang="fr-FR" i="0" dirty="0">
              <a:cs typeface="Arial"/>
            </a:endParaRPr>
          </a:p>
          <a:p>
            <a:r>
              <a:rPr lang="fr-FR" i="0" dirty="0"/>
              <a:t>				</a:t>
            </a:r>
            <a:r>
              <a:rPr lang="fr-FR" b="1" i="0" dirty="0">
                <a:solidFill>
                  <a:srgbClr val="002060"/>
                </a:solidFill>
              </a:rPr>
              <a:t>Trimestres AVA + AVPF + assimilées = 4 trimestres maximum</a:t>
            </a:r>
            <a:endParaRPr lang="fr-FR" b="1" i="0" dirty="0">
              <a:solidFill>
                <a:srgbClr val="002060"/>
              </a:solidFill>
              <a:cs typeface="Arial"/>
            </a:endParaRPr>
          </a:p>
          <a:p>
            <a:endParaRPr lang="fr-FR" i="0" dirty="0"/>
          </a:p>
          <a:p>
            <a:endParaRPr lang="fr-FR" i="0" dirty="0"/>
          </a:p>
          <a:p>
            <a:endParaRPr lang="fr-FR" i="0" dirty="0"/>
          </a:p>
          <a:p>
            <a:endParaRPr lang="fr-FR" i="0" dirty="0"/>
          </a:p>
          <a:p>
            <a:endParaRPr lang="fr-FR" i="0" dirty="0"/>
          </a:p>
          <a:p>
            <a:endParaRPr lang="fr-FR" i="0" dirty="0"/>
          </a:p>
        </p:txBody>
      </p:sp>
      <p:sp>
        <p:nvSpPr>
          <p:cNvPr id="9" name="Flèche : droite 8">
            <a:extLst>
              <a:ext uri="{FF2B5EF4-FFF2-40B4-BE49-F238E27FC236}">
                <a16:creationId xmlns:a16="http://schemas.microsoft.com/office/drawing/2014/main" id="{68C754A0-B25D-A80E-0B99-AF3B3451A5CF}"/>
              </a:ext>
            </a:extLst>
          </p:cNvPr>
          <p:cNvSpPr/>
          <p:nvPr/>
        </p:nvSpPr>
        <p:spPr bwMode="auto">
          <a:xfrm>
            <a:off x="3625179" y="5226526"/>
            <a:ext cx="444253" cy="286359"/>
          </a:xfrm>
          <a:prstGeom prst="rightArrow">
            <a:avLst/>
          </a:prstGeom>
          <a:solidFill>
            <a:srgbClr val="A8C46F"/>
          </a:solidFill>
          <a:ln>
            <a:solidFill>
              <a:srgbClr val="A8C46F"/>
            </a:solidFill>
          </a:ln>
        </p:spPr>
        <p:txBody>
          <a:bodyPr vert="horz" wrap="square" lIns="91440" tIns="45720" rIns="91440" bIns="45720" numCol="1" rtlCol="0" anchor="t" anchorCtr="0" compatLnSpc="1">
            <a:prstTxWarp prst="textNoShape">
              <a:avLst/>
            </a:prstTxWarp>
          </a:bodyPr>
          <a:lstStyle/>
          <a:p>
            <a:pPr algn="l"/>
            <a:endParaRPr lang="fr-FR" dirty="0">
              <a:solidFill>
                <a:srgbClr val="A8C46F"/>
              </a:solidFill>
            </a:endParaRPr>
          </a:p>
        </p:txBody>
      </p:sp>
      <p:sp>
        <p:nvSpPr>
          <p:cNvPr id="8" name="Espace réservé du numéro de diapositive 7">
            <a:extLst>
              <a:ext uri="{FF2B5EF4-FFF2-40B4-BE49-F238E27FC236}">
                <a16:creationId xmlns:a16="http://schemas.microsoft.com/office/drawing/2014/main" id="{EF0B98FE-48B7-CC66-81AA-B76633AA18C2}"/>
              </a:ext>
            </a:extLst>
          </p:cNvPr>
          <p:cNvSpPr>
            <a:spLocks noGrp="1"/>
          </p:cNvSpPr>
          <p:nvPr>
            <p:ph type="sldNum" sz="quarter" idx="12"/>
          </p:nvPr>
        </p:nvSpPr>
        <p:spPr/>
        <p:txBody>
          <a:bodyPr/>
          <a:lstStyle/>
          <a:p>
            <a:fld id="{975A587B-5814-4D9B-9598-FE9CB954CB01}" type="slidenum">
              <a:rPr lang="fr-FR" smtClean="0"/>
              <a:t>36</a:t>
            </a:fld>
            <a:endParaRPr lang="fr-FR"/>
          </a:p>
        </p:txBody>
      </p:sp>
    </p:spTree>
    <p:extLst>
      <p:ext uri="{BB962C8B-B14F-4D97-AF65-F5344CB8AC3E}">
        <p14:creationId xmlns:p14="http://schemas.microsoft.com/office/powerpoint/2010/main" val="30229033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164BD466-33A3-46FB-8380-3D9E683112CF}"/>
              </a:ext>
            </a:extLst>
          </p:cNvPr>
          <p:cNvSpPr>
            <a:spLocks noGrp="1"/>
          </p:cNvSpPr>
          <p:nvPr>
            <p:ph type="ftr" sz="quarter" idx="11"/>
          </p:nvPr>
        </p:nvSpPr>
        <p:spPr/>
        <p:txBody>
          <a:bodyPr/>
          <a:lstStyle/>
          <a:p>
            <a:r>
              <a:rPr lang="fr-FR"/>
              <a:t>Réforme des retraites 2023</a:t>
            </a:r>
          </a:p>
        </p:txBody>
      </p:sp>
      <p:sp>
        <p:nvSpPr>
          <p:cNvPr id="5" name="Titre 4">
            <a:extLst>
              <a:ext uri="{FF2B5EF4-FFF2-40B4-BE49-F238E27FC236}">
                <a16:creationId xmlns:a16="http://schemas.microsoft.com/office/drawing/2014/main" id="{CFF15F53-B9BA-4ADD-8304-F0A7540B12E0}"/>
              </a:ext>
            </a:extLst>
          </p:cNvPr>
          <p:cNvSpPr>
            <a:spLocks noGrp="1"/>
          </p:cNvSpPr>
          <p:nvPr>
            <p:ph type="title"/>
          </p:nvPr>
        </p:nvSpPr>
        <p:spPr/>
        <p:txBody>
          <a:bodyPr/>
          <a:lstStyle/>
          <a:p>
            <a:r>
              <a:rPr lang="fr-FR" sz="2800" dirty="0">
                <a:solidFill>
                  <a:srgbClr val="C00000"/>
                </a:solidFill>
              </a:rPr>
              <a:t>Départ au titre des carrières longues </a:t>
            </a:r>
          </a:p>
        </p:txBody>
      </p:sp>
      <p:sp>
        <p:nvSpPr>
          <p:cNvPr id="6" name="Espace réservé du texte 5">
            <a:extLst>
              <a:ext uri="{FF2B5EF4-FFF2-40B4-BE49-F238E27FC236}">
                <a16:creationId xmlns:a16="http://schemas.microsoft.com/office/drawing/2014/main" id="{9EB1B50C-943C-421A-BF18-09CF16EE4984}"/>
              </a:ext>
            </a:extLst>
          </p:cNvPr>
          <p:cNvSpPr>
            <a:spLocks noGrp="1"/>
          </p:cNvSpPr>
          <p:nvPr>
            <p:ph type="body" sz="quarter" idx="14"/>
          </p:nvPr>
        </p:nvSpPr>
        <p:spPr>
          <a:xfrm>
            <a:off x="1070422" y="3580078"/>
            <a:ext cx="10439143" cy="838638"/>
          </a:xfrm>
        </p:spPr>
        <p:txBody>
          <a:bodyPr vert="horz" lIns="91440" tIns="45720" rIns="91440" bIns="45720" rtlCol="0" anchor="t">
            <a:noAutofit/>
          </a:bodyPr>
          <a:lstStyle/>
          <a:p>
            <a:endParaRPr lang="fr-FR" i="0">
              <a:cs typeface="Arial"/>
            </a:endParaRPr>
          </a:p>
        </p:txBody>
      </p:sp>
      <p:sp>
        <p:nvSpPr>
          <p:cNvPr id="8" name="Espace réservé du texte 7">
            <a:extLst>
              <a:ext uri="{FF2B5EF4-FFF2-40B4-BE49-F238E27FC236}">
                <a16:creationId xmlns:a16="http://schemas.microsoft.com/office/drawing/2014/main" id="{DE3E2711-69F2-2485-390D-6428C1B65E61}"/>
              </a:ext>
            </a:extLst>
          </p:cNvPr>
          <p:cNvSpPr>
            <a:spLocks noGrp="1"/>
          </p:cNvSpPr>
          <p:nvPr>
            <p:ph type="body" idx="1"/>
          </p:nvPr>
        </p:nvSpPr>
        <p:spPr/>
        <p:txBody>
          <a:bodyPr/>
          <a:lstStyle/>
          <a:p>
            <a:r>
              <a:rPr lang="fr-FR" dirty="0">
                <a:solidFill>
                  <a:schemeClr val="tx1">
                    <a:lumMod val="75000"/>
                  </a:schemeClr>
                </a:solidFill>
              </a:rPr>
              <a:t>Clause de sauvegarde sur demande</a:t>
            </a:r>
          </a:p>
        </p:txBody>
      </p:sp>
      <p:sp>
        <p:nvSpPr>
          <p:cNvPr id="2" name="Rectangle : coins arrondis 1">
            <a:extLst>
              <a:ext uri="{FF2B5EF4-FFF2-40B4-BE49-F238E27FC236}">
                <a16:creationId xmlns:a16="http://schemas.microsoft.com/office/drawing/2014/main" id="{9670237C-7AA4-C70D-3B6B-56701A76043B}"/>
              </a:ext>
            </a:extLst>
          </p:cNvPr>
          <p:cNvSpPr/>
          <p:nvPr/>
        </p:nvSpPr>
        <p:spPr bwMode="auto">
          <a:xfrm>
            <a:off x="531016" y="1613736"/>
            <a:ext cx="10978549" cy="1364515"/>
          </a:xfrm>
          <a:prstGeom prst="roundRect">
            <a:avLst/>
          </a:prstGeom>
          <a:solidFill>
            <a:srgbClr val="A8C46F"/>
          </a:solidFill>
          <a:ln>
            <a:solidFill>
              <a:schemeClr val="accent2"/>
            </a:solidFill>
          </a:ln>
        </p:spPr>
        <p:txBody>
          <a:bodyPr vert="horz" wrap="square" lIns="91440" tIns="45720" rIns="91440" bIns="45720" numCol="1" rtlCol="0" anchor="ctr" anchorCtr="0" compatLnSpc="1">
            <a:prstTxWarp prst="textNoShape">
              <a:avLst/>
            </a:prstTxWarp>
          </a:bodyPr>
          <a:lstStyle/>
          <a:p>
            <a:pPr>
              <a:lnSpc>
                <a:spcPct val="120000"/>
              </a:lnSpc>
            </a:pPr>
            <a:r>
              <a:rPr lang="fr-FR" b="1" dirty="0">
                <a:solidFill>
                  <a:schemeClr val="bg1"/>
                </a:solidFill>
                <a:cs typeface="Arial"/>
              </a:rPr>
              <a:t>POUR QUI ? </a:t>
            </a:r>
            <a:r>
              <a:rPr lang="fr-FR" dirty="0">
                <a:solidFill>
                  <a:srgbClr val="000000"/>
                </a:solidFill>
                <a:cs typeface="Arial"/>
              </a:rPr>
              <a:t> </a:t>
            </a:r>
            <a:endParaRPr lang="fr-FR" dirty="0">
              <a:solidFill>
                <a:srgbClr val="F01E1E"/>
              </a:solidFill>
              <a:cs typeface="Arial"/>
            </a:endParaRPr>
          </a:p>
          <a:p>
            <a:pPr>
              <a:lnSpc>
                <a:spcPct val="120000"/>
              </a:lnSpc>
            </a:pPr>
            <a:r>
              <a:rPr lang="fr-FR" sz="1600" b="1" dirty="0">
                <a:solidFill>
                  <a:srgbClr val="002060"/>
                </a:solidFill>
                <a:cs typeface="Arial"/>
              </a:rPr>
              <a:t>Ouvriers nés entre le 01/09/1961 et le 31/12/1963 </a:t>
            </a:r>
          </a:p>
          <a:p>
            <a:pPr marL="285750" indent="-285750">
              <a:lnSpc>
                <a:spcPct val="120000"/>
              </a:lnSpc>
              <a:buFont typeface="Calibri"/>
              <a:buChar char="-"/>
            </a:pPr>
            <a:r>
              <a:rPr lang="fr-FR" sz="1600" b="1" dirty="0">
                <a:solidFill>
                  <a:srgbClr val="002060"/>
                </a:solidFill>
                <a:cs typeface="Arial"/>
              </a:rPr>
              <a:t>remplissant la condition de durée d'assurance cotisée (ancienne règlementation) avant le 01/09/2023</a:t>
            </a:r>
          </a:p>
          <a:p>
            <a:pPr marL="285750" indent="-285750">
              <a:lnSpc>
                <a:spcPct val="120000"/>
              </a:lnSpc>
              <a:buFont typeface="Calibri"/>
              <a:buChar char="-"/>
            </a:pPr>
            <a:r>
              <a:rPr lang="fr-FR" sz="1600" b="1" dirty="0">
                <a:solidFill>
                  <a:srgbClr val="002060"/>
                </a:solidFill>
                <a:cs typeface="Arial"/>
              </a:rPr>
              <a:t>et partant à la retraite à compter du 01/09/2023</a:t>
            </a:r>
          </a:p>
        </p:txBody>
      </p:sp>
      <p:sp>
        <p:nvSpPr>
          <p:cNvPr id="7" name="Rectangle : coins arrondis 6">
            <a:extLst>
              <a:ext uri="{FF2B5EF4-FFF2-40B4-BE49-F238E27FC236}">
                <a16:creationId xmlns:a16="http://schemas.microsoft.com/office/drawing/2014/main" id="{716707BD-AE0B-83B2-A851-8A4257881B46}"/>
              </a:ext>
            </a:extLst>
          </p:cNvPr>
          <p:cNvSpPr/>
          <p:nvPr/>
        </p:nvSpPr>
        <p:spPr bwMode="auto">
          <a:xfrm>
            <a:off x="531016" y="3114678"/>
            <a:ext cx="10964172" cy="1130060"/>
          </a:xfrm>
          <a:prstGeom prst="roundRect">
            <a:avLst/>
          </a:prstGeom>
          <a:solidFill>
            <a:srgbClr val="D9E5C1"/>
          </a:solidFill>
          <a:ln>
            <a:solidFill>
              <a:srgbClr val="A8C46F"/>
            </a:solidFill>
          </a:ln>
        </p:spPr>
        <p:txBody>
          <a:bodyPr vert="horz" wrap="square" lIns="91440" tIns="45720" rIns="91440" bIns="45720" numCol="1" rtlCol="0" anchor="t" anchorCtr="0" compatLnSpc="1">
            <a:prstTxWarp prst="textNoShape">
              <a:avLst/>
            </a:prstTxWarp>
          </a:bodyPr>
          <a:lstStyle/>
          <a:p>
            <a:pPr>
              <a:lnSpc>
                <a:spcPct val="120000"/>
              </a:lnSpc>
            </a:pPr>
            <a:r>
              <a:rPr lang="fr-FR" sz="1600" dirty="0">
                <a:solidFill>
                  <a:srgbClr val="002060"/>
                </a:solidFill>
                <a:cs typeface="Arial"/>
              </a:rPr>
              <a:t>Possibilité de conserver </a:t>
            </a:r>
            <a:r>
              <a:rPr lang="fr-FR" sz="1600" b="1" dirty="0">
                <a:solidFill>
                  <a:srgbClr val="002060"/>
                </a:solidFill>
                <a:cs typeface="Arial"/>
              </a:rPr>
              <a:t>sur demande </a:t>
            </a:r>
            <a:r>
              <a:rPr lang="fr-FR" sz="1600" dirty="0">
                <a:solidFill>
                  <a:srgbClr val="002060"/>
                </a:solidFill>
                <a:cs typeface="Arial"/>
              </a:rPr>
              <a:t>les conditions d'ouverture du droit au départ anticipé carrière longue applicable avant le 01/09/2023 (ancienne règlementation) c’est-à-dire le nombre de trimestres de DA cotisée exigé pour l'ouverture du droit et le cas échéant l'âge de départ.</a:t>
            </a:r>
            <a:endParaRPr lang="fr-FR" sz="1600" dirty="0">
              <a:solidFill>
                <a:srgbClr val="002060"/>
              </a:solidFill>
            </a:endParaRPr>
          </a:p>
        </p:txBody>
      </p:sp>
      <p:sp>
        <p:nvSpPr>
          <p:cNvPr id="9" name="Rectangle : coins arrondis 8">
            <a:extLst>
              <a:ext uri="{FF2B5EF4-FFF2-40B4-BE49-F238E27FC236}">
                <a16:creationId xmlns:a16="http://schemas.microsoft.com/office/drawing/2014/main" id="{B7E0587E-6B1D-BB0B-3789-768B1E8FBB33}"/>
              </a:ext>
            </a:extLst>
          </p:cNvPr>
          <p:cNvSpPr/>
          <p:nvPr/>
        </p:nvSpPr>
        <p:spPr bwMode="auto">
          <a:xfrm>
            <a:off x="1491916" y="4380913"/>
            <a:ext cx="9211800" cy="1726702"/>
          </a:xfrm>
          <a:prstGeom prst="roundRect">
            <a:avLst/>
          </a:prstGeom>
          <a:solidFill>
            <a:schemeClr val="bg2"/>
          </a:solidFill>
          <a:ln w="28575">
            <a:solidFill>
              <a:schemeClr val="tx1"/>
            </a:solidFill>
          </a:ln>
        </p:spPr>
        <p:txBody>
          <a:bodyPr vert="horz" wrap="square" lIns="91440" tIns="45720" rIns="91440" bIns="45720" numCol="1" rtlCol="0" anchor="ctr" anchorCtr="0" compatLnSpc="1">
            <a:prstTxWarp prst="textNoShape">
              <a:avLst/>
            </a:prstTxWarp>
          </a:bodyPr>
          <a:lstStyle/>
          <a:p>
            <a:pPr algn="ctr">
              <a:lnSpc>
                <a:spcPct val="120000"/>
              </a:lnSpc>
            </a:pPr>
            <a:r>
              <a:rPr lang="fr-FR" sz="1600" b="1" dirty="0">
                <a:cs typeface="Arial"/>
              </a:rPr>
              <a:t>Attention</a:t>
            </a:r>
          </a:p>
          <a:p>
            <a:pPr algn="ctr">
              <a:lnSpc>
                <a:spcPct val="120000"/>
              </a:lnSpc>
            </a:pPr>
            <a:r>
              <a:rPr lang="fr-FR" sz="1600" dirty="0">
                <a:solidFill>
                  <a:srgbClr val="002060"/>
                </a:solidFill>
                <a:cs typeface="Arial"/>
              </a:rPr>
              <a:t>La clause de sauvegarde ne concerne </a:t>
            </a:r>
            <a:r>
              <a:rPr lang="fr-FR" sz="1600" b="1" dirty="0">
                <a:solidFill>
                  <a:srgbClr val="002060"/>
                </a:solidFill>
                <a:cs typeface="Arial"/>
              </a:rPr>
              <a:t>que les conditions d'ouverture du droit</a:t>
            </a:r>
            <a:r>
              <a:rPr lang="fr-FR" sz="1600" dirty="0">
                <a:solidFill>
                  <a:srgbClr val="002060"/>
                </a:solidFill>
                <a:cs typeface="Arial"/>
              </a:rPr>
              <a:t>.</a:t>
            </a:r>
          </a:p>
          <a:p>
            <a:pPr algn="ctr">
              <a:lnSpc>
                <a:spcPct val="120000"/>
              </a:lnSpc>
            </a:pPr>
            <a:r>
              <a:rPr lang="fr-FR" sz="1600" dirty="0">
                <a:solidFill>
                  <a:srgbClr val="002060"/>
                </a:solidFill>
                <a:cs typeface="Arial"/>
              </a:rPr>
              <a:t>La pension sera calculée au regard du nombre de trimestre pour avoir le taux maximal de pension applicable conformément à la nouvelle règlementation </a:t>
            </a:r>
          </a:p>
          <a:p>
            <a:pPr algn="ctr">
              <a:lnSpc>
                <a:spcPct val="120000"/>
              </a:lnSpc>
            </a:pPr>
            <a:r>
              <a:rPr lang="fr-FR" sz="1600" dirty="0">
                <a:solidFill>
                  <a:srgbClr val="002060"/>
                </a:solidFill>
                <a:cs typeface="Arial"/>
              </a:rPr>
              <a:t>mais ne sera pas soumise à décote. De même le droit au minimum garanti sera attribué au regard de la durée d’assurance applicable conformément à la nouvelle règlementation</a:t>
            </a:r>
          </a:p>
        </p:txBody>
      </p:sp>
      <p:sp>
        <p:nvSpPr>
          <p:cNvPr id="10" name="Espace réservé du numéro de diapositive 9">
            <a:extLst>
              <a:ext uri="{FF2B5EF4-FFF2-40B4-BE49-F238E27FC236}">
                <a16:creationId xmlns:a16="http://schemas.microsoft.com/office/drawing/2014/main" id="{00E148A5-9892-FF00-EFC6-EFBB7F49AE19}"/>
              </a:ext>
            </a:extLst>
          </p:cNvPr>
          <p:cNvSpPr>
            <a:spLocks noGrp="1"/>
          </p:cNvSpPr>
          <p:nvPr>
            <p:ph type="sldNum" sz="quarter" idx="12"/>
          </p:nvPr>
        </p:nvSpPr>
        <p:spPr/>
        <p:txBody>
          <a:bodyPr/>
          <a:lstStyle/>
          <a:p>
            <a:fld id="{975A587B-5814-4D9B-9598-FE9CB954CB01}" type="slidenum">
              <a:rPr lang="fr-FR" smtClean="0"/>
              <a:t>37</a:t>
            </a:fld>
            <a:endParaRPr lang="fr-FR"/>
          </a:p>
        </p:txBody>
      </p:sp>
    </p:spTree>
    <p:extLst>
      <p:ext uri="{BB962C8B-B14F-4D97-AF65-F5344CB8AC3E}">
        <p14:creationId xmlns:p14="http://schemas.microsoft.com/office/powerpoint/2010/main" val="11161041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2"/>
          <p:cNvSpPr>
            <a:spLocks noGrp="1"/>
          </p:cNvSpPr>
          <p:nvPr>
            <p:ph type="ftr" sz="quarter" idx="11"/>
          </p:nvPr>
        </p:nvSpPr>
        <p:spPr/>
        <p:txBody>
          <a:bodyPr/>
          <a:lstStyle/>
          <a:p>
            <a:r>
              <a:rPr lang="fr-FR"/>
              <a:t>Réforme des retraites 2023</a:t>
            </a:r>
          </a:p>
        </p:txBody>
      </p:sp>
      <p:sp>
        <p:nvSpPr>
          <p:cNvPr id="2" name="Titre 1"/>
          <p:cNvSpPr>
            <a:spLocks noGrp="1"/>
          </p:cNvSpPr>
          <p:nvPr>
            <p:ph type="title"/>
          </p:nvPr>
        </p:nvSpPr>
        <p:spPr>
          <a:xfrm>
            <a:off x="404557" y="286858"/>
            <a:ext cx="5834318" cy="468000"/>
          </a:xfrm>
        </p:spPr>
        <p:txBody>
          <a:bodyPr/>
          <a:lstStyle/>
          <a:p>
            <a:r>
              <a:rPr lang="fr-FR" sz="2400" dirty="0">
                <a:solidFill>
                  <a:srgbClr val="C00000"/>
                </a:solidFill>
              </a:rPr>
              <a:t>Départ au titre de la carrière longue –</a:t>
            </a:r>
            <a:br>
              <a:rPr lang="fr-FR" sz="2400" dirty="0">
                <a:solidFill>
                  <a:srgbClr val="C00000"/>
                </a:solidFill>
              </a:rPr>
            </a:br>
            <a:r>
              <a:rPr lang="fr-FR" sz="2400" dirty="0">
                <a:solidFill>
                  <a:srgbClr val="C00000"/>
                </a:solidFill>
              </a:rPr>
              <a:t>Durée d’assurance cotisée</a:t>
            </a:r>
          </a:p>
        </p:txBody>
      </p:sp>
      <p:graphicFrame>
        <p:nvGraphicFramePr>
          <p:cNvPr id="13" name="Tableau 12">
            <a:extLst>
              <a:ext uri="{FF2B5EF4-FFF2-40B4-BE49-F238E27FC236}">
                <a16:creationId xmlns:a16="http://schemas.microsoft.com/office/drawing/2014/main" id="{E5345D7F-5310-428D-F200-39A33375EBB3}"/>
              </a:ext>
            </a:extLst>
          </p:cNvPr>
          <p:cNvGraphicFramePr>
            <a:graphicFrameLocks noGrp="1"/>
          </p:cNvGraphicFramePr>
          <p:nvPr>
            <p:extLst>
              <p:ext uri="{D42A27DB-BD31-4B8C-83A1-F6EECF244321}">
                <p14:modId xmlns:p14="http://schemas.microsoft.com/office/powerpoint/2010/main" val="3697824839"/>
              </p:ext>
            </p:extLst>
          </p:nvPr>
        </p:nvGraphicFramePr>
        <p:xfrm>
          <a:off x="545795" y="1703649"/>
          <a:ext cx="6203012" cy="4404952"/>
        </p:xfrm>
        <a:graphic>
          <a:graphicData uri="http://schemas.openxmlformats.org/drawingml/2006/table">
            <a:tbl>
              <a:tblPr/>
              <a:tblGrid>
                <a:gridCol w="1550753">
                  <a:extLst>
                    <a:ext uri="{9D8B030D-6E8A-4147-A177-3AD203B41FA5}">
                      <a16:colId xmlns:a16="http://schemas.microsoft.com/office/drawing/2014/main" val="3517595175"/>
                    </a:ext>
                  </a:extLst>
                </a:gridCol>
                <a:gridCol w="1550753">
                  <a:extLst>
                    <a:ext uri="{9D8B030D-6E8A-4147-A177-3AD203B41FA5}">
                      <a16:colId xmlns:a16="http://schemas.microsoft.com/office/drawing/2014/main" val="2574971331"/>
                    </a:ext>
                  </a:extLst>
                </a:gridCol>
                <a:gridCol w="1550753">
                  <a:extLst>
                    <a:ext uri="{9D8B030D-6E8A-4147-A177-3AD203B41FA5}">
                      <a16:colId xmlns:a16="http://schemas.microsoft.com/office/drawing/2014/main" val="1104328546"/>
                    </a:ext>
                  </a:extLst>
                </a:gridCol>
                <a:gridCol w="1550753">
                  <a:extLst>
                    <a:ext uri="{9D8B030D-6E8A-4147-A177-3AD203B41FA5}">
                      <a16:colId xmlns:a16="http://schemas.microsoft.com/office/drawing/2014/main" val="3089926428"/>
                    </a:ext>
                  </a:extLst>
                </a:gridCol>
              </a:tblGrid>
              <a:tr h="223283">
                <a:tc>
                  <a:txBody>
                    <a:bodyPr/>
                    <a:lstStyle/>
                    <a:p>
                      <a:pPr fontAlgn="t"/>
                      <a:endParaRPr lang="fr-FR" sz="1100">
                        <a:solidFill>
                          <a:schemeClr val="tx2"/>
                        </a:solidFill>
                        <a:effectLst/>
                      </a:endParaRPr>
                    </a:p>
                    <a:p>
                      <a:pPr algn="ctr" rtl="0" fontAlgn="base"/>
                      <a:r>
                        <a:rPr lang="fr-FR" sz="1100" b="1" i="0">
                          <a:solidFill>
                            <a:schemeClr val="tx2"/>
                          </a:solidFill>
                          <a:effectLst/>
                          <a:latin typeface="Calibri" panose="020F0502020204030204" pitchFamily="34" charset="0"/>
                        </a:rPr>
                        <a:t>Date de naissance</a:t>
                      </a:r>
                      <a:r>
                        <a:rPr lang="fr-FR" sz="1100" b="0" i="0">
                          <a:solidFill>
                            <a:schemeClr val="tx2"/>
                          </a:solidFill>
                          <a:effectLst/>
                          <a:latin typeface="Calibri" panose="020F0502020204030204" pitchFamily="34" charset="0"/>
                        </a:rPr>
                        <a:t> </a:t>
                      </a:r>
                      <a:endParaRPr lang="fr-FR" sz="1100" b="0" i="0">
                        <a:solidFill>
                          <a:schemeClr val="tx2"/>
                        </a:solidFill>
                        <a:effectLst/>
                      </a:endParaRPr>
                    </a:p>
                  </a:txBody>
                  <a:tcPr marL="35737" marR="35737" marT="17868" marB="17868">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A8D08D"/>
                    </a:solidFill>
                  </a:tcPr>
                </a:tc>
                <a:tc>
                  <a:txBody>
                    <a:bodyPr/>
                    <a:lstStyle/>
                    <a:p>
                      <a:pPr algn="ctr" fontAlgn="t"/>
                      <a:endParaRPr lang="fr-FR" sz="1100">
                        <a:solidFill>
                          <a:schemeClr val="tx2"/>
                        </a:solidFill>
                        <a:effectLst/>
                      </a:endParaRPr>
                    </a:p>
                    <a:p>
                      <a:pPr algn="ctr" rtl="0" fontAlgn="base"/>
                      <a:r>
                        <a:rPr lang="fr-FR" sz="1100" b="1" i="0">
                          <a:solidFill>
                            <a:schemeClr val="tx2"/>
                          </a:solidFill>
                          <a:effectLst/>
                          <a:latin typeface="Calibri" panose="020F0502020204030204" pitchFamily="34" charset="0"/>
                        </a:rPr>
                        <a:t>Age de départ</a:t>
                      </a:r>
                      <a:r>
                        <a:rPr lang="fr-FR" sz="1100" b="0" i="0">
                          <a:solidFill>
                            <a:schemeClr val="tx2"/>
                          </a:solidFill>
                          <a:effectLst/>
                          <a:latin typeface="Calibri" panose="020F0502020204030204" pitchFamily="34" charset="0"/>
                        </a:rPr>
                        <a:t> </a:t>
                      </a:r>
                      <a:endParaRPr lang="fr-FR" sz="1100" b="0" i="0">
                        <a:solidFill>
                          <a:schemeClr val="tx2"/>
                        </a:solidFill>
                        <a:effectLst/>
                      </a:endParaRPr>
                    </a:p>
                  </a:txBody>
                  <a:tcPr marL="35737" marR="35737" marT="17868" marB="17868">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A8D08D"/>
                    </a:solidFill>
                  </a:tcPr>
                </a:tc>
                <a:tc>
                  <a:txBody>
                    <a:bodyPr/>
                    <a:lstStyle/>
                    <a:p>
                      <a:pPr algn="ctr" fontAlgn="t"/>
                      <a:endParaRPr lang="fr-FR" sz="1100">
                        <a:solidFill>
                          <a:schemeClr val="tx2"/>
                        </a:solidFill>
                        <a:effectLst/>
                      </a:endParaRPr>
                    </a:p>
                    <a:p>
                      <a:pPr algn="ctr" rtl="0" fontAlgn="base"/>
                      <a:r>
                        <a:rPr lang="fr-FR" sz="1100" b="1" i="0">
                          <a:solidFill>
                            <a:schemeClr val="tx2"/>
                          </a:solidFill>
                          <a:effectLst/>
                          <a:latin typeface="Calibri" panose="020F0502020204030204" pitchFamily="34" charset="0"/>
                        </a:rPr>
                        <a:t>Début d’activité</a:t>
                      </a:r>
                      <a:r>
                        <a:rPr lang="fr-FR" sz="1100" b="0" i="0">
                          <a:solidFill>
                            <a:schemeClr val="tx2"/>
                          </a:solidFill>
                          <a:effectLst/>
                          <a:latin typeface="Calibri" panose="020F0502020204030204" pitchFamily="34" charset="0"/>
                        </a:rPr>
                        <a:t> </a:t>
                      </a:r>
                      <a:endParaRPr lang="fr-FR" sz="1100" b="0" i="0">
                        <a:solidFill>
                          <a:schemeClr val="tx2"/>
                        </a:solidFill>
                        <a:effectLst/>
                      </a:endParaRPr>
                    </a:p>
                  </a:txBody>
                  <a:tcPr marL="35737" marR="35737" marT="17868" marB="17868">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A8D08D"/>
                    </a:solidFill>
                  </a:tcPr>
                </a:tc>
                <a:tc>
                  <a:txBody>
                    <a:bodyPr/>
                    <a:lstStyle/>
                    <a:p>
                      <a:pPr algn="ctr" fontAlgn="t"/>
                      <a:endParaRPr lang="fr-FR" sz="1100" dirty="0">
                        <a:solidFill>
                          <a:schemeClr val="tx2"/>
                        </a:solidFill>
                        <a:effectLst/>
                      </a:endParaRPr>
                    </a:p>
                    <a:p>
                      <a:pPr algn="ctr" rtl="0" fontAlgn="base"/>
                      <a:r>
                        <a:rPr lang="fr-FR" sz="1100" b="1" i="0" dirty="0">
                          <a:solidFill>
                            <a:schemeClr val="tx2"/>
                          </a:solidFill>
                          <a:effectLst/>
                          <a:latin typeface="Calibri" panose="020F0502020204030204" pitchFamily="34" charset="0"/>
                        </a:rPr>
                        <a:t>DAC</a:t>
                      </a:r>
                      <a:r>
                        <a:rPr lang="fr-FR" sz="1100" b="0" i="0" dirty="0">
                          <a:solidFill>
                            <a:schemeClr val="tx2"/>
                          </a:solidFill>
                          <a:effectLst/>
                          <a:latin typeface="Calibri" panose="020F0502020204030204" pitchFamily="34" charset="0"/>
                        </a:rPr>
                        <a:t> </a:t>
                      </a:r>
                      <a:endParaRPr lang="fr-FR" sz="1100" b="0" i="0" dirty="0">
                        <a:solidFill>
                          <a:schemeClr val="tx2"/>
                        </a:solidFill>
                        <a:effectLst/>
                      </a:endParaRPr>
                    </a:p>
                  </a:txBody>
                  <a:tcPr marL="35737" marR="35737" marT="17868" marB="17868">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A8D08D"/>
                    </a:solidFill>
                  </a:tcPr>
                </a:tc>
                <a:extLst>
                  <a:ext uri="{0D108BD9-81ED-4DB2-BD59-A6C34878D82A}">
                    <a16:rowId xmlns:a16="http://schemas.microsoft.com/office/drawing/2014/main" val="349299380"/>
                  </a:ext>
                </a:extLst>
              </a:tr>
              <a:tr h="223283">
                <a:tc rowSpan="2">
                  <a:txBody>
                    <a:bodyPr/>
                    <a:lstStyle/>
                    <a:p>
                      <a:pPr algn="ctr" rtl="0" fontAlgn="base"/>
                      <a:r>
                        <a:rPr lang="fr-FR" sz="1100" b="0" i="0">
                          <a:solidFill>
                            <a:schemeClr val="tx2"/>
                          </a:solidFill>
                          <a:effectLst/>
                          <a:latin typeface="+mn-lt"/>
                        </a:rPr>
                        <a:t>Avant sept 1961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58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16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176 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35503065"/>
                  </a:ext>
                </a:extLst>
              </a:tr>
              <a:tr h="238125">
                <a:tc vMerge="1">
                  <a:txBody>
                    <a:bodyPr/>
                    <a:lstStyle/>
                    <a:p>
                      <a:endParaRPr lang="fr-FR"/>
                    </a:p>
                  </a:txBody>
                  <a:tcPr/>
                </a:tc>
                <a:tc>
                  <a:txBody>
                    <a:bodyPr/>
                    <a:lstStyle/>
                    <a:p>
                      <a:pPr algn="ctr" rtl="0" fontAlgn="base"/>
                      <a:r>
                        <a:rPr lang="fr-FR" sz="1100" b="0" i="0">
                          <a:solidFill>
                            <a:schemeClr val="tx2"/>
                          </a:solidFill>
                          <a:effectLst/>
                          <a:latin typeface="+mn-lt"/>
                        </a:rPr>
                        <a:t>60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20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168 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65487473"/>
                  </a:ext>
                </a:extLst>
              </a:tr>
              <a:tr h="223283">
                <a:tc rowSpan="2">
                  <a:txBody>
                    <a:bodyPr/>
                    <a:lstStyle/>
                    <a:p>
                      <a:pPr algn="ctr" rtl="0" fontAlgn="base"/>
                      <a:r>
                        <a:rPr lang="fr-FR" sz="1100" b="0" i="0">
                          <a:solidFill>
                            <a:schemeClr val="tx2"/>
                          </a:solidFill>
                          <a:effectLst/>
                          <a:latin typeface="+mn-lt"/>
                        </a:rPr>
                        <a:t>Sept / Déc 1961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58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16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169 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extLst>
                  <a:ext uri="{0D108BD9-81ED-4DB2-BD59-A6C34878D82A}">
                    <a16:rowId xmlns:a16="http://schemas.microsoft.com/office/drawing/2014/main" val="2001893102"/>
                  </a:ext>
                </a:extLst>
              </a:tr>
              <a:tr h="223283">
                <a:tc vMerge="1">
                  <a:txBody>
                    <a:bodyPr/>
                    <a:lstStyle/>
                    <a:p>
                      <a:endParaRPr lang="fr-FR"/>
                    </a:p>
                  </a:txBody>
                  <a:tcPr/>
                </a:tc>
                <a:tc>
                  <a:txBody>
                    <a:bodyPr/>
                    <a:lstStyle/>
                    <a:p>
                      <a:pPr algn="ctr" rtl="0" fontAlgn="base"/>
                      <a:r>
                        <a:rPr lang="fr-FR" sz="1100" b="0" i="0">
                          <a:solidFill>
                            <a:schemeClr val="tx2"/>
                          </a:solidFill>
                          <a:effectLst/>
                          <a:latin typeface="+mn-lt"/>
                        </a:rPr>
                        <a:t>60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20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dirty="0">
                          <a:solidFill>
                            <a:schemeClr val="tx2"/>
                          </a:solidFill>
                          <a:effectLst/>
                          <a:latin typeface="+mn-lt"/>
                        </a:rPr>
                        <a:t>169 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extLst>
                  <a:ext uri="{0D108BD9-81ED-4DB2-BD59-A6C34878D82A}">
                    <a16:rowId xmlns:a16="http://schemas.microsoft.com/office/drawing/2014/main" val="4214719581"/>
                  </a:ext>
                </a:extLst>
              </a:tr>
              <a:tr h="223283">
                <a:tc rowSpan="2">
                  <a:txBody>
                    <a:bodyPr/>
                    <a:lstStyle/>
                    <a:p>
                      <a:pPr algn="ctr" rtl="0" fontAlgn="base"/>
                      <a:r>
                        <a:rPr lang="fr-FR" sz="1100" b="0" i="0">
                          <a:solidFill>
                            <a:schemeClr val="tx2"/>
                          </a:solidFill>
                          <a:effectLst/>
                          <a:latin typeface="+mn-lt"/>
                        </a:rPr>
                        <a:t>1962 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58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dirty="0">
                          <a:solidFill>
                            <a:schemeClr val="tx2"/>
                          </a:solidFill>
                          <a:effectLst/>
                          <a:latin typeface="+mn-lt"/>
                        </a:rPr>
                        <a:t>16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169 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42625360"/>
                  </a:ext>
                </a:extLst>
              </a:tr>
              <a:tr h="223283">
                <a:tc vMerge="1">
                  <a:txBody>
                    <a:bodyPr/>
                    <a:lstStyle/>
                    <a:p>
                      <a:endParaRPr lang="fr-FR"/>
                    </a:p>
                  </a:txBody>
                  <a:tcPr/>
                </a:tc>
                <a:tc>
                  <a:txBody>
                    <a:bodyPr/>
                    <a:lstStyle/>
                    <a:p>
                      <a:pPr algn="ctr" rtl="0" fontAlgn="base"/>
                      <a:r>
                        <a:rPr lang="fr-FR" sz="1100" b="0" i="0">
                          <a:solidFill>
                            <a:schemeClr val="tx2"/>
                          </a:solidFill>
                          <a:effectLst/>
                          <a:latin typeface="+mn-lt"/>
                        </a:rPr>
                        <a:t>60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20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169 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3180591"/>
                  </a:ext>
                </a:extLst>
              </a:tr>
              <a:tr h="223283">
                <a:tc rowSpan="2">
                  <a:txBody>
                    <a:bodyPr/>
                    <a:lstStyle/>
                    <a:p>
                      <a:pPr algn="ctr" rtl="0" fontAlgn="base"/>
                      <a:r>
                        <a:rPr lang="fr-FR" sz="1100" b="0" i="0">
                          <a:solidFill>
                            <a:schemeClr val="tx2"/>
                          </a:solidFill>
                          <a:effectLst/>
                          <a:latin typeface="+mn-lt"/>
                        </a:rPr>
                        <a:t>Jan / Août 1963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58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16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170 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extLst>
                  <a:ext uri="{0D108BD9-81ED-4DB2-BD59-A6C34878D82A}">
                    <a16:rowId xmlns:a16="http://schemas.microsoft.com/office/drawing/2014/main" val="3886622372"/>
                  </a:ext>
                </a:extLst>
              </a:tr>
              <a:tr h="223283">
                <a:tc vMerge="1">
                  <a:txBody>
                    <a:bodyPr/>
                    <a:lstStyle/>
                    <a:p>
                      <a:endParaRPr lang="fr-FR"/>
                    </a:p>
                  </a:txBody>
                  <a:tcPr/>
                </a:tc>
                <a:tc>
                  <a:txBody>
                    <a:bodyPr/>
                    <a:lstStyle/>
                    <a:p>
                      <a:pPr algn="ctr" rtl="0" fontAlgn="base"/>
                      <a:r>
                        <a:rPr lang="fr-FR" sz="1100" b="0" i="0">
                          <a:solidFill>
                            <a:schemeClr val="tx2"/>
                          </a:solidFill>
                          <a:effectLst/>
                          <a:latin typeface="+mn-lt"/>
                        </a:rPr>
                        <a:t>60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20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170 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extLst>
                  <a:ext uri="{0D108BD9-81ED-4DB2-BD59-A6C34878D82A}">
                    <a16:rowId xmlns:a16="http://schemas.microsoft.com/office/drawing/2014/main" val="2718067376"/>
                  </a:ext>
                </a:extLst>
              </a:tr>
              <a:tr h="223283">
                <a:tc rowSpan="3">
                  <a:txBody>
                    <a:bodyPr/>
                    <a:lstStyle/>
                    <a:p>
                      <a:pPr algn="ctr" rtl="0" fontAlgn="base"/>
                      <a:r>
                        <a:rPr lang="fr-FR" sz="1100" b="0" i="0">
                          <a:solidFill>
                            <a:schemeClr val="tx2"/>
                          </a:solidFill>
                          <a:effectLst/>
                          <a:latin typeface="+mn-lt"/>
                        </a:rPr>
                        <a:t>Sept / Déc 1963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58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16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170 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53302326"/>
                  </a:ext>
                </a:extLst>
              </a:tr>
              <a:tr h="223283">
                <a:tc vMerge="1">
                  <a:txBody>
                    <a:bodyPr/>
                    <a:lstStyle/>
                    <a:p>
                      <a:endParaRPr lang="fr-FR"/>
                    </a:p>
                  </a:txBody>
                  <a:tcPr/>
                </a:tc>
                <a:tc>
                  <a:txBody>
                    <a:bodyPr/>
                    <a:lstStyle/>
                    <a:p>
                      <a:pPr algn="ctr" rtl="0" fontAlgn="base"/>
                      <a:r>
                        <a:rPr lang="fr-FR" sz="1100" b="0" i="0">
                          <a:solidFill>
                            <a:schemeClr val="tx2"/>
                          </a:solidFill>
                          <a:effectLst/>
                          <a:latin typeface="+mn-lt"/>
                        </a:rPr>
                        <a:t>60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18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170 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21524993"/>
                  </a:ext>
                </a:extLst>
              </a:tr>
              <a:tr h="223283">
                <a:tc vMerge="1">
                  <a:txBody>
                    <a:bodyPr/>
                    <a:lstStyle/>
                    <a:p>
                      <a:endParaRPr lang="fr-FR"/>
                    </a:p>
                  </a:txBody>
                  <a:tcPr/>
                </a:tc>
                <a:tc>
                  <a:txBody>
                    <a:bodyPr/>
                    <a:lstStyle/>
                    <a:p>
                      <a:pPr algn="ctr" rtl="0" fontAlgn="base"/>
                      <a:r>
                        <a:rPr lang="fr-FR" sz="1100" b="0" i="0">
                          <a:solidFill>
                            <a:schemeClr val="tx2"/>
                          </a:solidFill>
                          <a:effectLst/>
                          <a:latin typeface="+mn-lt"/>
                        </a:rPr>
                        <a:t>60 ans 3 mois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20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170 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14110927"/>
                  </a:ext>
                </a:extLst>
              </a:tr>
              <a:tr h="223283">
                <a:tc rowSpan="3">
                  <a:txBody>
                    <a:bodyPr/>
                    <a:lstStyle/>
                    <a:p>
                      <a:pPr algn="ctr" rtl="0" fontAlgn="base"/>
                      <a:r>
                        <a:rPr lang="fr-FR" sz="1100" b="0" i="0">
                          <a:solidFill>
                            <a:schemeClr val="tx2"/>
                          </a:solidFill>
                          <a:effectLst/>
                          <a:latin typeface="+mn-lt"/>
                        </a:rPr>
                        <a:t>1964 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58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16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171 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extLst>
                  <a:ext uri="{0D108BD9-81ED-4DB2-BD59-A6C34878D82A}">
                    <a16:rowId xmlns:a16="http://schemas.microsoft.com/office/drawing/2014/main" val="3006056477"/>
                  </a:ext>
                </a:extLst>
              </a:tr>
              <a:tr h="223283">
                <a:tc vMerge="1">
                  <a:txBody>
                    <a:bodyPr/>
                    <a:lstStyle/>
                    <a:p>
                      <a:endParaRPr lang="fr-FR"/>
                    </a:p>
                  </a:txBody>
                  <a:tcPr/>
                </a:tc>
                <a:tc>
                  <a:txBody>
                    <a:bodyPr/>
                    <a:lstStyle/>
                    <a:p>
                      <a:pPr algn="ctr" rtl="0" fontAlgn="base"/>
                      <a:r>
                        <a:rPr lang="fr-FR" sz="1100" b="0" i="0">
                          <a:solidFill>
                            <a:schemeClr val="tx2"/>
                          </a:solidFill>
                          <a:effectLst/>
                          <a:latin typeface="+mn-lt"/>
                        </a:rPr>
                        <a:t>60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18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171 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extLst>
                  <a:ext uri="{0D108BD9-81ED-4DB2-BD59-A6C34878D82A}">
                    <a16:rowId xmlns:a16="http://schemas.microsoft.com/office/drawing/2014/main" val="1352806430"/>
                  </a:ext>
                </a:extLst>
              </a:tr>
              <a:tr h="223283">
                <a:tc vMerge="1">
                  <a:txBody>
                    <a:bodyPr/>
                    <a:lstStyle/>
                    <a:p>
                      <a:endParaRPr lang="fr-FR"/>
                    </a:p>
                  </a:txBody>
                  <a:tcPr/>
                </a:tc>
                <a:tc>
                  <a:txBody>
                    <a:bodyPr/>
                    <a:lstStyle/>
                    <a:p>
                      <a:pPr algn="ctr" rtl="0" fontAlgn="base"/>
                      <a:r>
                        <a:rPr lang="fr-FR" sz="1100" b="0" i="0">
                          <a:solidFill>
                            <a:schemeClr val="tx2"/>
                          </a:solidFill>
                          <a:effectLst/>
                          <a:latin typeface="+mn-lt"/>
                        </a:rPr>
                        <a:t>60 ans 6 mois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20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171 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extLst>
                  <a:ext uri="{0D108BD9-81ED-4DB2-BD59-A6C34878D82A}">
                    <a16:rowId xmlns:a16="http://schemas.microsoft.com/office/drawing/2014/main" val="412113304"/>
                  </a:ext>
                </a:extLst>
              </a:tr>
              <a:tr h="223283">
                <a:tc rowSpan="4">
                  <a:txBody>
                    <a:bodyPr/>
                    <a:lstStyle/>
                    <a:p>
                      <a:pPr algn="ctr" rtl="0" fontAlgn="base"/>
                      <a:r>
                        <a:rPr lang="fr-FR" sz="1100" b="0" i="0">
                          <a:solidFill>
                            <a:schemeClr val="tx2"/>
                          </a:solidFill>
                          <a:effectLst/>
                          <a:latin typeface="+mn-lt"/>
                        </a:rPr>
                        <a:t>1965 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58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16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172 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08092318"/>
                  </a:ext>
                </a:extLst>
              </a:tr>
              <a:tr h="223283">
                <a:tc vMerge="1">
                  <a:txBody>
                    <a:bodyPr/>
                    <a:lstStyle/>
                    <a:p>
                      <a:endParaRPr lang="fr-FR"/>
                    </a:p>
                  </a:txBody>
                  <a:tcPr/>
                </a:tc>
                <a:tc>
                  <a:txBody>
                    <a:bodyPr/>
                    <a:lstStyle/>
                    <a:p>
                      <a:pPr algn="ctr" rtl="0" fontAlgn="base"/>
                      <a:r>
                        <a:rPr lang="fr-FR" sz="1100" b="0" i="0">
                          <a:solidFill>
                            <a:schemeClr val="tx2"/>
                          </a:solidFill>
                          <a:effectLst/>
                          <a:latin typeface="+mn-lt"/>
                        </a:rPr>
                        <a:t>60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18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172 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65492538"/>
                  </a:ext>
                </a:extLst>
              </a:tr>
              <a:tr h="223283">
                <a:tc vMerge="1">
                  <a:txBody>
                    <a:bodyPr/>
                    <a:lstStyle/>
                    <a:p>
                      <a:endParaRPr lang="fr-FR"/>
                    </a:p>
                  </a:txBody>
                  <a:tcPr/>
                </a:tc>
                <a:tc>
                  <a:txBody>
                    <a:bodyPr/>
                    <a:lstStyle/>
                    <a:p>
                      <a:pPr algn="ctr" rtl="0" fontAlgn="base"/>
                      <a:r>
                        <a:rPr lang="fr-FR" sz="1100" b="0" i="0">
                          <a:solidFill>
                            <a:schemeClr val="tx2"/>
                          </a:solidFill>
                          <a:effectLst/>
                          <a:latin typeface="+mn-lt"/>
                        </a:rPr>
                        <a:t>60 ans 9 mois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20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172 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88225346"/>
                  </a:ext>
                </a:extLst>
              </a:tr>
              <a:tr h="223283">
                <a:tc vMerge="1">
                  <a:txBody>
                    <a:bodyPr/>
                    <a:lstStyle/>
                    <a:p>
                      <a:endParaRPr lang="fr-FR"/>
                    </a:p>
                  </a:txBody>
                  <a:tcPr/>
                </a:tc>
                <a:tc>
                  <a:txBody>
                    <a:bodyPr/>
                    <a:lstStyle/>
                    <a:p>
                      <a:pPr algn="ctr" rtl="0" fontAlgn="base"/>
                      <a:r>
                        <a:rPr lang="fr-FR" sz="1100" b="0" i="0">
                          <a:solidFill>
                            <a:schemeClr val="tx2"/>
                          </a:solidFill>
                          <a:effectLst/>
                          <a:latin typeface="+mn-lt"/>
                        </a:rPr>
                        <a:t>63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21 ans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dirty="0">
                          <a:solidFill>
                            <a:schemeClr val="tx2"/>
                          </a:solidFill>
                          <a:effectLst/>
                          <a:latin typeface="+mn-lt"/>
                        </a:rPr>
                        <a:t>172 </a:t>
                      </a:r>
                    </a:p>
                  </a:txBody>
                  <a:tcPr marL="35737" marR="35737" marT="17868" marB="1786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91240962"/>
                  </a:ext>
                </a:extLst>
              </a:tr>
            </a:tbl>
          </a:graphicData>
        </a:graphic>
      </p:graphicFrame>
      <p:sp>
        <p:nvSpPr>
          <p:cNvPr id="3" name="Espace réservé du texte 7">
            <a:extLst>
              <a:ext uri="{FF2B5EF4-FFF2-40B4-BE49-F238E27FC236}">
                <a16:creationId xmlns:a16="http://schemas.microsoft.com/office/drawing/2014/main" id="{43071F12-CD16-5354-EAC3-5F2C336531C1}"/>
              </a:ext>
            </a:extLst>
          </p:cNvPr>
          <p:cNvSpPr>
            <a:spLocks noGrp="1"/>
          </p:cNvSpPr>
          <p:nvPr>
            <p:ph type="body" idx="1"/>
          </p:nvPr>
        </p:nvSpPr>
        <p:spPr>
          <a:xfrm>
            <a:off x="545795" y="1062398"/>
            <a:ext cx="6077799" cy="641251"/>
          </a:xfrm>
        </p:spPr>
        <p:txBody>
          <a:bodyPr/>
          <a:lstStyle/>
          <a:p>
            <a:r>
              <a:rPr lang="fr-FR" sz="1400" dirty="0">
                <a:solidFill>
                  <a:schemeClr val="tx1">
                    <a:lumMod val="75000"/>
                  </a:schemeClr>
                </a:solidFill>
              </a:rPr>
              <a:t>Tableau âge de début d’activité et nombre de trimestres nécessaires pour un départ carrière longue en fonction de l’année de naissance</a:t>
            </a:r>
          </a:p>
        </p:txBody>
      </p:sp>
      <p:sp>
        <p:nvSpPr>
          <p:cNvPr id="4" name="Espace réservé du numéro de diapositive 3">
            <a:extLst>
              <a:ext uri="{FF2B5EF4-FFF2-40B4-BE49-F238E27FC236}">
                <a16:creationId xmlns:a16="http://schemas.microsoft.com/office/drawing/2014/main" id="{C090C94C-4349-B056-3828-BB0106E99519}"/>
              </a:ext>
            </a:extLst>
          </p:cNvPr>
          <p:cNvSpPr>
            <a:spLocks noGrp="1"/>
          </p:cNvSpPr>
          <p:nvPr>
            <p:ph type="sldNum" sz="quarter" idx="12"/>
          </p:nvPr>
        </p:nvSpPr>
        <p:spPr/>
        <p:txBody>
          <a:bodyPr/>
          <a:lstStyle/>
          <a:p>
            <a:fld id="{975A587B-5814-4D9B-9598-FE9CB954CB01}" type="slidenum">
              <a:rPr lang="fr-FR" smtClean="0"/>
              <a:t>38</a:t>
            </a:fld>
            <a:endParaRPr lang="fr-FR"/>
          </a:p>
        </p:txBody>
      </p:sp>
      <p:graphicFrame>
        <p:nvGraphicFramePr>
          <p:cNvPr id="9" name="Tableau 8">
            <a:extLst>
              <a:ext uri="{FF2B5EF4-FFF2-40B4-BE49-F238E27FC236}">
                <a16:creationId xmlns:a16="http://schemas.microsoft.com/office/drawing/2014/main" id="{75158F79-CDC4-7F68-4702-A56DA19B3CC7}"/>
              </a:ext>
            </a:extLst>
          </p:cNvPr>
          <p:cNvGraphicFramePr>
            <a:graphicFrameLocks noGrp="1"/>
          </p:cNvGraphicFramePr>
          <p:nvPr>
            <p:extLst>
              <p:ext uri="{D42A27DB-BD31-4B8C-83A1-F6EECF244321}">
                <p14:modId xmlns:p14="http://schemas.microsoft.com/office/powerpoint/2010/main" val="1828381082"/>
              </p:ext>
            </p:extLst>
          </p:nvPr>
        </p:nvGraphicFramePr>
        <p:xfrm>
          <a:off x="7170372" y="141402"/>
          <a:ext cx="4850178" cy="5967199"/>
        </p:xfrm>
        <a:graphic>
          <a:graphicData uri="http://schemas.openxmlformats.org/drawingml/2006/table">
            <a:tbl>
              <a:tblPr/>
              <a:tblGrid>
                <a:gridCol w="1045129">
                  <a:extLst>
                    <a:ext uri="{9D8B030D-6E8A-4147-A177-3AD203B41FA5}">
                      <a16:colId xmlns:a16="http://schemas.microsoft.com/office/drawing/2014/main" val="3517595175"/>
                    </a:ext>
                  </a:extLst>
                </a:gridCol>
                <a:gridCol w="1369668">
                  <a:extLst>
                    <a:ext uri="{9D8B030D-6E8A-4147-A177-3AD203B41FA5}">
                      <a16:colId xmlns:a16="http://schemas.microsoft.com/office/drawing/2014/main" val="2574971331"/>
                    </a:ext>
                  </a:extLst>
                </a:gridCol>
                <a:gridCol w="1195347">
                  <a:extLst>
                    <a:ext uri="{9D8B030D-6E8A-4147-A177-3AD203B41FA5}">
                      <a16:colId xmlns:a16="http://schemas.microsoft.com/office/drawing/2014/main" val="1104328546"/>
                    </a:ext>
                  </a:extLst>
                </a:gridCol>
                <a:gridCol w="1240034">
                  <a:extLst>
                    <a:ext uri="{9D8B030D-6E8A-4147-A177-3AD203B41FA5}">
                      <a16:colId xmlns:a16="http://schemas.microsoft.com/office/drawing/2014/main" val="3089926428"/>
                    </a:ext>
                  </a:extLst>
                </a:gridCol>
              </a:tblGrid>
              <a:tr h="229266">
                <a:tc>
                  <a:txBody>
                    <a:bodyPr/>
                    <a:lstStyle/>
                    <a:p>
                      <a:pPr algn="ctr" rtl="0" fontAlgn="base"/>
                      <a:r>
                        <a:rPr lang="fr-FR" sz="1100" b="1" i="0" dirty="0">
                          <a:solidFill>
                            <a:schemeClr val="tx2"/>
                          </a:solidFill>
                          <a:effectLst/>
                          <a:latin typeface="Calibri"/>
                        </a:rPr>
                        <a:t>Date de naissance</a:t>
                      </a:r>
                      <a:r>
                        <a:rPr lang="fr-FR" sz="1100" b="0" i="0" dirty="0">
                          <a:solidFill>
                            <a:schemeClr val="tx2"/>
                          </a:solidFill>
                          <a:effectLst/>
                          <a:latin typeface="Calibri"/>
                        </a:rPr>
                        <a:t> </a:t>
                      </a:r>
                    </a:p>
                  </a:txBody>
                  <a:tcPr marL="35737" marR="35737" marT="17868" marB="17868">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A8D08D"/>
                    </a:solidFill>
                  </a:tcPr>
                </a:tc>
                <a:tc>
                  <a:txBody>
                    <a:bodyPr/>
                    <a:lstStyle/>
                    <a:p>
                      <a:pPr algn="ctr" rtl="0" fontAlgn="base"/>
                      <a:r>
                        <a:rPr lang="fr-FR" sz="1100" b="1" i="0">
                          <a:solidFill>
                            <a:schemeClr val="tx2"/>
                          </a:solidFill>
                          <a:effectLst/>
                          <a:latin typeface="Calibri"/>
                        </a:rPr>
                        <a:t>Age de départ</a:t>
                      </a:r>
                      <a:r>
                        <a:rPr lang="fr-FR" sz="1100" b="0" i="0">
                          <a:solidFill>
                            <a:schemeClr val="tx2"/>
                          </a:solidFill>
                          <a:effectLst/>
                          <a:latin typeface="Calibri"/>
                        </a:rPr>
                        <a:t> </a:t>
                      </a:r>
                    </a:p>
                  </a:txBody>
                  <a:tcPr marL="35737" marR="35737" marT="17868" marB="17868">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A8D08D"/>
                    </a:solidFill>
                  </a:tcPr>
                </a:tc>
                <a:tc>
                  <a:txBody>
                    <a:bodyPr/>
                    <a:lstStyle/>
                    <a:p>
                      <a:pPr algn="ctr" rtl="0" fontAlgn="base"/>
                      <a:r>
                        <a:rPr lang="fr-FR" sz="1100" b="1" i="0">
                          <a:solidFill>
                            <a:schemeClr val="tx2"/>
                          </a:solidFill>
                          <a:effectLst/>
                          <a:latin typeface="Calibri"/>
                        </a:rPr>
                        <a:t>Début d’activité</a:t>
                      </a:r>
                      <a:r>
                        <a:rPr lang="fr-FR" sz="1100" b="0" i="0">
                          <a:solidFill>
                            <a:schemeClr val="tx2"/>
                          </a:solidFill>
                          <a:effectLst/>
                          <a:latin typeface="Calibri"/>
                        </a:rPr>
                        <a:t> </a:t>
                      </a:r>
                    </a:p>
                  </a:txBody>
                  <a:tcPr marL="35737" marR="35737" marT="17868" marB="17868">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A8D08D"/>
                    </a:solidFill>
                  </a:tcPr>
                </a:tc>
                <a:tc>
                  <a:txBody>
                    <a:bodyPr/>
                    <a:lstStyle/>
                    <a:p>
                      <a:pPr algn="ctr" rtl="0" fontAlgn="base"/>
                      <a:r>
                        <a:rPr lang="fr-FR" sz="1100" b="1" i="0">
                          <a:solidFill>
                            <a:schemeClr val="tx2"/>
                          </a:solidFill>
                          <a:effectLst/>
                          <a:latin typeface="Calibri"/>
                        </a:rPr>
                        <a:t>DAC</a:t>
                      </a:r>
                      <a:r>
                        <a:rPr lang="fr-FR" sz="1100" b="0" i="0">
                          <a:solidFill>
                            <a:schemeClr val="tx2"/>
                          </a:solidFill>
                          <a:effectLst/>
                          <a:latin typeface="Calibri"/>
                        </a:rPr>
                        <a:t> </a:t>
                      </a:r>
                    </a:p>
                  </a:txBody>
                  <a:tcPr marL="35737" marR="35737" marT="17868" marB="17868">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A8D08D"/>
                    </a:solidFill>
                  </a:tcPr>
                </a:tc>
                <a:extLst>
                  <a:ext uri="{0D108BD9-81ED-4DB2-BD59-A6C34878D82A}">
                    <a16:rowId xmlns:a16="http://schemas.microsoft.com/office/drawing/2014/main" val="349299380"/>
                  </a:ext>
                </a:extLst>
              </a:tr>
              <a:tr h="280537">
                <a:tc rowSpan="4">
                  <a:txBody>
                    <a:bodyPr/>
                    <a:lstStyle/>
                    <a:p>
                      <a:pPr algn="ctr" rtl="0" fontAlgn="base"/>
                      <a:r>
                        <a:rPr lang="fr-FR" sz="1100" b="0" i="0" dirty="0">
                          <a:solidFill>
                            <a:schemeClr val="tx2"/>
                          </a:solidFill>
                          <a:effectLst/>
                          <a:latin typeface="+mn-lt"/>
                        </a:rPr>
                        <a:t>1966 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58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16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172 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extLst>
                  <a:ext uri="{0D108BD9-81ED-4DB2-BD59-A6C34878D82A}">
                    <a16:rowId xmlns:a16="http://schemas.microsoft.com/office/drawing/2014/main" val="735503065"/>
                  </a:ext>
                </a:extLst>
              </a:tr>
              <a:tr h="280537">
                <a:tc vMerge="1">
                  <a:txBody>
                    <a:bodyPr/>
                    <a:lstStyle/>
                    <a:p>
                      <a:endParaRPr lang="fr-FR"/>
                    </a:p>
                  </a:txBody>
                  <a:tcPr/>
                </a:tc>
                <a:tc>
                  <a:txBody>
                    <a:bodyPr/>
                    <a:lstStyle/>
                    <a:p>
                      <a:pPr algn="ctr" rtl="0" fontAlgn="base"/>
                      <a:r>
                        <a:rPr lang="fr-FR" sz="1100" b="0" i="0" dirty="0">
                          <a:solidFill>
                            <a:schemeClr val="tx2"/>
                          </a:solidFill>
                          <a:effectLst/>
                          <a:latin typeface="+mn-lt"/>
                        </a:rPr>
                        <a:t>60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18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172 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extLst>
                  <a:ext uri="{0D108BD9-81ED-4DB2-BD59-A6C34878D82A}">
                    <a16:rowId xmlns:a16="http://schemas.microsoft.com/office/drawing/2014/main" val="2665487473"/>
                  </a:ext>
                </a:extLst>
              </a:tr>
              <a:tr h="280537">
                <a:tc vMerge="1">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dirty="0">
                          <a:solidFill>
                            <a:schemeClr val="tx2"/>
                          </a:solidFill>
                          <a:effectLst/>
                          <a:latin typeface="+mn-lt"/>
                        </a:rPr>
                        <a:t>61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20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172 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extLst>
                  <a:ext uri="{0D108BD9-81ED-4DB2-BD59-A6C34878D82A}">
                    <a16:rowId xmlns:a16="http://schemas.microsoft.com/office/drawing/2014/main" val="2001893102"/>
                  </a:ext>
                </a:extLst>
              </a:tr>
              <a:tr h="280537">
                <a:tc vMerge="1">
                  <a:txBody>
                    <a:bodyPr/>
                    <a:lstStyle/>
                    <a:p>
                      <a:endParaRPr lang="fr-FR"/>
                    </a:p>
                  </a:txBody>
                  <a:tcPr/>
                </a:tc>
                <a:tc>
                  <a:txBody>
                    <a:bodyPr/>
                    <a:lstStyle/>
                    <a:p>
                      <a:pPr algn="ctr" rtl="0" fontAlgn="base"/>
                      <a:r>
                        <a:rPr lang="fr-FR" sz="1100" b="0" i="0">
                          <a:solidFill>
                            <a:schemeClr val="tx2"/>
                          </a:solidFill>
                          <a:effectLst/>
                          <a:latin typeface="+mn-lt"/>
                        </a:rPr>
                        <a:t>63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21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172 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extLst>
                  <a:ext uri="{0D108BD9-81ED-4DB2-BD59-A6C34878D82A}">
                    <a16:rowId xmlns:a16="http://schemas.microsoft.com/office/drawing/2014/main" val="4214719581"/>
                  </a:ext>
                </a:extLst>
              </a:tr>
              <a:tr h="280537">
                <a:tc rowSpan="4">
                  <a:txBody>
                    <a:bodyPr/>
                    <a:lstStyle/>
                    <a:p>
                      <a:pPr algn="ctr" rtl="0" fontAlgn="base"/>
                      <a:r>
                        <a:rPr lang="fr-FR" sz="1100" b="0" i="0">
                          <a:solidFill>
                            <a:schemeClr val="tx2"/>
                          </a:solidFill>
                          <a:effectLst/>
                          <a:latin typeface="+mn-lt"/>
                        </a:rPr>
                        <a:t>1967 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fr-FR" sz="1100" b="0" i="0" dirty="0">
                          <a:solidFill>
                            <a:schemeClr val="tx2"/>
                          </a:solidFill>
                          <a:effectLst/>
                          <a:latin typeface="+mn-lt"/>
                        </a:rPr>
                        <a:t>58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16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172 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42625360"/>
                  </a:ext>
                </a:extLst>
              </a:tr>
              <a:tr h="280537">
                <a:tc vMerge="1">
                  <a:txBody>
                    <a:bodyPr/>
                    <a:lstStyle/>
                    <a:p>
                      <a:endParaRPr lang="fr-FR"/>
                    </a:p>
                  </a:txBody>
                  <a:tcPr/>
                </a:tc>
                <a:tc>
                  <a:txBody>
                    <a:bodyPr/>
                    <a:lstStyle/>
                    <a:p>
                      <a:pPr algn="ctr" rtl="0" fontAlgn="base"/>
                      <a:r>
                        <a:rPr lang="fr-FR" sz="1100" b="0" i="0">
                          <a:solidFill>
                            <a:schemeClr val="tx2"/>
                          </a:solidFill>
                          <a:effectLst/>
                          <a:latin typeface="+mn-lt"/>
                        </a:rPr>
                        <a:t>60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fr-FR" sz="1100" b="0" i="0">
                          <a:solidFill>
                            <a:schemeClr val="tx2"/>
                          </a:solidFill>
                          <a:effectLst/>
                          <a:latin typeface="+mn-lt"/>
                        </a:rPr>
                        <a:t>18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fr-FR" sz="1100" b="0" i="0">
                          <a:solidFill>
                            <a:schemeClr val="tx2"/>
                          </a:solidFill>
                          <a:effectLst/>
                          <a:latin typeface="+mn-lt"/>
                        </a:rPr>
                        <a:t>172 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3180591"/>
                  </a:ext>
                </a:extLst>
              </a:tr>
              <a:tr h="280537">
                <a:tc vMerge="1">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61 ans 3 mois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fr-FR" sz="1100" b="0" i="0">
                          <a:solidFill>
                            <a:schemeClr val="tx2"/>
                          </a:solidFill>
                          <a:effectLst/>
                          <a:latin typeface="+mn-lt"/>
                        </a:rPr>
                        <a:t>20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fr-FR" sz="1100" b="0" i="0">
                          <a:solidFill>
                            <a:schemeClr val="tx2"/>
                          </a:solidFill>
                          <a:effectLst/>
                          <a:latin typeface="+mn-lt"/>
                        </a:rPr>
                        <a:t>172 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86622372"/>
                  </a:ext>
                </a:extLst>
              </a:tr>
              <a:tr h="280537">
                <a:tc vMerge="1">
                  <a:txBody>
                    <a:bodyPr/>
                    <a:lstStyle/>
                    <a:p>
                      <a:endParaRPr lang="fr-FR"/>
                    </a:p>
                  </a:txBody>
                  <a:tcPr/>
                </a:tc>
                <a:tc>
                  <a:txBody>
                    <a:bodyPr/>
                    <a:lstStyle/>
                    <a:p>
                      <a:pPr algn="ctr" rtl="0" fontAlgn="base"/>
                      <a:r>
                        <a:rPr lang="fr-FR" sz="1100" b="0" i="0">
                          <a:solidFill>
                            <a:schemeClr val="tx2"/>
                          </a:solidFill>
                          <a:effectLst/>
                          <a:latin typeface="+mn-lt"/>
                        </a:rPr>
                        <a:t>63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fr-FR" sz="1100" b="0" i="0">
                          <a:solidFill>
                            <a:schemeClr val="tx2"/>
                          </a:solidFill>
                          <a:effectLst/>
                          <a:latin typeface="+mn-lt"/>
                        </a:rPr>
                        <a:t>21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fr-FR" sz="1100" b="0" i="0">
                          <a:solidFill>
                            <a:schemeClr val="tx2"/>
                          </a:solidFill>
                          <a:effectLst/>
                          <a:latin typeface="+mn-lt"/>
                        </a:rPr>
                        <a:t>172 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18067376"/>
                  </a:ext>
                </a:extLst>
              </a:tr>
              <a:tr h="280537">
                <a:tc rowSpan="4">
                  <a:txBody>
                    <a:bodyPr/>
                    <a:lstStyle/>
                    <a:p>
                      <a:pPr algn="ctr" rtl="0" fontAlgn="base"/>
                      <a:r>
                        <a:rPr lang="fr-FR" sz="1100" b="0" i="0">
                          <a:solidFill>
                            <a:schemeClr val="tx2"/>
                          </a:solidFill>
                          <a:effectLst/>
                          <a:latin typeface="+mn-lt"/>
                        </a:rPr>
                        <a:t>1968 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58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16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172 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extLst>
                  <a:ext uri="{0D108BD9-81ED-4DB2-BD59-A6C34878D82A}">
                    <a16:rowId xmlns:a16="http://schemas.microsoft.com/office/drawing/2014/main" val="3253302326"/>
                  </a:ext>
                </a:extLst>
              </a:tr>
              <a:tr h="280537">
                <a:tc vMerge="1">
                  <a:txBody>
                    <a:bodyPr/>
                    <a:lstStyle/>
                    <a:p>
                      <a:endParaRPr lang="fr-FR"/>
                    </a:p>
                  </a:txBody>
                  <a:tcPr/>
                </a:tc>
                <a:tc>
                  <a:txBody>
                    <a:bodyPr/>
                    <a:lstStyle/>
                    <a:p>
                      <a:pPr algn="ctr" rtl="0" fontAlgn="base"/>
                      <a:r>
                        <a:rPr lang="fr-FR" sz="1100" b="0" i="0">
                          <a:solidFill>
                            <a:schemeClr val="tx2"/>
                          </a:solidFill>
                          <a:effectLst/>
                          <a:latin typeface="+mn-lt"/>
                        </a:rPr>
                        <a:t>60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18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172 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extLst>
                  <a:ext uri="{0D108BD9-81ED-4DB2-BD59-A6C34878D82A}">
                    <a16:rowId xmlns:a16="http://schemas.microsoft.com/office/drawing/2014/main" val="3021524993"/>
                  </a:ext>
                </a:extLst>
              </a:tr>
              <a:tr h="280537">
                <a:tc vMerge="1">
                  <a:txBody>
                    <a:bodyPr/>
                    <a:lstStyle/>
                    <a:p>
                      <a:endParaRPr lang="fr-FR"/>
                    </a:p>
                  </a:txBody>
                  <a:tcPr/>
                </a:tc>
                <a:tc>
                  <a:txBody>
                    <a:bodyPr/>
                    <a:lstStyle/>
                    <a:p>
                      <a:pPr algn="ctr" rtl="0" fontAlgn="base"/>
                      <a:r>
                        <a:rPr lang="fr-FR" sz="1100" b="0" i="0">
                          <a:solidFill>
                            <a:schemeClr val="tx2"/>
                          </a:solidFill>
                          <a:effectLst/>
                          <a:latin typeface="+mn-lt"/>
                        </a:rPr>
                        <a:t>61 ans 6 mois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20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172 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extLst>
                  <a:ext uri="{0D108BD9-81ED-4DB2-BD59-A6C34878D82A}">
                    <a16:rowId xmlns:a16="http://schemas.microsoft.com/office/drawing/2014/main" val="1714110927"/>
                  </a:ext>
                </a:extLst>
              </a:tr>
              <a:tr h="280537">
                <a:tc vMerge="1">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63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21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172 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extLst>
                  <a:ext uri="{0D108BD9-81ED-4DB2-BD59-A6C34878D82A}">
                    <a16:rowId xmlns:a16="http://schemas.microsoft.com/office/drawing/2014/main" val="3006056477"/>
                  </a:ext>
                </a:extLst>
              </a:tr>
              <a:tr h="280537">
                <a:tc rowSpan="4">
                  <a:txBody>
                    <a:bodyPr/>
                    <a:lstStyle/>
                    <a:p>
                      <a:pPr algn="ctr" rtl="0" fontAlgn="base"/>
                      <a:r>
                        <a:rPr lang="fr-FR" sz="1100" b="0" i="0">
                          <a:solidFill>
                            <a:schemeClr val="tx2"/>
                          </a:solidFill>
                          <a:effectLst/>
                          <a:latin typeface="+mn-lt"/>
                        </a:rPr>
                        <a:t>1969 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rtl="0" fontAlgn="base"/>
                      <a:r>
                        <a:rPr lang="fr-FR" sz="1100" b="0" i="0">
                          <a:solidFill>
                            <a:schemeClr val="tx2"/>
                          </a:solidFill>
                          <a:effectLst/>
                          <a:latin typeface="+mn-lt"/>
                        </a:rPr>
                        <a:t>58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fr-FR" sz="1100" b="0" i="0">
                          <a:solidFill>
                            <a:schemeClr val="tx2"/>
                          </a:solidFill>
                          <a:effectLst/>
                          <a:latin typeface="+mn-lt"/>
                        </a:rPr>
                        <a:t>16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fr-FR" sz="1100" b="0" i="0">
                          <a:solidFill>
                            <a:schemeClr val="tx2"/>
                          </a:solidFill>
                          <a:effectLst/>
                          <a:latin typeface="+mn-lt"/>
                        </a:rPr>
                        <a:t>172 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52806430"/>
                  </a:ext>
                </a:extLst>
              </a:tr>
              <a:tr h="280537">
                <a:tc vMerge="1">
                  <a:txBody>
                    <a:bodyPr/>
                    <a:lstStyle/>
                    <a:p>
                      <a:endParaRPr lang="fr-FR"/>
                    </a:p>
                  </a:txBody>
                  <a:tcPr/>
                </a:tc>
                <a:tc>
                  <a:txBody>
                    <a:bodyPr/>
                    <a:lstStyle/>
                    <a:p>
                      <a:pPr algn="ctr" rtl="0" fontAlgn="base"/>
                      <a:r>
                        <a:rPr lang="fr-FR" sz="1100" b="0" i="0">
                          <a:solidFill>
                            <a:schemeClr val="tx2"/>
                          </a:solidFill>
                          <a:effectLst/>
                          <a:latin typeface="+mn-lt"/>
                        </a:rPr>
                        <a:t>60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fr-FR" sz="1100" b="0" i="0">
                          <a:solidFill>
                            <a:schemeClr val="tx2"/>
                          </a:solidFill>
                          <a:effectLst/>
                          <a:latin typeface="+mn-lt"/>
                        </a:rPr>
                        <a:t>18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fr-FR" sz="1100" b="0" i="0">
                          <a:solidFill>
                            <a:schemeClr val="tx2"/>
                          </a:solidFill>
                          <a:effectLst/>
                          <a:latin typeface="+mn-lt"/>
                        </a:rPr>
                        <a:t>172 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113304"/>
                  </a:ext>
                </a:extLst>
              </a:tr>
              <a:tr h="280537">
                <a:tc vMerge="1">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61 ans 9 mois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20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172 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08092318"/>
                  </a:ext>
                </a:extLst>
              </a:tr>
              <a:tr h="280537">
                <a:tc vMerge="1">
                  <a:txBody>
                    <a:bodyPr/>
                    <a:lstStyle/>
                    <a:p>
                      <a:endParaRPr lang="fr-FR"/>
                    </a:p>
                  </a:txBody>
                  <a:tcPr/>
                </a:tc>
                <a:tc>
                  <a:txBody>
                    <a:bodyPr/>
                    <a:lstStyle/>
                    <a:p>
                      <a:pPr algn="ctr" rtl="0" fontAlgn="base"/>
                      <a:r>
                        <a:rPr lang="fr-FR" sz="1100" b="0" i="0">
                          <a:solidFill>
                            <a:schemeClr val="tx2"/>
                          </a:solidFill>
                          <a:effectLst/>
                          <a:latin typeface="+mn-lt"/>
                        </a:rPr>
                        <a:t>63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21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fr-FR" sz="1100" b="0" i="0">
                          <a:solidFill>
                            <a:schemeClr val="tx2"/>
                          </a:solidFill>
                          <a:effectLst/>
                          <a:latin typeface="+mn-lt"/>
                        </a:rPr>
                        <a:t>172 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65492538"/>
                  </a:ext>
                </a:extLst>
              </a:tr>
              <a:tr h="280537">
                <a:tc rowSpan="4">
                  <a:txBody>
                    <a:bodyPr/>
                    <a:lstStyle/>
                    <a:p>
                      <a:pPr algn="ctr" rtl="0" fontAlgn="base"/>
                      <a:r>
                        <a:rPr lang="fr-FR" sz="1100" b="0" i="0">
                          <a:solidFill>
                            <a:schemeClr val="tx2"/>
                          </a:solidFill>
                          <a:effectLst/>
                          <a:latin typeface="+mn-lt"/>
                        </a:rPr>
                        <a:t>A partir de 1970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2EFD9"/>
                    </a:solidFill>
                  </a:tcPr>
                </a:tc>
                <a:tc>
                  <a:txBody>
                    <a:bodyPr/>
                    <a:lstStyle/>
                    <a:p>
                      <a:pPr algn="ctr" rtl="0" fontAlgn="base"/>
                      <a:r>
                        <a:rPr lang="fr-FR" sz="1100" b="0" i="0">
                          <a:solidFill>
                            <a:schemeClr val="tx2"/>
                          </a:solidFill>
                          <a:effectLst/>
                          <a:latin typeface="+mn-lt"/>
                        </a:rPr>
                        <a:t>58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16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172 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extLst>
                  <a:ext uri="{0D108BD9-81ED-4DB2-BD59-A6C34878D82A}">
                    <a16:rowId xmlns:a16="http://schemas.microsoft.com/office/drawing/2014/main" val="3388225346"/>
                  </a:ext>
                </a:extLst>
              </a:tr>
              <a:tr h="280537">
                <a:tc vMerge="1">
                  <a:txBody>
                    <a:bodyPr/>
                    <a:lstStyle/>
                    <a:p>
                      <a:endParaRPr lang="fr-FR"/>
                    </a:p>
                  </a:txBody>
                  <a:tcPr/>
                </a:tc>
                <a:tc>
                  <a:txBody>
                    <a:bodyPr/>
                    <a:lstStyle/>
                    <a:p>
                      <a:pPr algn="ctr" rtl="0" fontAlgn="base"/>
                      <a:r>
                        <a:rPr lang="fr-FR" sz="1100" b="0" i="0">
                          <a:solidFill>
                            <a:schemeClr val="tx2"/>
                          </a:solidFill>
                          <a:effectLst/>
                          <a:latin typeface="+mn-lt"/>
                        </a:rPr>
                        <a:t>60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18 ans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rtl="0" fontAlgn="base"/>
                      <a:r>
                        <a:rPr lang="fr-FR" sz="1100" b="0" i="0">
                          <a:solidFill>
                            <a:schemeClr val="tx2"/>
                          </a:solidFill>
                          <a:effectLst/>
                          <a:latin typeface="+mn-lt"/>
                        </a:rPr>
                        <a:t>172 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extLst>
                  <a:ext uri="{0D108BD9-81ED-4DB2-BD59-A6C34878D82A}">
                    <a16:rowId xmlns:a16="http://schemas.microsoft.com/office/drawing/2014/main" val="591240962"/>
                  </a:ext>
                </a:extLst>
              </a:tr>
              <a:tr h="265980">
                <a:tc vMerge="1">
                  <a:txBody>
                    <a:bodyPr/>
                    <a:lstStyle/>
                    <a:p>
                      <a:pPr algn="ctr" rtl="0" fontAlgn="base"/>
                      <a:endParaRPr lang="fr-FR" sz="1200" b="0" i="0">
                        <a:solidFill>
                          <a:schemeClr val="tx2"/>
                        </a:solidFill>
                        <a:effectLst/>
                        <a:latin typeface="+mn-lt"/>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2EFD9"/>
                    </a:solidFill>
                  </a:tcPr>
                </a:tc>
                <a:tc>
                  <a:txBody>
                    <a:bodyPr/>
                    <a:lstStyle/>
                    <a:p>
                      <a:pPr algn="ctr" rtl="0" fontAlgn="base"/>
                      <a:r>
                        <a:rPr lang="fr-FR" sz="1100" b="0" i="0">
                          <a:solidFill>
                            <a:schemeClr val="tx2"/>
                          </a:solidFill>
                          <a:effectLst/>
                          <a:latin typeface="+mn-lt"/>
                        </a:rPr>
                        <a:t>62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a:lnSpc>
                          <a:spcPct val="107000"/>
                        </a:lnSpc>
                        <a:spcAft>
                          <a:spcPts val="800"/>
                        </a:spcAft>
                      </a:pPr>
                      <a:r>
                        <a:rPr lang="fr-FR" sz="1100">
                          <a:solidFill>
                            <a:srgbClr val="000000"/>
                          </a:solidFill>
                          <a:effectLst/>
                          <a:latin typeface="+mn-lt"/>
                          <a:ea typeface="Calibri" panose="020F0502020204030204" pitchFamily="34" charset="0"/>
                          <a:cs typeface="Times New Roman"/>
                        </a:rPr>
                        <a:t>20 ans</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a:lnSpc>
                          <a:spcPct val="107000"/>
                        </a:lnSpc>
                        <a:spcAft>
                          <a:spcPts val="800"/>
                        </a:spcAft>
                      </a:pPr>
                      <a:r>
                        <a:rPr lang="fr-FR" sz="1100">
                          <a:solidFill>
                            <a:srgbClr val="000000"/>
                          </a:solidFill>
                          <a:effectLst/>
                          <a:latin typeface="+mn-lt"/>
                          <a:ea typeface="Calibri" panose="020F0502020204030204" pitchFamily="34" charset="0"/>
                          <a:cs typeface="Times New Roman"/>
                        </a:rPr>
                        <a:t>172</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extLst>
                  <a:ext uri="{0D108BD9-81ED-4DB2-BD59-A6C34878D82A}">
                    <a16:rowId xmlns:a16="http://schemas.microsoft.com/office/drawing/2014/main" val="1632986049"/>
                  </a:ext>
                </a:extLst>
              </a:tr>
              <a:tr h="280537">
                <a:tc vMerge="1">
                  <a:txBody>
                    <a:bodyPr/>
                    <a:lstStyle/>
                    <a:p>
                      <a:pPr algn="ctr" rtl="0" fontAlgn="base"/>
                      <a:endParaRPr lang="fr-FR" sz="1200" b="0" i="0">
                        <a:solidFill>
                          <a:schemeClr val="tx2"/>
                        </a:solidFill>
                        <a:effectLst/>
                        <a:latin typeface="+mn-lt"/>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E2EFD9"/>
                    </a:solidFill>
                  </a:tcPr>
                </a:tc>
                <a:tc>
                  <a:txBody>
                    <a:bodyPr/>
                    <a:lstStyle/>
                    <a:p>
                      <a:pPr algn="ctr" rtl="0" fontAlgn="base"/>
                      <a:r>
                        <a:rPr lang="fr-FR" sz="1100" b="0" i="0">
                          <a:solidFill>
                            <a:schemeClr val="tx2"/>
                          </a:solidFill>
                          <a:effectLst/>
                          <a:latin typeface="+mn-lt"/>
                        </a:rPr>
                        <a:t>63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a:lnSpc>
                          <a:spcPct val="107000"/>
                        </a:lnSpc>
                        <a:spcAft>
                          <a:spcPts val="800"/>
                        </a:spcAft>
                      </a:pPr>
                      <a:r>
                        <a:rPr lang="fr-FR" sz="1100">
                          <a:solidFill>
                            <a:srgbClr val="000000"/>
                          </a:solidFill>
                          <a:effectLst/>
                          <a:latin typeface="+mn-lt"/>
                          <a:ea typeface="Calibri" panose="020F0502020204030204" pitchFamily="34" charset="0"/>
                          <a:cs typeface="Times New Roman"/>
                        </a:rPr>
                        <a:t>21 ans</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tc>
                  <a:txBody>
                    <a:bodyPr/>
                    <a:lstStyle/>
                    <a:p>
                      <a:pPr algn="ctr">
                        <a:lnSpc>
                          <a:spcPct val="107000"/>
                        </a:lnSpc>
                        <a:spcAft>
                          <a:spcPts val="800"/>
                        </a:spcAft>
                      </a:pPr>
                      <a:r>
                        <a:rPr lang="fr-FR" sz="1100" dirty="0">
                          <a:solidFill>
                            <a:srgbClr val="000000"/>
                          </a:solidFill>
                          <a:effectLst/>
                          <a:latin typeface="+mn-lt"/>
                          <a:ea typeface="Calibri" panose="020F0502020204030204" pitchFamily="34" charset="0"/>
                          <a:cs typeface="Times New Roman"/>
                        </a:rPr>
                        <a:t>172</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E2EFD9"/>
                    </a:solidFill>
                  </a:tcPr>
                </a:tc>
                <a:extLst>
                  <a:ext uri="{0D108BD9-81ED-4DB2-BD59-A6C34878D82A}">
                    <a16:rowId xmlns:a16="http://schemas.microsoft.com/office/drawing/2014/main" val="93605003"/>
                  </a:ext>
                </a:extLst>
              </a:tr>
            </a:tbl>
          </a:graphicData>
        </a:graphic>
      </p:graphicFrame>
    </p:spTree>
    <p:extLst>
      <p:ext uri="{BB962C8B-B14F-4D97-AF65-F5344CB8AC3E}">
        <p14:creationId xmlns:p14="http://schemas.microsoft.com/office/powerpoint/2010/main" val="22244850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A1B4D2"/>
        </a:solidFill>
        <a:effectLst/>
      </p:bgPr>
    </p:bg>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33691801-699E-89D0-AE83-063104100C0B}"/>
              </a:ext>
            </a:extLst>
          </p:cNvPr>
          <p:cNvSpPr>
            <a:spLocks noGrp="1"/>
          </p:cNvSpPr>
          <p:nvPr>
            <p:ph type="ftr" sz="quarter" idx="11"/>
          </p:nvPr>
        </p:nvSpPr>
        <p:spPr/>
        <p:txBody>
          <a:bodyPr/>
          <a:lstStyle/>
          <a:p>
            <a:r>
              <a:rPr lang="fr-FR"/>
              <a:t>Réforme des retraites 2023</a:t>
            </a:r>
          </a:p>
        </p:txBody>
      </p:sp>
      <p:sp>
        <p:nvSpPr>
          <p:cNvPr id="5" name="Espace réservé du numéro de diapositive 4">
            <a:extLst>
              <a:ext uri="{FF2B5EF4-FFF2-40B4-BE49-F238E27FC236}">
                <a16:creationId xmlns:a16="http://schemas.microsoft.com/office/drawing/2014/main" id="{B813B707-4291-C1B6-20FC-AA5C48BE618E}"/>
              </a:ext>
            </a:extLst>
          </p:cNvPr>
          <p:cNvSpPr>
            <a:spLocks noGrp="1"/>
          </p:cNvSpPr>
          <p:nvPr>
            <p:ph type="sldNum" sz="quarter" idx="12"/>
          </p:nvPr>
        </p:nvSpPr>
        <p:spPr/>
        <p:txBody>
          <a:bodyPr/>
          <a:lstStyle/>
          <a:p>
            <a:fld id="{975A587B-5814-4D9B-9598-FE9CB954CB01}" type="slidenum">
              <a:rPr lang="fr-FR" smtClean="0"/>
              <a:pPr/>
              <a:t>39</a:t>
            </a:fld>
            <a:endParaRPr lang="fr-FR"/>
          </a:p>
        </p:txBody>
      </p:sp>
      <p:sp>
        <p:nvSpPr>
          <p:cNvPr id="2" name="Titre 1">
            <a:extLst>
              <a:ext uri="{FF2B5EF4-FFF2-40B4-BE49-F238E27FC236}">
                <a16:creationId xmlns:a16="http://schemas.microsoft.com/office/drawing/2014/main" id="{BB7A88D4-CA2A-64E5-11AA-E947F50077E6}"/>
              </a:ext>
            </a:extLst>
          </p:cNvPr>
          <p:cNvSpPr>
            <a:spLocks noGrp="1"/>
          </p:cNvSpPr>
          <p:nvPr>
            <p:ph type="title"/>
          </p:nvPr>
        </p:nvSpPr>
        <p:spPr>
          <a:xfrm>
            <a:off x="1060776" y="2996513"/>
            <a:ext cx="8640000" cy="2880000"/>
          </a:xfrm>
        </p:spPr>
        <p:txBody>
          <a:bodyPr/>
          <a:lstStyle/>
          <a:p>
            <a:r>
              <a:rPr lang="fr-FR" dirty="0"/>
              <a:t>7- Ouvrier handicapé</a:t>
            </a:r>
            <a:br>
              <a:rPr lang="fr-FR" dirty="0"/>
            </a:br>
            <a:endParaRPr lang="fr-FR" dirty="0"/>
          </a:p>
        </p:txBody>
      </p:sp>
    </p:spTree>
    <p:extLst>
      <p:ext uri="{BB962C8B-B14F-4D97-AF65-F5344CB8AC3E}">
        <p14:creationId xmlns:p14="http://schemas.microsoft.com/office/powerpoint/2010/main" val="2231869886"/>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A2D9D356-B926-ECA8-337F-183ED64A95D7}"/>
              </a:ext>
            </a:extLst>
          </p:cNvPr>
          <p:cNvSpPr>
            <a:spLocks noGrp="1"/>
          </p:cNvSpPr>
          <p:nvPr>
            <p:ph type="title"/>
          </p:nvPr>
        </p:nvSpPr>
        <p:spPr/>
        <p:txBody>
          <a:bodyPr/>
          <a:lstStyle/>
          <a:p>
            <a:r>
              <a:rPr lang="fr-FR"/>
              <a:t>A</a:t>
            </a:r>
          </a:p>
        </p:txBody>
      </p:sp>
      <p:sp>
        <p:nvSpPr>
          <p:cNvPr id="5" name="Espace réservé du texte 4">
            <a:extLst>
              <a:ext uri="{FF2B5EF4-FFF2-40B4-BE49-F238E27FC236}">
                <a16:creationId xmlns:a16="http://schemas.microsoft.com/office/drawing/2014/main" id="{2685493D-ABC9-00F7-0F7D-E80FE41952BE}"/>
              </a:ext>
            </a:extLst>
          </p:cNvPr>
          <p:cNvSpPr>
            <a:spLocks noGrp="1"/>
          </p:cNvSpPr>
          <p:nvPr>
            <p:ph type="body" idx="1"/>
          </p:nvPr>
        </p:nvSpPr>
        <p:spPr/>
        <p:txBody>
          <a:bodyPr/>
          <a:lstStyle/>
          <a:p>
            <a:r>
              <a:rPr lang="fr-FR" dirty="0"/>
              <a:t>Mesures paramétriques</a:t>
            </a:r>
          </a:p>
        </p:txBody>
      </p:sp>
    </p:spTree>
    <p:extLst>
      <p:ext uri="{BB962C8B-B14F-4D97-AF65-F5344CB8AC3E}">
        <p14:creationId xmlns:p14="http://schemas.microsoft.com/office/powerpoint/2010/main" val="6945498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42882F2E-1472-4E0F-A4C8-719C9431C648}"/>
              </a:ext>
            </a:extLst>
          </p:cNvPr>
          <p:cNvSpPr>
            <a:spLocks noGrp="1"/>
          </p:cNvSpPr>
          <p:nvPr>
            <p:ph type="body" idx="1"/>
          </p:nvPr>
        </p:nvSpPr>
        <p:spPr/>
        <p:txBody>
          <a:bodyPr/>
          <a:lstStyle/>
          <a:p>
            <a:r>
              <a:rPr lang="fr-FR"/>
              <a:t> </a:t>
            </a:r>
          </a:p>
        </p:txBody>
      </p:sp>
      <p:sp>
        <p:nvSpPr>
          <p:cNvPr id="3" name="Espace réservé du pied de page 2">
            <a:extLst>
              <a:ext uri="{FF2B5EF4-FFF2-40B4-BE49-F238E27FC236}">
                <a16:creationId xmlns:a16="http://schemas.microsoft.com/office/drawing/2014/main" id="{62556D96-8A20-42DE-8D29-E5F6AC3E3912}"/>
              </a:ext>
            </a:extLst>
          </p:cNvPr>
          <p:cNvSpPr>
            <a:spLocks noGrp="1"/>
          </p:cNvSpPr>
          <p:nvPr>
            <p:ph type="ftr" sz="quarter" idx="11"/>
          </p:nvPr>
        </p:nvSpPr>
        <p:spPr/>
        <p:txBody>
          <a:bodyPr/>
          <a:lstStyle/>
          <a:p>
            <a:r>
              <a:rPr lang="fr-FR"/>
              <a:t>Réforme des retraites 2023</a:t>
            </a:r>
          </a:p>
        </p:txBody>
      </p:sp>
      <p:sp>
        <p:nvSpPr>
          <p:cNvPr id="5" name="Titre 4">
            <a:extLst>
              <a:ext uri="{FF2B5EF4-FFF2-40B4-BE49-F238E27FC236}">
                <a16:creationId xmlns:a16="http://schemas.microsoft.com/office/drawing/2014/main" id="{2C54A3AC-F23D-44E7-A9E9-9ADE6B8DA120}"/>
              </a:ext>
            </a:extLst>
          </p:cNvPr>
          <p:cNvSpPr>
            <a:spLocks noGrp="1"/>
          </p:cNvSpPr>
          <p:nvPr>
            <p:ph type="title"/>
          </p:nvPr>
        </p:nvSpPr>
        <p:spPr/>
        <p:txBody>
          <a:bodyPr/>
          <a:lstStyle/>
          <a:p>
            <a:r>
              <a:rPr lang="fr-FR" sz="2800" dirty="0">
                <a:solidFill>
                  <a:srgbClr val="C00000"/>
                </a:solidFill>
              </a:rPr>
              <a:t>Départ de l’ouvrier handicapé</a:t>
            </a:r>
          </a:p>
        </p:txBody>
      </p:sp>
      <p:graphicFrame>
        <p:nvGraphicFramePr>
          <p:cNvPr id="7" name="Diagramme 6">
            <a:extLst>
              <a:ext uri="{FF2B5EF4-FFF2-40B4-BE49-F238E27FC236}">
                <a16:creationId xmlns:a16="http://schemas.microsoft.com/office/drawing/2014/main" id="{5621D8E4-4F61-4804-93FA-4F0E179B0C76}"/>
              </a:ext>
            </a:extLst>
          </p:cNvPr>
          <p:cNvGraphicFramePr/>
          <p:nvPr>
            <p:extLst>
              <p:ext uri="{D42A27DB-BD31-4B8C-83A1-F6EECF244321}">
                <p14:modId xmlns:p14="http://schemas.microsoft.com/office/powerpoint/2010/main" val="4113990607"/>
              </p:ext>
            </p:extLst>
          </p:nvPr>
        </p:nvGraphicFramePr>
        <p:xfrm>
          <a:off x="876428" y="1558323"/>
          <a:ext cx="10439143" cy="39387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Espace réservé du numéro de diapositive 5">
            <a:extLst>
              <a:ext uri="{FF2B5EF4-FFF2-40B4-BE49-F238E27FC236}">
                <a16:creationId xmlns:a16="http://schemas.microsoft.com/office/drawing/2014/main" id="{27EB1E9A-E8BD-7A11-0644-CF3AC2B3C199}"/>
              </a:ext>
            </a:extLst>
          </p:cNvPr>
          <p:cNvSpPr>
            <a:spLocks noGrp="1"/>
          </p:cNvSpPr>
          <p:nvPr>
            <p:ph type="sldNum" sz="quarter" idx="12"/>
          </p:nvPr>
        </p:nvSpPr>
        <p:spPr/>
        <p:txBody>
          <a:bodyPr/>
          <a:lstStyle/>
          <a:p>
            <a:fld id="{975A587B-5814-4D9B-9598-FE9CB954CB01}" type="slidenum">
              <a:rPr lang="fr-FR" smtClean="0"/>
              <a:t>40</a:t>
            </a:fld>
            <a:endParaRPr lang="fr-FR"/>
          </a:p>
        </p:txBody>
      </p:sp>
    </p:spTree>
    <p:extLst>
      <p:ext uri="{BB962C8B-B14F-4D97-AF65-F5344CB8AC3E}">
        <p14:creationId xmlns:p14="http://schemas.microsoft.com/office/powerpoint/2010/main" val="9320942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42882F2E-1472-4E0F-A4C8-719C9431C648}"/>
              </a:ext>
            </a:extLst>
          </p:cNvPr>
          <p:cNvSpPr>
            <a:spLocks noGrp="1"/>
          </p:cNvSpPr>
          <p:nvPr>
            <p:ph type="body" idx="1"/>
          </p:nvPr>
        </p:nvSpPr>
        <p:spPr/>
        <p:txBody>
          <a:bodyPr/>
          <a:lstStyle/>
          <a:p>
            <a:r>
              <a:rPr lang="fr-FR"/>
              <a:t>Périodes d’apprentissage </a:t>
            </a:r>
          </a:p>
        </p:txBody>
      </p:sp>
      <p:sp>
        <p:nvSpPr>
          <p:cNvPr id="3" name="Espace réservé du pied de page 2">
            <a:extLst>
              <a:ext uri="{FF2B5EF4-FFF2-40B4-BE49-F238E27FC236}">
                <a16:creationId xmlns:a16="http://schemas.microsoft.com/office/drawing/2014/main" id="{62556D96-8A20-42DE-8D29-E5F6AC3E3912}"/>
              </a:ext>
            </a:extLst>
          </p:cNvPr>
          <p:cNvSpPr>
            <a:spLocks noGrp="1"/>
          </p:cNvSpPr>
          <p:nvPr>
            <p:ph type="ftr" sz="quarter" idx="11"/>
          </p:nvPr>
        </p:nvSpPr>
        <p:spPr/>
        <p:txBody>
          <a:bodyPr/>
          <a:lstStyle/>
          <a:p>
            <a:r>
              <a:rPr lang="fr-FR"/>
              <a:t>Réforme des retraites 2023</a:t>
            </a:r>
          </a:p>
        </p:txBody>
      </p:sp>
      <p:sp>
        <p:nvSpPr>
          <p:cNvPr id="5" name="Titre 4">
            <a:extLst>
              <a:ext uri="{FF2B5EF4-FFF2-40B4-BE49-F238E27FC236}">
                <a16:creationId xmlns:a16="http://schemas.microsoft.com/office/drawing/2014/main" id="{2C54A3AC-F23D-44E7-A9E9-9ADE6B8DA120}"/>
              </a:ext>
            </a:extLst>
          </p:cNvPr>
          <p:cNvSpPr>
            <a:spLocks noGrp="1"/>
          </p:cNvSpPr>
          <p:nvPr>
            <p:ph type="title"/>
          </p:nvPr>
        </p:nvSpPr>
        <p:spPr/>
        <p:txBody>
          <a:bodyPr/>
          <a:lstStyle/>
          <a:p>
            <a:r>
              <a:rPr lang="fr-FR" sz="2800" dirty="0">
                <a:solidFill>
                  <a:srgbClr val="C00000"/>
                </a:solidFill>
              </a:rPr>
              <a:t>Départ de l’ouvrier handicapé</a:t>
            </a:r>
          </a:p>
        </p:txBody>
      </p:sp>
      <p:sp>
        <p:nvSpPr>
          <p:cNvPr id="6" name="ZoneTexte 5">
            <a:extLst>
              <a:ext uri="{FF2B5EF4-FFF2-40B4-BE49-F238E27FC236}">
                <a16:creationId xmlns:a16="http://schemas.microsoft.com/office/drawing/2014/main" id="{48F96AB8-CBA7-65BA-98BF-D6BFBB91FAAD}"/>
              </a:ext>
            </a:extLst>
          </p:cNvPr>
          <p:cNvSpPr txBox="1"/>
          <p:nvPr/>
        </p:nvSpPr>
        <p:spPr>
          <a:xfrm>
            <a:off x="1084325" y="1783174"/>
            <a:ext cx="9533724" cy="2031325"/>
          </a:xfrm>
          <a:prstGeom prst="rect">
            <a:avLst/>
          </a:prstGeom>
          <a:noFill/>
        </p:spPr>
        <p:txBody>
          <a:bodyPr wrap="square" rtlCol="0">
            <a:spAutoFit/>
          </a:bodyPr>
          <a:lstStyle/>
          <a:p>
            <a:endParaRPr lang="fr-FR" dirty="0">
              <a:solidFill>
                <a:schemeClr val="tx2"/>
              </a:solidFill>
            </a:endParaRPr>
          </a:p>
          <a:p>
            <a:r>
              <a:rPr lang="fr-FR" b="1" dirty="0">
                <a:solidFill>
                  <a:srgbClr val="002060"/>
                </a:solidFill>
              </a:rPr>
              <a:t>Pour information : </a:t>
            </a:r>
            <a:r>
              <a:rPr lang="fr-FR" dirty="0">
                <a:solidFill>
                  <a:schemeClr val="tx2"/>
                </a:solidFill>
              </a:rPr>
              <a:t>dorénavant, sont également pris en compte en durée d’assurance cotisée, les trimestres acquis au titre d’un versement volontaire pour compléter, à raison de quatre trimestres, les années civiles qui n’ont pas pu être validées entièrement pour les contrats d’apprentissage conclus entre le 1er juillet 1972 et le 31 décembre 2013 (CSS, article L173-7 modifié et article L.351-14-1-IV)</a:t>
            </a:r>
          </a:p>
          <a:p>
            <a:endParaRPr lang="fr-FR" dirty="0">
              <a:solidFill>
                <a:schemeClr val="tx2"/>
              </a:solidFill>
            </a:endParaRPr>
          </a:p>
        </p:txBody>
      </p:sp>
      <p:sp>
        <p:nvSpPr>
          <p:cNvPr id="11" name="ZoneTexte 10">
            <a:extLst>
              <a:ext uri="{FF2B5EF4-FFF2-40B4-BE49-F238E27FC236}">
                <a16:creationId xmlns:a16="http://schemas.microsoft.com/office/drawing/2014/main" id="{DC0AA8B4-1076-D4C4-1CBC-E380B06714EC}"/>
              </a:ext>
            </a:extLst>
          </p:cNvPr>
          <p:cNvSpPr txBox="1"/>
          <p:nvPr/>
        </p:nvSpPr>
        <p:spPr>
          <a:xfrm>
            <a:off x="1935804" y="4436419"/>
            <a:ext cx="7830766" cy="1021556"/>
          </a:xfrm>
          <a:prstGeom prst="roundRect">
            <a:avLst>
              <a:gd name="adj" fmla="val 16667"/>
            </a:avLst>
          </a:prstGeom>
          <a:solidFill>
            <a:srgbClr val="A8C46F"/>
          </a:solidFill>
        </p:spPr>
        <p:txBody>
          <a:bodyPr wrap="square" rtlCol="0">
            <a:spAutoFit/>
          </a:bodyPr>
          <a:lstStyle/>
          <a:p>
            <a:pPr algn="ctr"/>
            <a:endParaRPr lang="fr-FR" dirty="0">
              <a:solidFill>
                <a:schemeClr val="bg2"/>
              </a:solidFill>
            </a:endParaRPr>
          </a:p>
          <a:p>
            <a:pPr algn="ctr"/>
            <a:r>
              <a:rPr lang="fr-FR" dirty="0">
                <a:solidFill>
                  <a:schemeClr val="bg2"/>
                </a:solidFill>
              </a:rPr>
              <a:t>Sont pris en compte uniquement les trimestres reportés dans le RGCU</a:t>
            </a:r>
          </a:p>
          <a:p>
            <a:endParaRPr lang="fr-FR" dirty="0">
              <a:solidFill>
                <a:schemeClr val="bg2"/>
              </a:solidFill>
            </a:endParaRPr>
          </a:p>
        </p:txBody>
      </p:sp>
      <p:sp>
        <p:nvSpPr>
          <p:cNvPr id="13" name="Rectangle : coins arrondis 12">
            <a:extLst>
              <a:ext uri="{FF2B5EF4-FFF2-40B4-BE49-F238E27FC236}">
                <a16:creationId xmlns:a16="http://schemas.microsoft.com/office/drawing/2014/main" id="{9ADAFA7C-5588-86ED-55CD-6CD80D109320}"/>
              </a:ext>
            </a:extLst>
          </p:cNvPr>
          <p:cNvSpPr/>
          <p:nvPr/>
        </p:nvSpPr>
        <p:spPr bwMode="auto">
          <a:xfrm>
            <a:off x="1077363" y="3478978"/>
            <a:ext cx="7677338" cy="671043"/>
          </a:xfrm>
          <a:prstGeom prst="roundRect">
            <a:avLst/>
          </a:prstGeom>
          <a:noFill/>
          <a:ln>
            <a:solidFill>
              <a:schemeClr val="bg1"/>
            </a:solidFill>
          </a:ln>
        </p:spPr>
        <p:txBody>
          <a:bodyPr vert="horz" wrap="square" lIns="91440" tIns="45720" rIns="91440" bIns="45720" numCol="1" rtlCol="0" anchor="t" anchorCtr="0" compatLnSpc="1">
            <a:prstTxWarp prst="textNoShape">
              <a:avLst/>
            </a:prstTxWarp>
          </a:bodyPr>
          <a:lstStyle/>
          <a:p>
            <a:pPr algn="l"/>
            <a:endParaRPr lang="fr-FR"/>
          </a:p>
        </p:txBody>
      </p:sp>
      <p:sp>
        <p:nvSpPr>
          <p:cNvPr id="7" name="Espace réservé du numéro de diapositive 6">
            <a:extLst>
              <a:ext uri="{FF2B5EF4-FFF2-40B4-BE49-F238E27FC236}">
                <a16:creationId xmlns:a16="http://schemas.microsoft.com/office/drawing/2014/main" id="{67143BD9-E52B-606C-FC00-F4403F36F2B1}"/>
              </a:ext>
            </a:extLst>
          </p:cNvPr>
          <p:cNvSpPr>
            <a:spLocks noGrp="1"/>
          </p:cNvSpPr>
          <p:nvPr>
            <p:ph type="sldNum" sz="quarter" idx="12"/>
          </p:nvPr>
        </p:nvSpPr>
        <p:spPr/>
        <p:txBody>
          <a:bodyPr/>
          <a:lstStyle/>
          <a:p>
            <a:fld id="{975A587B-5814-4D9B-9598-FE9CB954CB01}" type="slidenum">
              <a:rPr lang="fr-FR" smtClean="0"/>
              <a:t>41</a:t>
            </a:fld>
            <a:endParaRPr lang="fr-FR"/>
          </a:p>
        </p:txBody>
      </p:sp>
    </p:spTree>
    <p:extLst>
      <p:ext uri="{BB962C8B-B14F-4D97-AF65-F5344CB8AC3E}">
        <p14:creationId xmlns:p14="http://schemas.microsoft.com/office/powerpoint/2010/main" val="3639443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DA31437A-F996-4E41-4014-C4511A3CBA9A}"/>
              </a:ext>
            </a:extLst>
          </p:cNvPr>
          <p:cNvSpPr>
            <a:spLocks noGrp="1"/>
          </p:cNvSpPr>
          <p:nvPr>
            <p:ph type="ftr" sz="quarter" idx="11"/>
          </p:nvPr>
        </p:nvSpPr>
        <p:spPr/>
        <p:txBody>
          <a:bodyPr/>
          <a:lstStyle/>
          <a:p>
            <a:r>
              <a:rPr lang="fr-FR"/>
              <a:t>Réforme des retraites 2023</a:t>
            </a:r>
          </a:p>
        </p:txBody>
      </p:sp>
      <p:sp>
        <p:nvSpPr>
          <p:cNvPr id="4" name="Espace réservé du numéro de diapositive 3">
            <a:extLst>
              <a:ext uri="{FF2B5EF4-FFF2-40B4-BE49-F238E27FC236}">
                <a16:creationId xmlns:a16="http://schemas.microsoft.com/office/drawing/2014/main" id="{578F692A-F5A7-863C-24B6-7E55E86CD863}"/>
              </a:ext>
            </a:extLst>
          </p:cNvPr>
          <p:cNvSpPr>
            <a:spLocks noGrp="1"/>
          </p:cNvSpPr>
          <p:nvPr>
            <p:ph type="sldNum" sz="quarter" idx="12"/>
          </p:nvPr>
        </p:nvSpPr>
        <p:spPr/>
        <p:txBody>
          <a:bodyPr/>
          <a:lstStyle/>
          <a:p>
            <a:fld id="{975A587B-5814-4D9B-9598-FE9CB954CB01}" type="slidenum">
              <a:rPr lang="fr-FR" smtClean="0"/>
              <a:t>42</a:t>
            </a:fld>
            <a:endParaRPr lang="fr-FR"/>
          </a:p>
        </p:txBody>
      </p:sp>
      <p:sp>
        <p:nvSpPr>
          <p:cNvPr id="5" name="Titre 4">
            <a:extLst>
              <a:ext uri="{FF2B5EF4-FFF2-40B4-BE49-F238E27FC236}">
                <a16:creationId xmlns:a16="http://schemas.microsoft.com/office/drawing/2014/main" id="{D45B30D5-4D2E-D377-D691-EF69AD54FE1B}"/>
              </a:ext>
            </a:extLst>
          </p:cNvPr>
          <p:cNvSpPr>
            <a:spLocks noGrp="1"/>
          </p:cNvSpPr>
          <p:nvPr>
            <p:ph type="title"/>
          </p:nvPr>
        </p:nvSpPr>
        <p:spPr>
          <a:xfrm>
            <a:off x="803716" y="205200"/>
            <a:ext cx="10440000" cy="468000"/>
          </a:xfrm>
        </p:spPr>
        <p:txBody>
          <a:bodyPr/>
          <a:lstStyle/>
          <a:p>
            <a:r>
              <a:rPr lang="fr-FR" sz="2800" dirty="0">
                <a:solidFill>
                  <a:srgbClr val="C00000"/>
                </a:solidFill>
              </a:rPr>
              <a:t>Départ de l’ouvrier handicapé</a:t>
            </a:r>
            <a:br>
              <a:rPr lang="fr-FR" sz="2800" dirty="0">
                <a:solidFill>
                  <a:srgbClr val="C00000"/>
                </a:solidFill>
              </a:rPr>
            </a:br>
            <a:endParaRPr lang="fr-FR" sz="2800" dirty="0">
              <a:solidFill>
                <a:srgbClr val="C00000"/>
              </a:solidFill>
            </a:endParaRPr>
          </a:p>
        </p:txBody>
      </p:sp>
      <p:sp>
        <p:nvSpPr>
          <p:cNvPr id="6" name="ZoneTexte 5">
            <a:extLst>
              <a:ext uri="{FF2B5EF4-FFF2-40B4-BE49-F238E27FC236}">
                <a16:creationId xmlns:a16="http://schemas.microsoft.com/office/drawing/2014/main" id="{E5693030-1038-EAA5-0385-1D4A010AB55F}"/>
              </a:ext>
            </a:extLst>
          </p:cNvPr>
          <p:cNvSpPr txBox="1"/>
          <p:nvPr/>
        </p:nvSpPr>
        <p:spPr>
          <a:xfrm>
            <a:off x="803716" y="673200"/>
            <a:ext cx="9900000" cy="369332"/>
          </a:xfrm>
          <a:prstGeom prst="rect">
            <a:avLst/>
          </a:prstGeom>
          <a:noFill/>
        </p:spPr>
        <p:txBody>
          <a:bodyPr wrap="square">
            <a:spAutoFit/>
          </a:bodyPr>
          <a:lstStyle/>
          <a:p>
            <a:r>
              <a:rPr lang="fr-FR" sz="1800" dirty="0">
                <a:solidFill>
                  <a:srgbClr val="C00000"/>
                </a:solidFill>
              </a:rPr>
              <a:t>Tableau âges de départ et durée d’assurance cotisée</a:t>
            </a:r>
            <a:endParaRPr lang="fr-FR" dirty="0"/>
          </a:p>
        </p:txBody>
      </p:sp>
      <p:pic>
        <p:nvPicPr>
          <p:cNvPr id="2" name="Image 1">
            <a:extLst>
              <a:ext uri="{FF2B5EF4-FFF2-40B4-BE49-F238E27FC236}">
                <a16:creationId xmlns:a16="http://schemas.microsoft.com/office/drawing/2014/main" id="{64568BF6-CD4B-D692-DEDB-C184F0E19DC7}"/>
              </a:ext>
            </a:extLst>
          </p:cNvPr>
          <p:cNvPicPr>
            <a:picLocks noChangeAspect="1"/>
          </p:cNvPicPr>
          <p:nvPr/>
        </p:nvPicPr>
        <p:blipFill>
          <a:blip r:embed="rId3"/>
          <a:stretch>
            <a:fillRect/>
          </a:stretch>
        </p:blipFill>
        <p:spPr>
          <a:xfrm>
            <a:off x="948284" y="1182648"/>
            <a:ext cx="5018303" cy="5002152"/>
          </a:xfrm>
          <a:prstGeom prst="rect">
            <a:avLst/>
          </a:prstGeom>
        </p:spPr>
      </p:pic>
      <p:pic>
        <p:nvPicPr>
          <p:cNvPr id="7" name="Image 6">
            <a:extLst>
              <a:ext uri="{FF2B5EF4-FFF2-40B4-BE49-F238E27FC236}">
                <a16:creationId xmlns:a16="http://schemas.microsoft.com/office/drawing/2014/main" id="{80464C28-1742-2D72-837A-C2FD033A7E21}"/>
              </a:ext>
            </a:extLst>
          </p:cNvPr>
          <p:cNvPicPr>
            <a:picLocks noChangeAspect="1"/>
          </p:cNvPicPr>
          <p:nvPr/>
        </p:nvPicPr>
        <p:blipFill>
          <a:blip r:embed="rId4"/>
          <a:stretch>
            <a:fillRect/>
          </a:stretch>
        </p:blipFill>
        <p:spPr>
          <a:xfrm>
            <a:off x="6498307" y="1182648"/>
            <a:ext cx="4745409" cy="5002152"/>
          </a:xfrm>
          <a:prstGeom prst="rect">
            <a:avLst/>
          </a:prstGeom>
        </p:spPr>
      </p:pic>
    </p:spTree>
    <p:extLst>
      <p:ext uri="{BB962C8B-B14F-4D97-AF65-F5344CB8AC3E}">
        <p14:creationId xmlns:p14="http://schemas.microsoft.com/office/powerpoint/2010/main" val="32233166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FB677A-2496-726B-AD08-0F2BF58E6BF4}"/>
              </a:ext>
            </a:extLst>
          </p:cNvPr>
          <p:cNvSpPr>
            <a:spLocks noGrp="1"/>
          </p:cNvSpPr>
          <p:nvPr>
            <p:ph type="title"/>
          </p:nvPr>
        </p:nvSpPr>
        <p:spPr/>
        <p:txBody>
          <a:bodyPr/>
          <a:lstStyle/>
          <a:p>
            <a:r>
              <a:rPr lang="fr-FR"/>
              <a:t>D</a:t>
            </a:r>
          </a:p>
        </p:txBody>
      </p:sp>
      <p:sp>
        <p:nvSpPr>
          <p:cNvPr id="3" name="Sous-titre 2">
            <a:extLst>
              <a:ext uri="{FF2B5EF4-FFF2-40B4-BE49-F238E27FC236}">
                <a16:creationId xmlns:a16="http://schemas.microsoft.com/office/drawing/2014/main" id="{FB8C0110-2D2F-4F07-9AC1-3FC0597D0ECD}"/>
              </a:ext>
            </a:extLst>
          </p:cNvPr>
          <p:cNvSpPr>
            <a:spLocks noGrp="1"/>
          </p:cNvSpPr>
          <p:nvPr>
            <p:ph type="body" idx="1"/>
          </p:nvPr>
        </p:nvSpPr>
        <p:spPr/>
        <p:txBody>
          <a:bodyPr/>
          <a:lstStyle/>
          <a:p>
            <a:r>
              <a:rPr lang="fr-FR" dirty="0"/>
              <a:t>Retraite progressive</a:t>
            </a:r>
          </a:p>
        </p:txBody>
      </p:sp>
    </p:spTree>
    <p:extLst>
      <p:ext uri="{BB962C8B-B14F-4D97-AF65-F5344CB8AC3E}">
        <p14:creationId xmlns:p14="http://schemas.microsoft.com/office/powerpoint/2010/main" val="32913265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id="{623BFA7A-CBC4-5717-6E8C-514373BE3B78}"/>
              </a:ext>
            </a:extLst>
          </p:cNvPr>
          <p:cNvSpPr/>
          <p:nvPr/>
        </p:nvSpPr>
        <p:spPr>
          <a:xfrm>
            <a:off x="1846260" y="2038107"/>
            <a:ext cx="8691825" cy="1390893"/>
          </a:xfrm>
          <a:prstGeom prst="roundRect">
            <a:avLst/>
          </a:prstGeom>
          <a:solidFill>
            <a:srgbClr val="BBCEE5"/>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br>
              <a:rPr lang="fr-FR" b="1" dirty="0">
                <a:solidFill>
                  <a:srgbClr val="002060"/>
                </a:solidFill>
                <a:latin typeface="Arial" panose="020B0604020202020204" pitchFamily="34" charset="0"/>
                <a:ea typeface="Times New Roman" panose="02020603050405020304" pitchFamily="18" charset="0"/>
                <a:cs typeface="Arial" panose="020B0604020202020204" pitchFamily="34" charset="0"/>
              </a:rPr>
            </a:br>
            <a:r>
              <a:rPr lang="fr-FR" b="1" dirty="0">
                <a:solidFill>
                  <a:srgbClr val="002060"/>
                </a:solidFill>
                <a:latin typeface="Arial" panose="020B0604020202020204" pitchFamily="34" charset="0"/>
                <a:ea typeface="Times New Roman" panose="02020603050405020304" pitchFamily="18" charset="0"/>
                <a:cs typeface="Arial" panose="020B0604020202020204" pitchFamily="34" charset="0"/>
              </a:rPr>
              <a:t>Exercer à titre exclusif son activité</a:t>
            </a:r>
          </a:p>
          <a:p>
            <a:pPr algn="ctr"/>
            <a:r>
              <a:rPr lang="fr-FR" sz="1400" i="1" dirty="0">
                <a:solidFill>
                  <a:srgbClr val="002060"/>
                </a:solidFill>
              </a:rPr>
              <a:t>à temps partiel (temps partiel sur autorisation ; temps partiel de droit pour élever un enfant ou pour donner des soins à un enfant, un conjoint ou un ascendant atteint d’un handicap ou victime d’un accident ou d’une grave maladie)</a:t>
            </a:r>
          </a:p>
          <a:p>
            <a:pPr algn="ctr"/>
            <a:endParaRPr lang="fr-FR" b="1" dirty="0">
              <a:solidFill>
                <a:srgbClr val="002060"/>
              </a:solidFill>
              <a:latin typeface="Arial" panose="020B0604020202020204" pitchFamily="34" charset="0"/>
              <a:ea typeface="Times New Roman" panose="02020603050405020304" pitchFamily="18" charset="0"/>
              <a:cs typeface="Arial" panose="020B0604020202020204" pitchFamily="34" charset="0"/>
            </a:endParaRPr>
          </a:p>
        </p:txBody>
      </p:sp>
      <p:sp>
        <p:nvSpPr>
          <p:cNvPr id="5" name="Rectangle : coins arrondis 4">
            <a:extLst>
              <a:ext uri="{FF2B5EF4-FFF2-40B4-BE49-F238E27FC236}">
                <a16:creationId xmlns:a16="http://schemas.microsoft.com/office/drawing/2014/main" id="{785603AB-BAC6-8A3E-24FA-B550863EA354}"/>
              </a:ext>
            </a:extLst>
          </p:cNvPr>
          <p:cNvSpPr/>
          <p:nvPr/>
        </p:nvSpPr>
        <p:spPr>
          <a:xfrm>
            <a:off x="1846261" y="3520439"/>
            <a:ext cx="8691824" cy="1208015"/>
          </a:xfrm>
          <a:prstGeom prst="roundRect">
            <a:avLst/>
          </a:prstGeom>
          <a:solidFill>
            <a:srgbClr val="BBCEE5"/>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solidFill>
                  <a:srgbClr val="002060"/>
                </a:solidFill>
                <a:latin typeface="Arial" panose="020B0604020202020204" pitchFamily="34" charset="0"/>
                <a:ea typeface="Times New Roman" panose="02020603050405020304" pitchFamily="18" charset="0"/>
                <a:cs typeface="Arial" panose="020B0604020202020204" pitchFamily="34" charset="0"/>
              </a:rPr>
              <a:t>Avoir atteint l’âge de 60/62 ans en fonction de la génération (montée en charge de la réforme)</a:t>
            </a:r>
          </a:p>
        </p:txBody>
      </p:sp>
      <p:sp>
        <p:nvSpPr>
          <p:cNvPr id="8" name="Rectangle : coins arrondis 7">
            <a:extLst>
              <a:ext uri="{FF2B5EF4-FFF2-40B4-BE49-F238E27FC236}">
                <a16:creationId xmlns:a16="http://schemas.microsoft.com/office/drawing/2014/main" id="{23036C4E-1E71-3090-E187-BDC3338C3A7B}"/>
              </a:ext>
            </a:extLst>
          </p:cNvPr>
          <p:cNvSpPr/>
          <p:nvPr/>
        </p:nvSpPr>
        <p:spPr>
          <a:xfrm>
            <a:off x="1846260" y="4819893"/>
            <a:ext cx="8691824" cy="1371045"/>
          </a:xfrm>
          <a:prstGeom prst="roundRect">
            <a:avLst/>
          </a:prstGeom>
          <a:solidFill>
            <a:srgbClr val="BBCEE5"/>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lvl="1" algn="ctr">
              <a:spcBef>
                <a:spcPts val="600"/>
              </a:spcBef>
            </a:pPr>
            <a:r>
              <a:rPr lang="fr-FR" b="1" dirty="0">
                <a:solidFill>
                  <a:srgbClr val="002060"/>
                </a:solidFill>
                <a:latin typeface="Arial" panose="020B0604020202020204" pitchFamily="34" charset="0"/>
                <a:ea typeface="Times New Roman" panose="02020603050405020304" pitchFamily="18" charset="0"/>
                <a:cs typeface="Arial" panose="020B0604020202020204" pitchFamily="34" charset="0"/>
              </a:rPr>
              <a:t>Justifier d’une durée d’assurance de cent cinquante trimestres </a:t>
            </a:r>
          </a:p>
        </p:txBody>
      </p:sp>
      <p:sp>
        <p:nvSpPr>
          <p:cNvPr id="11" name="Titre 4">
            <a:extLst>
              <a:ext uri="{FF2B5EF4-FFF2-40B4-BE49-F238E27FC236}">
                <a16:creationId xmlns:a16="http://schemas.microsoft.com/office/drawing/2014/main" id="{AC9F53A7-7338-D6CD-CC43-D9C3155E06B9}"/>
              </a:ext>
            </a:extLst>
          </p:cNvPr>
          <p:cNvSpPr txBox="1">
            <a:spLocks/>
          </p:cNvSpPr>
          <p:nvPr/>
        </p:nvSpPr>
        <p:spPr>
          <a:xfrm>
            <a:off x="931544" y="450487"/>
            <a:ext cx="10440000" cy="46800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000" b="1" kern="1200">
                <a:solidFill>
                  <a:srgbClr val="C83748"/>
                </a:solidFill>
                <a:latin typeface="Arial" panose="020B0604020202020204" pitchFamily="34" charset="0"/>
                <a:ea typeface="+mj-ea"/>
                <a:cs typeface="Arial" panose="020B0604020202020204" pitchFamily="34" charset="0"/>
              </a:defRPr>
            </a:lvl1pPr>
          </a:lstStyle>
          <a:p>
            <a:r>
              <a:rPr lang="fr-FR" sz="2800" dirty="0">
                <a:solidFill>
                  <a:srgbClr val="C00000"/>
                </a:solidFill>
              </a:rPr>
              <a:t>8 - Retraite progressive </a:t>
            </a:r>
            <a:br>
              <a:rPr lang="fr-FR" sz="2800" dirty="0"/>
            </a:br>
            <a:endParaRPr lang="fr-FR" sz="2800" dirty="0"/>
          </a:p>
        </p:txBody>
      </p:sp>
      <p:sp>
        <p:nvSpPr>
          <p:cNvPr id="20" name="Espace réservé du texte 1">
            <a:extLst>
              <a:ext uri="{FF2B5EF4-FFF2-40B4-BE49-F238E27FC236}">
                <a16:creationId xmlns:a16="http://schemas.microsoft.com/office/drawing/2014/main" id="{C8F1A843-E02C-960A-E7A0-8DB3C81EA47C}"/>
              </a:ext>
            </a:extLst>
          </p:cNvPr>
          <p:cNvSpPr txBox="1">
            <a:spLocks/>
          </p:cNvSpPr>
          <p:nvPr/>
        </p:nvSpPr>
        <p:spPr>
          <a:xfrm>
            <a:off x="761947" y="877135"/>
            <a:ext cx="10779193" cy="280575"/>
          </a:xfrm>
          <a:prstGeom prst="rect">
            <a:avLst/>
          </a:prstGeom>
        </p:spPr>
        <p:txBody>
          <a:bodyPr/>
          <a:lstStyle>
            <a:lvl1pPr marL="0" indent="0" algn="l" defTabSz="914400" rtl="0" eaLnBrk="1" latinLnBrk="0" hangingPunct="1">
              <a:lnSpc>
                <a:spcPct val="100000"/>
              </a:lnSpc>
              <a:spcBef>
                <a:spcPts val="0"/>
              </a:spcBef>
              <a:buFont typeface="Arial" panose="020B0604020202020204" pitchFamily="34" charset="0"/>
              <a:buNone/>
              <a:defRPr sz="1600" i="1" kern="1200">
                <a:solidFill>
                  <a:schemeClr val="tx2"/>
                </a:solidFill>
                <a:latin typeface="+mn-lt"/>
                <a:ea typeface="+mn-ea"/>
                <a:cs typeface="+mn-cs"/>
              </a:defRPr>
            </a:lvl1pPr>
            <a:lvl2pPr marL="0" indent="0" algn="l" defTabSz="914400" rtl="0" eaLnBrk="1" latinLnBrk="0" hangingPunct="1">
              <a:lnSpc>
                <a:spcPct val="100000"/>
              </a:lnSpc>
              <a:spcBef>
                <a:spcPts val="600"/>
              </a:spcBef>
              <a:buFont typeface="Arial" panose="020B0604020202020204" pitchFamily="34" charset="0"/>
              <a:buNone/>
              <a:defRPr sz="1300" kern="1200">
                <a:solidFill>
                  <a:schemeClr val="tx2"/>
                </a:solidFill>
                <a:latin typeface="+mn-lt"/>
                <a:ea typeface="+mn-ea"/>
                <a:cs typeface="+mn-cs"/>
              </a:defRPr>
            </a:lvl2pPr>
            <a:lvl3pPr marL="0" indent="180000" algn="l" defTabSz="914400" rtl="0" eaLnBrk="1" latinLnBrk="0" hangingPunct="1">
              <a:lnSpc>
                <a:spcPct val="100000"/>
              </a:lnSpc>
              <a:spcBef>
                <a:spcPts val="1700"/>
              </a:spcBef>
              <a:buClr>
                <a:schemeClr val="tx1"/>
              </a:buClr>
              <a:buFont typeface="+mj-lt"/>
              <a:buAutoNum type="arabicPeriod"/>
              <a:defRPr sz="1200" b="1" kern="1200">
                <a:solidFill>
                  <a:schemeClr val="tx2"/>
                </a:solidFill>
                <a:latin typeface="+mn-lt"/>
                <a:ea typeface="+mn-ea"/>
                <a:cs typeface="+mn-cs"/>
              </a:defRPr>
            </a:lvl3pPr>
            <a:lvl4pPr marL="306000" indent="-108000" algn="l" defTabSz="914400" rtl="0" eaLnBrk="1" latinLnBrk="0" hangingPunct="1">
              <a:lnSpc>
                <a:spcPct val="100000"/>
              </a:lnSpc>
              <a:spcBef>
                <a:spcPts val="800"/>
              </a:spcBef>
              <a:buFont typeface="Arial" panose="020B0604020202020204" pitchFamily="34" charset="0"/>
              <a:buChar char="•"/>
              <a:defRPr sz="1200" kern="1200">
                <a:solidFill>
                  <a:schemeClr val="tx2"/>
                </a:solidFill>
                <a:latin typeface="+mn-lt"/>
                <a:ea typeface="+mn-ea"/>
                <a:cs typeface="+mn-cs"/>
              </a:defRPr>
            </a:lvl4pPr>
            <a:lvl5pPr marL="396000" indent="-108000" algn="l" defTabSz="914400" rtl="0" eaLnBrk="1" latinLnBrk="0" hangingPunct="1">
              <a:lnSpc>
                <a:spcPct val="100000"/>
              </a:lnSpc>
              <a:spcBef>
                <a:spcPts val="800"/>
              </a:spcBef>
              <a:buFont typeface="Calibri" panose="020F0502020204030204" pitchFamily="34" charset="0"/>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a:t>L’ouvrier qui exerce une activité à temps partiel, peut demander la liquidation partielle de sa retraite, tout en continuant à acquérir des droits au titre de cette activité.</a:t>
            </a:r>
          </a:p>
          <a:p>
            <a:endParaRPr lang="fr-FR" dirty="0"/>
          </a:p>
        </p:txBody>
      </p:sp>
      <p:sp>
        <p:nvSpPr>
          <p:cNvPr id="21" name="ZoneTexte 20">
            <a:extLst>
              <a:ext uri="{FF2B5EF4-FFF2-40B4-BE49-F238E27FC236}">
                <a16:creationId xmlns:a16="http://schemas.microsoft.com/office/drawing/2014/main" id="{1B876273-ECBE-A264-B9DA-8A11BCDBCE29}"/>
              </a:ext>
            </a:extLst>
          </p:cNvPr>
          <p:cNvSpPr txBox="1"/>
          <p:nvPr/>
        </p:nvSpPr>
        <p:spPr>
          <a:xfrm>
            <a:off x="834535" y="2164292"/>
            <a:ext cx="518925" cy="3816573"/>
          </a:xfrm>
          <a:prstGeom prst="rect">
            <a:avLst/>
          </a:prstGeom>
          <a:solidFill>
            <a:srgbClr val="A8C46F"/>
          </a:solidFill>
          <a:ln>
            <a:solidFill>
              <a:srgbClr val="002060"/>
            </a:solidFill>
          </a:ln>
        </p:spPr>
        <p:txBody>
          <a:bodyPr vert="wordArtVert" wrap="square" rtlCol="0" anchor="ctr" anchorCtr="1">
            <a:spAutoFit/>
          </a:bodyPr>
          <a:lstStyle/>
          <a:p>
            <a:r>
              <a:rPr lang="fr-FR" sz="2000" b="1" dirty="0">
                <a:solidFill>
                  <a:srgbClr val="002060"/>
                </a:solidFill>
              </a:rPr>
              <a:t>CONDITIONS</a:t>
            </a:r>
          </a:p>
        </p:txBody>
      </p:sp>
    </p:spTree>
    <p:extLst>
      <p:ext uri="{BB962C8B-B14F-4D97-AF65-F5344CB8AC3E}">
        <p14:creationId xmlns:p14="http://schemas.microsoft.com/office/powerpoint/2010/main" val="9113889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id="{B0ABD0A8-1D97-E59A-BAD4-1CEADF9EB2E8}"/>
              </a:ext>
            </a:extLst>
          </p:cNvPr>
          <p:cNvSpPr/>
          <p:nvPr/>
        </p:nvSpPr>
        <p:spPr>
          <a:xfrm>
            <a:off x="6367514" y="1046633"/>
            <a:ext cx="2191409" cy="729341"/>
          </a:xfrm>
          <a:prstGeom prst="roundRect">
            <a:avLst/>
          </a:prstGeom>
          <a:solidFill>
            <a:srgbClr val="A8C46F"/>
          </a:solidFill>
          <a:ln>
            <a:solidFill>
              <a:srgbClr val="A8C46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solidFill>
                  <a:srgbClr val="002060"/>
                </a:solidFill>
              </a:rPr>
              <a:t>Mise en paiement</a:t>
            </a:r>
          </a:p>
        </p:txBody>
      </p:sp>
      <p:sp>
        <p:nvSpPr>
          <p:cNvPr id="5" name="Rectangle : coins arrondis 4">
            <a:extLst>
              <a:ext uri="{FF2B5EF4-FFF2-40B4-BE49-F238E27FC236}">
                <a16:creationId xmlns:a16="http://schemas.microsoft.com/office/drawing/2014/main" id="{25B78310-A8A1-226B-EA81-AA067DC2A305}"/>
              </a:ext>
            </a:extLst>
          </p:cNvPr>
          <p:cNvSpPr/>
          <p:nvPr/>
        </p:nvSpPr>
        <p:spPr>
          <a:xfrm>
            <a:off x="6205237" y="1915037"/>
            <a:ext cx="2515965" cy="4214663"/>
          </a:xfrm>
          <a:prstGeom prst="roundRect">
            <a:avLst/>
          </a:prstGeom>
          <a:solidFill>
            <a:srgbClr val="BBCEE5"/>
          </a:solidFill>
          <a:ln>
            <a:solidFill>
              <a:schemeClr val="accent4">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endParaRPr lang="fr-FR" dirty="0"/>
          </a:p>
        </p:txBody>
      </p:sp>
      <p:sp>
        <p:nvSpPr>
          <p:cNvPr id="11" name="ZoneTexte 10">
            <a:extLst>
              <a:ext uri="{FF2B5EF4-FFF2-40B4-BE49-F238E27FC236}">
                <a16:creationId xmlns:a16="http://schemas.microsoft.com/office/drawing/2014/main" id="{A56E691E-CF15-32AC-CF42-62BFC6E9C0B4}"/>
              </a:ext>
            </a:extLst>
          </p:cNvPr>
          <p:cNvSpPr txBox="1"/>
          <p:nvPr/>
        </p:nvSpPr>
        <p:spPr>
          <a:xfrm>
            <a:off x="6258111" y="2118627"/>
            <a:ext cx="2410218" cy="3785652"/>
          </a:xfrm>
          <a:prstGeom prst="rect">
            <a:avLst/>
          </a:prstGeom>
          <a:noFill/>
        </p:spPr>
        <p:txBody>
          <a:bodyPr wrap="square">
            <a:spAutoFit/>
          </a:bodyPr>
          <a:lstStyle/>
          <a:p>
            <a:r>
              <a:rPr lang="fr-FR" sz="1600" b="1" dirty="0">
                <a:solidFill>
                  <a:srgbClr val="002060"/>
                </a:solidFill>
              </a:rPr>
              <a:t>Pension due </a:t>
            </a:r>
            <a:r>
              <a:rPr lang="fr-FR" sz="1600" dirty="0">
                <a:solidFill>
                  <a:schemeClr val="tx2"/>
                </a:solidFill>
              </a:rPr>
              <a:t>à compter du 1</a:t>
            </a:r>
            <a:r>
              <a:rPr lang="fr-FR" sz="1600" baseline="30000" dirty="0">
                <a:solidFill>
                  <a:schemeClr val="tx2"/>
                </a:solidFill>
              </a:rPr>
              <a:t>er</a:t>
            </a:r>
            <a:r>
              <a:rPr lang="fr-FR" sz="1600" dirty="0">
                <a:solidFill>
                  <a:schemeClr val="tx2"/>
                </a:solidFill>
              </a:rPr>
              <a:t> jour du mois suivant la date à laquelle les conditions pour en bénéficier sont remplies sauf si les conditions sont réunies le 1</a:t>
            </a:r>
            <a:r>
              <a:rPr lang="fr-FR" sz="1600" baseline="30000" dirty="0">
                <a:solidFill>
                  <a:schemeClr val="tx2"/>
                </a:solidFill>
              </a:rPr>
              <a:t>er</a:t>
            </a:r>
            <a:r>
              <a:rPr lang="fr-FR" sz="1600" dirty="0">
                <a:solidFill>
                  <a:schemeClr val="tx2"/>
                </a:solidFill>
              </a:rPr>
              <a:t> jour du mois. Dans ce cas, la pension est due ce jour-là.</a:t>
            </a:r>
          </a:p>
          <a:p>
            <a:endParaRPr lang="fr-FR" sz="1600" dirty="0"/>
          </a:p>
          <a:p>
            <a:r>
              <a:rPr lang="fr-FR" sz="1600" b="1" dirty="0">
                <a:solidFill>
                  <a:srgbClr val="002060"/>
                </a:solidFill>
              </a:rPr>
              <a:t>Pension mise en paiement </a:t>
            </a:r>
            <a:r>
              <a:rPr lang="fr-FR" sz="1600" dirty="0">
                <a:solidFill>
                  <a:schemeClr val="tx2"/>
                </a:solidFill>
              </a:rPr>
              <a:t>dans le mois qui suit la notification de sa concession</a:t>
            </a:r>
          </a:p>
        </p:txBody>
      </p:sp>
      <p:sp>
        <p:nvSpPr>
          <p:cNvPr id="12" name="Rectangle : coins arrondis 11">
            <a:extLst>
              <a:ext uri="{FF2B5EF4-FFF2-40B4-BE49-F238E27FC236}">
                <a16:creationId xmlns:a16="http://schemas.microsoft.com/office/drawing/2014/main" id="{05D4803D-E824-BDC1-7FDD-A8C2E8C24FEF}"/>
              </a:ext>
            </a:extLst>
          </p:cNvPr>
          <p:cNvSpPr/>
          <p:nvPr/>
        </p:nvSpPr>
        <p:spPr>
          <a:xfrm>
            <a:off x="370861" y="1056769"/>
            <a:ext cx="5568714" cy="686680"/>
          </a:xfrm>
          <a:prstGeom prst="roundRect">
            <a:avLst/>
          </a:prstGeom>
          <a:solidFill>
            <a:srgbClr val="A8C46F"/>
          </a:solidFill>
          <a:ln>
            <a:solidFill>
              <a:srgbClr val="A8C46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solidFill>
                  <a:srgbClr val="002060"/>
                </a:solidFill>
              </a:rPr>
              <a:t>Pension partielle</a:t>
            </a:r>
          </a:p>
        </p:txBody>
      </p:sp>
      <p:sp>
        <p:nvSpPr>
          <p:cNvPr id="13" name="Rectangle : coins arrondis 12">
            <a:extLst>
              <a:ext uri="{FF2B5EF4-FFF2-40B4-BE49-F238E27FC236}">
                <a16:creationId xmlns:a16="http://schemas.microsoft.com/office/drawing/2014/main" id="{2A67DBBB-F912-EE4C-B5AA-69D85597E872}"/>
              </a:ext>
            </a:extLst>
          </p:cNvPr>
          <p:cNvSpPr/>
          <p:nvPr/>
        </p:nvSpPr>
        <p:spPr>
          <a:xfrm>
            <a:off x="323672" y="1904121"/>
            <a:ext cx="5663092" cy="4214664"/>
          </a:xfrm>
          <a:prstGeom prst="roundRect">
            <a:avLst/>
          </a:prstGeom>
          <a:solidFill>
            <a:srgbClr val="BBCEE5"/>
          </a:solidFill>
          <a:ln>
            <a:solidFill>
              <a:schemeClr val="accent4">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 name="Rectangle : coins arrondis 14">
            <a:extLst>
              <a:ext uri="{FF2B5EF4-FFF2-40B4-BE49-F238E27FC236}">
                <a16:creationId xmlns:a16="http://schemas.microsoft.com/office/drawing/2014/main" id="{D7B61A96-0580-A572-94E8-2C3AA13F5B7C}"/>
              </a:ext>
            </a:extLst>
          </p:cNvPr>
          <p:cNvSpPr/>
          <p:nvPr/>
        </p:nvSpPr>
        <p:spPr>
          <a:xfrm>
            <a:off x="9034052" y="1056769"/>
            <a:ext cx="2640061" cy="719206"/>
          </a:xfrm>
          <a:prstGeom prst="roundRect">
            <a:avLst/>
          </a:prstGeom>
          <a:solidFill>
            <a:srgbClr val="A8C46F"/>
          </a:solidFill>
          <a:ln>
            <a:solidFill>
              <a:srgbClr val="A8C46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solidFill>
                  <a:srgbClr val="002060"/>
                </a:solidFill>
              </a:rPr>
              <a:t>Pension complète</a:t>
            </a:r>
          </a:p>
        </p:txBody>
      </p:sp>
      <p:sp>
        <p:nvSpPr>
          <p:cNvPr id="16" name="Rectangle : coins arrondis 15">
            <a:extLst>
              <a:ext uri="{FF2B5EF4-FFF2-40B4-BE49-F238E27FC236}">
                <a16:creationId xmlns:a16="http://schemas.microsoft.com/office/drawing/2014/main" id="{4F00BA7A-B010-24C4-4BD9-518AE1F5FCD8}"/>
              </a:ext>
            </a:extLst>
          </p:cNvPr>
          <p:cNvSpPr/>
          <p:nvPr/>
        </p:nvSpPr>
        <p:spPr>
          <a:xfrm>
            <a:off x="8939675" y="1934621"/>
            <a:ext cx="2734438" cy="4184164"/>
          </a:xfrm>
          <a:prstGeom prst="roundRect">
            <a:avLst/>
          </a:prstGeom>
          <a:solidFill>
            <a:srgbClr val="BBCEE5"/>
          </a:solidFill>
          <a:ln>
            <a:solidFill>
              <a:schemeClr val="accent4">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400" dirty="0"/>
          </a:p>
        </p:txBody>
      </p:sp>
      <p:sp>
        <p:nvSpPr>
          <p:cNvPr id="17" name="ZoneTexte 16">
            <a:extLst>
              <a:ext uri="{FF2B5EF4-FFF2-40B4-BE49-F238E27FC236}">
                <a16:creationId xmlns:a16="http://schemas.microsoft.com/office/drawing/2014/main" id="{08197B82-261C-3BF3-D66F-B90D8B23AB90}"/>
              </a:ext>
            </a:extLst>
          </p:cNvPr>
          <p:cNvSpPr txBox="1"/>
          <p:nvPr/>
        </p:nvSpPr>
        <p:spPr>
          <a:xfrm>
            <a:off x="9034052" y="2249901"/>
            <a:ext cx="2640061" cy="2708434"/>
          </a:xfrm>
          <a:prstGeom prst="rect">
            <a:avLst/>
          </a:prstGeom>
          <a:noFill/>
        </p:spPr>
        <p:txBody>
          <a:bodyPr wrap="square">
            <a:spAutoFit/>
          </a:bodyPr>
          <a:lstStyle/>
          <a:p>
            <a:pPr>
              <a:spcBef>
                <a:spcPts val="600"/>
              </a:spcBef>
            </a:pPr>
            <a:r>
              <a:rPr lang="fr-FR" sz="1600" b="1" i="0" dirty="0">
                <a:solidFill>
                  <a:srgbClr val="002060"/>
                </a:solidFill>
              </a:rPr>
              <a:t>Prise en compte </a:t>
            </a:r>
            <a:r>
              <a:rPr lang="fr-FR" sz="1600" b="1" dirty="0">
                <a:solidFill>
                  <a:srgbClr val="002060"/>
                </a:solidFill>
              </a:rPr>
              <a:t>des services accomplis pendant la durée de perception de la pension partielle </a:t>
            </a:r>
            <a:r>
              <a:rPr lang="fr-FR" sz="1600" dirty="0">
                <a:solidFill>
                  <a:schemeClr val="tx2"/>
                </a:solidFill>
              </a:rPr>
              <a:t>lors de la l</a:t>
            </a:r>
            <a:r>
              <a:rPr lang="fr-FR" sz="1600" i="0" dirty="0">
                <a:solidFill>
                  <a:schemeClr val="tx2"/>
                </a:solidFill>
              </a:rPr>
              <a:t>iquidation de la pension complète </a:t>
            </a:r>
          </a:p>
          <a:p>
            <a:pPr>
              <a:spcBef>
                <a:spcPts val="600"/>
              </a:spcBef>
            </a:pPr>
            <a:r>
              <a:rPr lang="fr-FR" sz="1600" b="1" dirty="0">
                <a:solidFill>
                  <a:srgbClr val="002060"/>
                </a:solidFill>
              </a:rPr>
              <a:t>Révision des </a:t>
            </a:r>
            <a:r>
              <a:rPr lang="fr-FR" sz="1600" b="1" i="0" dirty="0">
                <a:solidFill>
                  <a:srgbClr val="002060"/>
                </a:solidFill>
              </a:rPr>
              <a:t>accessoires </a:t>
            </a:r>
            <a:r>
              <a:rPr lang="fr-FR" sz="1600" i="0" dirty="0">
                <a:solidFill>
                  <a:schemeClr val="tx2"/>
                </a:solidFill>
              </a:rPr>
              <a:t>servis. </a:t>
            </a:r>
            <a:endParaRPr lang="fr-FR" sz="1600" i="0" dirty="0">
              <a:solidFill>
                <a:schemeClr val="tx2"/>
              </a:solidFill>
              <a:cs typeface="Arial"/>
            </a:endParaRPr>
          </a:p>
          <a:p>
            <a:pPr marL="285750" indent="-285750">
              <a:lnSpc>
                <a:spcPct val="100000"/>
              </a:lnSpc>
              <a:spcBef>
                <a:spcPts val="600"/>
              </a:spcBef>
              <a:buFont typeface="Wingdings" panose="05000000000000000000" pitchFamily="2" charset="2"/>
              <a:buChar char="q"/>
            </a:pPr>
            <a:endParaRPr lang="fr-FR" sz="1600" i="0" dirty="0">
              <a:solidFill>
                <a:schemeClr val="tx2"/>
              </a:solidFill>
              <a:cs typeface="Arial"/>
            </a:endParaRPr>
          </a:p>
        </p:txBody>
      </p:sp>
      <p:sp>
        <p:nvSpPr>
          <p:cNvPr id="3" name="ZoneTexte 2">
            <a:extLst>
              <a:ext uri="{FF2B5EF4-FFF2-40B4-BE49-F238E27FC236}">
                <a16:creationId xmlns:a16="http://schemas.microsoft.com/office/drawing/2014/main" id="{D3EF8ADC-94B0-A8D0-9BDF-C976E8BCEBE9}"/>
              </a:ext>
            </a:extLst>
          </p:cNvPr>
          <p:cNvSpPr txBox="1"/>
          <p:nvPr/>
        </p:nvSpPr>
        <p:spPr>
          <a:xfrm>
            <a:off x="633537" y="2103997"/>
            <a:ext cx="5152665" cy="3862596"/>
          </a:xfrm>
          <a:prstGeom prst="rect">
            <a:avLst/>
          </a:prstGeom>
          <a:noFill/>
        </p:spPr>
        <p:txBody>
          <a:bodyPr wrap="square" rtlCol="0">
            <a:spAutoFit/>
          </a:bodyPr>
          <a:lstStyle/>
          <a:p>
            <a:pPr>
              <a:spcBef>
                <a:spcPts val="600"/>
              </a:spcBef>
            </a:pPr>
            <a:r>
              <a:rPr lang="fr-FR" sz="1500" b="1" i="0" dirty="0">
                <a:solidFill>
                  <a:srgbClr val="002060"/>
                </a:solidFill>
              </a:rPr>
              <a:t>Liquidation de la pension partielle </a:t>
            </a:r>
            <a:r>
              <a:rPr lang="fr-FR" sz="1500" i="0" dirty="0">
                <a:solidFill>
                  <a:schemeClr val="tx2"/>
                </a:solidFill>
              </a:rPr>
              <a:t>selon les conditions et modalités de calcul applicables à la date d’effet de la pension partielle. </a:t>
            </a:r>
          </a:p>
          <a:p>
            <a:pPr>
              <a:spcBef>
                <a:spcPts val="600"/>
              </a:spcBef>
            </a:pPr>
            <a:r>
              <a:rPr lang="fr-FR" sz="1500" b="1" i="0" dirty="0">
                <a:solidFill>
                  <a:srgbClr val="002060"/>
                </a:solidFill>
              </a:rPr>
              <a:t>Montant calculé </a:t>
            </a:r>
            <a:r>
              <a:rPr lang="fr-FR" sz="1500" i="0" dirty="0">
                <a:solidFill>
                  <a:schemeClr val="tx2"/>
                </a:solidFill>
              </a:rPr>
              <a:t>en fonction de la quotité de temps de travail à temps partiel effectuée</a:t>
            </a:r>
          </a:p>
          <a:p>
            <a:pPr marL="360363">
              <a:spcBef>
                <a:spcPts val="600"/>
              </a:spcBef>
            </a:pPr>
            <a:r>
              <a:rPr lang="fr-FR" sz="1500" b="1" i="1" dirty="0">
                <a:solidFill>
                  <a:schemeClr val="tx2"/>
                </a:solidFill>
              </a:rPr>
              <a:t>Exemple : </a:t>
            </a:r>
            <a:r>
              <a:rPr lang="fr-FR" sz="1500" i="1" dirty="0">
                <a:solidFill>
                  <a:schemeClr val="tx2"/>
                </a:solidFill>
              </a:rPr>
              <a:t>l’assuré exerce une activité à temps partiel 70%, il pourra bénéficier d’une pension partielle équivalant à 30% du montant de la pension qui lui serait due à la date de la liquidation partielle.</a:t>
            </a:r>
          </a:p>
          <a:p>
            <a:pPr>
              <a:spcBef>
                <a:spcPts val="600"/>
              </a:spcBef>
            </a:pPr>
            <a:r>
              <a:rPr lang="fr-FR" sz="1500" b="1" i="0" dirty="0">
                <a:solidFill>
                  <a:srgbClr val="002060"/>
                </a:solidFill>
              </a:rPr>
              <a:t>Attribution du minimum garanti et des accessoires de pension (</a:t>
            </a:r>
            <a:r>
              <a:rPr lang="fr-FR" sz="1500" i="0" dirty="0">
                <a:solidFill>
                  <a:schemeClr val="tx2"/>
                </a:solidFill>
              </a:rPr>
              <a:t>MPE</a:t>
            </a:r>
            <a:r>
              <a:rPr lang="fr-FR" sz="1500" dirty="0">
                <a:solidFill>
                  <a:schemeClr val="tx2"/>
                </a:solidFill>
              </a:rPr>
              <a:t>, SP, Majoration de pension ouvrier handicapé) </a:t>
            </a:r>
            <a:r>
              <a:rPr lang="fr-FR" sz="1500" i="0" dirty="0">
                <a:solidFill>
                  <a:schemeClr val="tx2"/>
                </a:solidFill>
              </a:rPr>
              <a:t>si les conditions sont remplies au moment de la liquidation partielle. </a:t>
            </a:r>
          </a:p>
          <a:p>
            <a:pPr>
              <a:spcBef>
                <a:spcPts val="600"/>
              </a:spcBef>
            </a:pPr>
            <a:r>
              <a:rPr lang="fr-FR" sz="1500" b="1" dirty="0">
                <a:solidFill>
                  <a:srgbClr val="002060"/>
                </a:solidFill>
              </a:rPr>
              <a:t>En cas d’évolution de la quotité travaillée</a:t>
            </a:r>
            <a:r>
              <a:rPr lang="fr-FR" sz="1500" dirty="0">
                <a:solidFill>
                  <a:schemeClr val="tx2"/>
                </a:solidFill>
              </a:rPr>
              <a:t>, seule le quotité de service évolue (pas de nouvelle liquidation).</a:t>
            </a:r>
            <a:endParaRPr lang="fr-FR" sz="1500" i="0" dirty="0">
              <a:solidFill>
                <a:schemeClr val="tx2"/>
              </a:solidFill>
            </a:endParaRPr>
          </a:p>
        </p:txBody>
      </p:sp>
      <p:sp>
        <p:nvSpPr>
          <p:cNvPr id="19" name="Titre 4">
            <a:extLst>
              <a:ext uri="{FF2B5EF4-FFF2-40B4-BE49-F238E27FC236}">
                <a16:creationId xmlns:a16="http://schemas.microsoft.com/office/drawing/2014/main" id="{A5461C51-37DD-07CC-1252-53A273D80702}"/>
              </a:ext>
            </a:extLst>
          </p:cNvPr>
          <p:cNvSpPr txBox="1">
            <a:spLocks/>
          </p:cNvSpPr>
          <p:nvPr/>
        </p:nvSpPr>
        <p:spPr>
          <a:xfrm>
            <a:off x="931544" y="450487"/>
            <a:ext cx="10440000" cy="46800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000" b="1" kern="1200">
                <a:solidFill>
                  <a:srgbClr val="C83748"/>
                </a:solidFill>
                <a:latin typeface="Arial" panose="020B0604020202020204" pitchFamily="34" charset="0"/>
                <a:ea typeface="+mj-ea"/>
                <a:cs typeface="Arial" panose="020B0604020202020204" pitchFamily="34" charset="0"/>
              </a:defRPr>
            </a:lvl1pPr>
          </a:lstStyle>
          <a:p>
            <a:r>
              <a:rPr lang="fr-FR" sz="2800" dirty="0">
                <a:solidFill>
                  <a:srgbClr val="C00000"/>
                </a:solidFill>
              </a:rPr>
              <a:t>8 - Retraite progressive </a:t>
            </a:r>
            <a:br>
              <a:rPr lang="fr-FR" sz="2800" dirty="0"/>
            </a:br>
            <a:endParaRPr lang="fr-FR" sz="2800" dirty="0"/>
          </a:p>
        </p:txBody>
      </p:sp>
    </p:spTree>
    <p:extLst>
      <p:ext uri="{BB962C8B-B14F-4D97-AF65-F5344CB8AC3E}">
        <p14:creationId xmlns:p14="http://schemas.microsoft.com/office/powerpoint/2010/main" val="37363694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a:extLst>
              <a:ext uri="{FF2B5EF4-FFF2-40B4-BE49-F238E27FC236}">
                <a16:creationId xmlns:a16="http://schemas.microsoft.com/office/drawing/2014/main" id="{E26BD57D-207D-4F0B-A4F7-4B9CE2930DBB}"/>
              </a:ext>
            </a:extLst>
          </p:cNvPr>
          <p:cNvSpPr>
            <a:spLocks noGrp="1"/>
          </p:cNvSpPr>
          <p:nvPr>
            <p:ph sz="quarter" idx="16"/>
          </p:nvPr>
        </p:nvSpPr>
        <p:spPr>
          <a:xfrm>
            <a:off x="876000" y="863765"/>
            <a:ext cx="8977252" cy="579096"/>
          </a:xfrm>
        </p:spPr>
        <p:txBody>
          <a:bodyPr/>
          <a:lstStyle/>
          <a:p>
            <a:r>
              <a:rPr lang="fr-FR" sz="1800" dirty="0"/>
              <a:t>Retraite progressive : demande et instruction du dossier </a:t>
            </a:r>
          </a:p>
        </p:txBody>
      </p:sp>
      <p:sp>
        <p:nvSpPr>
          <p:cNvPr id="14" name="Flèche : droite 13">
            <a:extLst>
              <a:ext uri="{FF2B5EF4-FFF2-40B4-BE49-F238E27FC236}">
                <a16:creationId xmlns:a16="http://schemas.microsoft.com/office/drawing/2014/main" id="{9D755967-E618-1583-5013-7FABDAAA845B}"/>
              </a:ext>
            </a:extLst>
          </p:cNvPr>
          <p:cNvSpPr/>
          <p:nvPr/>
        </p:nvSpPr>
        <p:spPr>
          <a:xfrm>
            <a:off x="641277" y="3183818"/>
            <a:ext cx="2620499" cy="802376"/>
          </a:xfrm>
          <a:prstGeom prst="rightArrow">
            <a:avLst/>
          </a:prstGeom>
          <a:solidFill>
            <a:srgbClr val="00206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spcBef>
                <a:spcPts val="1200"/>
              </a:spcBef>
            </a:pPr>
            <a:r>
              <a:rPr lang="fr-FR" sz="1600" b="1" dirty="0">
                <a:latin typeface="Arial" panose="020B0604020202020204" pitchFamily="34" charset="0"/>
                <a:ea typeface="Times New Roman" panose="02020603050405020304" pitchFamily="18" charset="0"/>
                <a:cs typeface="Arial" panose="020B0604020202020204" pitchFamily="34" charset="0"/>
              </a:rPr>
              <a:t>Date d’effet</a:t>
            </a:r>
            <a:endParaRPr lang="fr-FR" sz="16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15" name="Rectangle : coins arrondis 14">
            <a:extLst>
              <a:ext uri="{FF2B5EF4-FFF2-40B4-BE49-F238E27FC236}">
                <a16:creationId xmlns:a16="http://schemas.microsoft.com/office/drawing/2014/main" id="{388BB00F-2C64-CE96-B88A-54B08688A686}"/>
              </a:ext>
            </a:extLst>
          </p:cNvPr>
          <p:cNvSpPr/>
          <p:nvPr/>
        </p:nvSpPr>
        <p:spPr>
          <a:xfrm>
            <a:off x="3507695" y="2809337"/>
            <a:ext cx="7989757" cy="1863717"/>
          </a:xfrm>
          <a:prstGeom prst="roundRect">
            <a:avLst/>
          </a:prstGeom>
          <a:solidFill>
            <a:srgbClr val="A8C46F"/>
          </a:solidFill>
          <a:ln>
            <a:solidFill>
              <a:srgbClr val="A8C46F"/>
            </a:solidFill>
          </a:ln>
        </p:spPr>
        <p:style>
          <a:lnRef idx="1">
            <a:schemeClr val="accent1"/>
          </a:lnRef>
          <a:fillRef idx="3">
            <a:schemeClr val="accent1"/>
          </a:fillRef>
          <a:effectRef idx="2">
            <a:schemeClr val="accent1"/>
          </a:effectRef>
          <a:fontRef idx="minor">
            <a:schemeClr val="lt1"/>
          </a:fontRef>
        </p:style>
        <p:txBody>
          <a:bodyPr rtlCol="0" anchor="ctr"/>
          <a:lstStyle/>
          <a:p>
            <a:r>
              <a:rPr lang="fr-FR" sz="1600" b="1" dirty="0">
                <a:solidFill>
                  <a:srgbClr val="002060"/>
                </a:solidFill>
                <a:latin typeface="Arial" panose="020B0604020202020204" pitchFamily="34" charset="0"/>
                <a:cs typeface="Times New Roman" panose="02020603050405020304" pitchFamily="18" charset="0"/>
              </a:rPr>
              <a:t>Principe</a:t>
            </a:r>
            <a:r>
              <a:rPr lang="fr-FR" sz="1600" dirty="0">
                <a:solidFill>
                  <a:srgbClr val="002060"/>
                </a:solidFill>
                <a:latin typeface="Arial" panose="020B0604020202020204" pitchFamily="34" charset="0"/>
                <a:cs typeface="Times New Roman" panose="02020603050405020304" pitchFamily="18" charset="0"/>
              </a:rPr>
              <a:t> :</a:t>
            </a:r>
            <a:r>
              <a:rPr lang="fr-FR" sz="1600" dirty="0">
                <a:solidFill>
                  <a:schemeClr val="accent4">
                    <a:lumMod val="50000"/>
                  </a:schemeClr>
                </a:solidFill>
                <a:latin typeface="Arial" panose="020B0604020202020204" pitchFamily="34" charset="0"/>
                <a:cs typeface="Times New Roman" panose="02020603050405020304" pitchFamily="18" charset="0"/>
              </a:rPr>
              <a:t> </a:t>
            </a:r>
            <a:r>
              <a:rPr lang="fr-FR" sz="1600" dirty="0">
                <a:solidFill>
                  <a:schemeClr val="tx2"/>
                </a:solidFill>
                <a:latin typeface="Arial" panose="020B0604020202020204" pitchFamily="34" charset="0"/>
                <a:cs typeface="Times New Roman" panose="02020603050405020304" pitchFamily="18" charset="0"/>
              </a:rPr>
              <a:t>la date d’effet souhaitée de la pension partielle doit être précisée dans la demande et ne peut être antérieure à la date de cette demande.</a:t>
            </a:r>
          </a:p>
          <a:p>
            <a:pPr>
              <a:spcBef>
                <a:spcPts val="600"/>
              </a:spcBef>
            </a:pPr>
            <a:r>
              <a:rPr lang="fr-FR" sz="1600" b="1" dirty="0">
                <a:solidFill>
                  <a:srgbClr val="002060"/>
                </a:solidFill>
                <a:latin typeface="Arial" panose="020B0604020202020204" pitchFamily="34" charset="0"/>
                <a:cs typeface="Times New Roman" panose="02020603050405020304" pitchFamily="18" charset="0"/>
              </a:rPr>
              <a:t>Dérogation</a:t>
            </a:r>
            <a:r>
              <a:rPr lang="fr-FR" sz="1600" dirty="0">
                <a:solidFill>
                  <a:srgbClr val="002060"/>
                </a:solidFill>
                <a:latin typeface="Arial" panose="020B0604020202020204" pitchFamily="34" charset="0"/>
                <a:cs typeface="Times New Roman" panose="02020603050405020304" pitchFamily="18" charset="0"/>
              </a:rPr>
              <a:t> :</a:t>
            </a:r>
            <a:r>
              <a:rPr lang="fr-FR" sz="1600" dirty="0">
                <a:solidFill>
                  <a:srgbClr val="0070C0"/>
                </a:solidFill>
                <a:latin typeface="Arial" panose="020B0604020202020204" pitchFamily="34" charset="0"/>
                <a:cs typeface="Times New Roman" panose="02020603050405020304" pitchFamily="18" charset="0"/>
              </a:rPr>
              <a:t> </a:t>
            </a:r>
            <a:r>
              <a:rPr lang="fr-FR" sz="1600" dirty="0">
                <a:solidFill>
                  <a:schemeClr val="tx2"/>
                </a:solidFill>
                <a:latin typeface="Arial" panose="020B0604020202020204" pitchFamily="34" charset="0"/>
                <a:cs typeface="Times New Roman" panose="02020603050405020304" pitchFamily="18" charset="0"/>
              </a:rPr>
              <a:t>pour les demandes formulées au plus tard le 31 décembre 2023, la date d’effet souhaitée pourra rétroagir à une date antérieure à la date de la demande et au plus tôt au 1er septembre 2023 sous réserve que les conditions d’ouverture du droit à retraite progressive soient remplies à cette date. </a:t>
            </a:r>
          </a:p>
        </p:txBody>
      </p:sp>
      <p:sp>
        <p:nvSpPr>
          <p:cNvPr id="16" name="Flèche : droite 15">
            <a:extLst>
              <a:ext uri="{FF2B5EF4-FFF2-40B4-BE49-F238E27FC236}">
                <a16:creationId xmlns:a16="http://schemas.microsoft.com/office/drawing/2014/main" id="{A4DCC076-2B71-284F-B592-6B334BB9896E}"/>
              </a:ext>
            </a:extLst>
          </p:cNvPr>
          <p:cNvSpPr/>
          <p:nvPr/>
        </p:nvSpPr>
        <p:spPr>
          <a:xfrm>
            <a:off x="668645" y="5068571"/>
            <a:ext cx="2654786" cy="802376"/>
          </a:xfrm>
          <a:prstGeom prst="rightArrow">
            <a:avLst/>
          </a:prstGeom>
          <a:solidFill>
            <a:srgbClr val="00206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spcBef>
                <a:spcPts val="1200"/>
              </a:spcBef>
            </a:pPr>
            <a:r>
              <a:rPr lang="fr-FR" sz="1600" b="1" dirty="0">
                <a:latin typeface="Arial" panose="020B0604020202020204" pitchFamily="34" charset="0"/>
                <a:ea typeface="Times New Roman" panose="02020603050405020304" pitchFamily="18" charset="0"/>
                <a:cs typeface="Arial" panose="020B0604020202020204" pitchFamily="34" charset="0"/>
              </a:rPr>
              <a:t>Instruction du dossier</a:t>
            </a:r>
          </a:p>
        </p:txBody>
      </p:sp>
      <p:sp>
        <p:nvSpPr>
          <p:cNvPr id="17" name="Rectangle : coins arrondis 16">
            <a:extLst>
              <a:ext uri="{FF2B5EF4-FFF2-40B4-BE49-F238E27FC236}">
                <a16:creationId xmlns:a16="http://schemas.microsoft.com/office/drawing/2014/main" id="{27466FCF-4FCB-9AED-8F8A-9BAD23764CB6}"/>
              </a:ext>
            </a:extLst>
          </p:cNvPr>
          <p:cNvSpPr/>
          <p:nvPr/>
        </p:nvSpPr>
        <p:spPr>
          <a:xfrm>
            <a:off x="3507693" y="4784646"/>
            <a:ext cx="7989759" cy="1255814"/>
          </a:xfrm>
          <a:prstGeom prst="roundRect">
            <a:avLst/>
          </a:prstGeom>
          <a:solidFill>
            <a:srgbClr val="A8C46F"/>
          </a:solidFill>
          <a:ln>
            <a:solidFill>
              <a:srgbClr val="A8C46F"/>
            </a:solidFill>
          </a:ln>
        </p:spPr>
        <p:style>
          <a:lnRef idx="1">
            <a:schemeClr val="accent1"/>
          </a:lnRef>
          <a:fillRef idx="3">
            <a:schemeClr val="accent1"/>
          </a:fillRef>
          <a:effectRef idx="2">
            <a:schemeClr val="accent1"/>
          </a:effectRef>
          <a:fontRef idx="minor">
            <a:schemeClr val="lt1"/>
          </a:fontRef>
        </p:style>
        <p:txBody>
          <a:bodyPr rtlCol="0" anchor="ctr"/>
          <a:lstStyle/>
          <a:p>
            <a:r>
              <a:rPr lang="fr-FR" sz="1600" b="1" dirty="0">
                <a:solidFill>
                  <a:srgbClr val="002060"/>
                </a:solidFill>
                <a:latin typeface="Arial" panose="020B0604020202020204" pitchFamily="34" charset="0"/>
                <a:cs typeface="Times New Roman" panose="02020603050405020304" pitchFamily="18" charset="0"/>
              </a:rPr>
              <a:t>Demande </a:t>
            </a:r>
            <a:r>
              <a:rPr lang="fr-FR" sz="1600" dirty="0">
                <a:solidFill>
                  <a:schemeClr val="tx2"/>
                </a:solidFill>
                <a:latin typeface="Arial" panose="020B0604020202020204" pitchFamily="34" charset="0"/>
                <a:cs typeface="Times New Roman" panose="02020603050405020304" pitchFamily="18" charset="0"/>
              </a:rPr>
              <a:t>adressée à l’employeur</a:t>
            </a:r>
          </a:p>
        </p:txBody>
      </p:sp>
      <p:sp>
        <p:nvSpPr>
          <p:cNvPr id="18" name="Flèche : droite 17">
            <a:extLst>
              <a:ext uri="{FF2B5EF4-FFF2-40B4-BE49-F238E27FC236}">
                <a16:creationId xmlns:a16="http://schemas.microsoft.com/office/drawing/2014/main" id="{43C29070-C3DC-4D5A-7A24-5D5F0D7D6CBF}"/>
              </a:ext>
            </a:extLst>
          </p:cNvPr>
          <p:cNvSpPr/>
          <p:nvPr/>
        </p:nvSpPr>
        <p:spPr>
          <a:xfrm>
            <a:off x="694546" y="1559643"/>
            <a:ext cx="2513962" cy="802376"/>
          </a:xfrm>
          <a:prstGeom prst="rightArrow">
            <a:avLst/>
          </a:prstGeom>
          <a:solidFill>
            <a:srgbClr val="00206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spcBef>
                <a:spcPts val="1200"/>
              </a:spcBef>
            </a:pPr>
            <a:r>
              <a:rPr lang="fr-FR" sz="1600" b="1" dirty="0">
                <a:latin typeface="Arial" panose="020B0604020202020204" pitchFamily="34" charset="0"/>
                <a:ea typeface="Times New Roman" panose="02020603050405020304" pitchFamily="18" charset="0"/>
                <a:cs typeface="Arial" panose="020B0604020202020204" pitchFamily="34" charset="0"/>
              </a:rPr>
              <a:t>Date de la demande </a:t>
            </a:r>
            <a:endParaRPr lang="fr-FR" sz="16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19" name="Rectangle : coins arrondis 18">
            <a:extLst>
              <a:ext uri="{FF2B5EF4-FFF2-40B4-BE49-F238E27FC236}">
                <a16:creationId xmlns:a16="http://schemas.microsoft.com/office/drawing/2014/main" id="{FCB9C752-F5FC-1981-293D-AA84A8BD5024}"/>
              </a:ext>
            </a:extLst>
          </p:cNvPr>
          <p:cNvSpPr/>
          <p:nvPr/>
        </p:nvSpPr>
        <p:spPr>
          <a:xfrm>
            <a:off x="3507696" y="1403139"/>
            <a:ext cx="7989757" cy="1215006"/>
          </a:xfrm>
          <a:prstGeom prst="roundRect">
            <a:avLst/>
          </a:prstGeom>
          <a:solidFill>
            <a:srgbClr val="A8C46F"/>
          </a:solidFill>
          <a:ln>
            <a:solidFill>
              <a:srgbClr val="A8C46F"/>
            </a:solidFill>
          </a:ln>
        </p:spPr>
        <p:style>
          <a:lnRef idx="1">
            <a:schemeClr val="accent1"/>
          </a:lnRef>
          <a:fillRef idx="3">
            <a:schemeClr val="accent1"/>
          </a:fillRef>
          <a:effectRef idx="2">
            <a:schemeClr val="accent1"/>
          </a:effectRef>
          <a:fontRef idx="minor">
            <a:schemeClr val="lt1"/>
          </a:fontRef>
        </p:style>
        <p:txBody>
          <a:bodyPr rtlCol="0" anchor="ctr"/>
          <a:lstStyle/>
          <a:p>
            <a:r>
              <a:rPr lang="fr-FR" sz="1600" b="1" dirty="0">
                <a:solidFill>
                  <a:srgbClr val="002060"/>
                </a:solidFill>
                <a:latin typeface="Arial" panose="020B0604020202020204" pitchFamily="34" charset="0"/>
                <a:cs typeface="Times New Roman" panose="02020603050405020304" pitchFamily="18" charset="0"/>
              </a:rPr>
              <a:t>Entrée en vigueur du dispositif : </a:t>
            </a:r>
            <a:r>
              <a:rPr lang="fr-FR" sz="1600" dirty="0">
                <a:solidFill>
                  <a:schemeClr val="tx2"/>
                </a:solidFill>
                <a:latin typeface="Arial" panose="020B0604020202020204" pitchFamily="34" charset="0"/>
                <a:cs typeface="Times New Roman" panose="02020603050405020304" pitchFamily="18" charset="0"/>
              </a:rPr>
              <a:t>le 1er septembre 2023</a:t>
            </a:r>
            <a:r>
              <a:rPr lang="fr-FR" sz="1600" b="1" dirty="0">
                <a:solidFill>
                  <a:schemeClr val="tx2"/>
                </a:solidFill>
                <a:latin typeface="Arial" panose="020B0604020202020204" pitchFamily="34" charset="0"/>
                <a:cs typeface="Times New Roman" panose="02020603050405020304" pitchFamily="18" charset="0"/>
              </a:rPr>
              <a:t>.</a:t>
            </a:r>
          </a:p>
          <a:p>
            <a:pPr>
              <a:spcBef>
                <a:spcPts val="600"/>
              </a:spcBef>
            </a:pPr>
            <a:r>
              <a:rPr lang="fr-FR" sz="1600" b="1" dirty="0">
                <a:solidFill>
                  <a:srgbClr val="002060"/>
                </a:solidFill>
                <a:latin typeface="Arial" panose="020B0604020202020204" pitchFamily="34" charset="0"/>
                <a:cs typeface="Times New Roman" panose="02020603050405020304" pitchFamily="18" charset="0"/>
              </a:rPr>
              <a:t>A titre dérogatoire, </a:t>
            </a:r>
            <a:r>
              <a:rPr lang="fr-FR" sz="1600" dirty="0">
                <a:solidFill>
                  <a:schemeClr val="tx2"/>
                </a:solidFill>
                <a:latin typeface="Arial" panose="020B0604020202020204" pitchFamily="34" charset="0"/>
                <a:cs typeface="Times New Roman" panose="02020603050405020304" pitchFamily="18" charset="0"/>
              </a:rPr>
              <a:t>possibilité de formuler une demande dès le lendemain de la publication du </a:t>
            </a:r>
            <a:r>
              <a:rPr lang="fr-FR" sz="1600" dirty="0">
                <a:solidFill>
                  <a:schemeClr val="tx2"/>
                </a:solidFill>
                <a:latin typeface="Arial" panose="020B06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Décret n°2023-751 </a:t>
            </a:r>
            <a:r>
              <a:rPr lang="fr-FR" sz="1600" dirty="0">
                <a:solidFill>
                  <a:schemeClr val="tx2"/>
                </a:solidFill>
                <a:latin typeface="Arial" panose="020B0604020202020204" pitchFamily="34" charset="0"/>
                <a:cs typeface="Times New Roman" panose="02020603050405020304" pitchFamily="18" charset="0"/>
              </a:rPr>
              <a:t>, soit le 12 août 2023.</a:t>
            </a:r>
          </a:p>
        </p:txBody>
      </p:sp>
      <p:sp>
        <p:nvSpPr>
          <p:cNvPr id="5" name="Titre 4">
            <a:extLst>
              <a:ext uri="{FF2B5EF4-FFF2-40B4-BE49-F238E27FC236}">
                <a16:creationId xmlns:a16="http://schemas.microsoft.com/office/drawing/2014/main" id="{1098A03B-09A8-95D9-3AE5-A3154CE2F99A}"/>
              </a:ext>
            </a:extLst>
          </p:cNvPr>
          <p:cNvSpPr txBox="1">
            <a:spLocks/>
          </p:cNvSpPr>
          <p:nvPr/>
        </p:nvSpPr>
        <p:spPr>
          <a:xfrm>
            <a:off x="876000" y="344973"/>
            <a:ext cx="10440000" cy="46800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000" b="1" kern="1200">
                <a:solidFill>
                  <a:srgbClr val="C83748"/>
                </a:solidFill>
                <a:latin typeface="Arial" panose="020B0604020202020204" pitchFamily="34" charset="0"/>
                <a:ea typeface="+mj-ea"/>
                <a:cs typeface="Arial" panose="020B0604020202020204" pitchFamily="34" charset="0"/>
              </a:defRPr>
            </a:lvl1pPr>
          </a:lstStyle>
          <a:p>
            <a:r>
              <a:rPr lang="fr-FR" sz="2800" dirty="0">
                <a:solidFill>
                  <a:srgbClr val="C00000"/>
                </a:solidFill>
              </a:rPr>
              <a:t>8 - Retraite progressive </a:t>
            </a:r>
            <a:br>
              <a:rPr lang="fr-FR" sz="2800" dirty="0"/>
            </a:br>
            <a:endParaRPr lang="fr-FR" sz="2800" dirty="0"/>
          </a:p>
        </p:txBody>
      </p:sp>
    </p:spTree>
    <p:extLst>
      <p:ext uri="{BB962C8B-B14F-4D97-AF65-F5344CB8AC3E}">
        <p14:creationId xmlns:p14="http://schemas.microsoft.com/office/powerpoint/2010/main" val="7795208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1">
            <a:extLst>
              <a:ext uri="{FF2B5EF4-FFF2-40B4-BE49-F238E27FC236}">
                <a16:creationId xmlns:a16="http://schemas.microsoft.com/office/drawing/2014/main" id="{4CF45C4B-D3D7-4202-9D81-5B2AE62B71F4}"/>
              </a:ext>
            </a:extLst>
          </p:cNvPr>
          <p:cNvSpPr txBox="1">
            <a:spLocks/>
          </p:cNvSpPr>
          <p:nvPr/>
        </p:nvSpPr>
        <p:spPr>
          <a:xfrm>
            <a:off x="3218699" y="6360627"/>
            <a:ext cx="2954337" cy="304800"/>
          </a:xfrm>
          <a:prstGeom prst="rect">
            <a:avLst/>
          </a:prstGeom>
        </p:spPr>
        <p:txBody>
          <a:bodyPr/>
          <a:lstStyle>
            <a:lvl1pPr marL="0" indent="0" algn="l" defTabSz="457200" rtl="0" eaLnBrk="1" latinLnBrk="0" hangingPunct="1">
              <a:spcBef>
                <a:spcPct val="20000"/>
              </a:spcBef>
              <a:buFont typeface="Arial"/>
              <a:buNone/>
              <a:defRPr sz="1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fr-FR" dirty="0"/>
          </a:p>
        </p:txBody>
      </p:sp>
      <p:sp>
        <p:nvSpPr>
          <p:cNvPr id="12" name="Rectangle : coins arrondis 11">
            <a:extLst>
              <a:ext uri="{FF2B5EF4-FFF2-40B4-BE49-F238E27FC236}">
                <a16:creationId xmlns:a16="http://schemas.microsoft.com/office/drawing/2014/main" id="{05D4803D-E824-BDC1-7FDD-A8C2E8C24FEF}"/>
              </a:ext>
            </a:extLst>
          </p:cNvPr>
          <p:cNvSpPr/>
          <p:nvPr/>
        </p:nvSpPr>
        <p:spPr>
          <a:xfrm>
            <a:off x="875999" y="1094204"/>
            <a:ext cx="6139395" cy="754879"/>
          </a:xfrm>
          <a:prstGeom prst="roundRect">
            <a:avLst/>
          </a:prstGeom>
          <a:solidFill>
            <a:srgbClr val="A8C46F"/>
          </a:solidFill>
          <a:ln>
            <a:solidFill>
              <a:srgbClr val="A8C46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solidFill>
                  <a:srgbClr val="002060"/>
                </a:solidFill>
              </a:rPr>
              <a:t>Vie de la pension</a:t>
            </a:r>
          </a:p>
        </p:txBody>
      </p:sp>
      <p:sp>
        <p:nvSpPr>
          <p:cNvPr id="13" name="Rectangle : coins arrondis 12">
            <a:extLst>
              <a:ext uri="{FF2B5EF4-FFF2-40B4-BE49-F238E27FC236}">
                <a16:creationId xmlns:a16="http://schemas.microsoft.com/office/drawing/2014/main" id="{2A67DBBB-F912-EE4C-B5AA-69D85597E872}"/>
              </a:ext>
            </a:extLst>
          </p:cNvPr>
          <p:cNvSpPr/>
          <p:nvPr/>
        </p:nvSpPr>
        <p:spPr>
          <a:xfrm>
            <a:off x="997527" y="2120216"/>
            <a:ext cx="6017869" cy="3970318"/>
          </a:xfrm>
          <a:prstGeom prst="roundRect">
            <a:avLst/>
          </a:prstGeom>
          <a:solidFill>
            <a:srgbClr val="BBCEE5"/>
          </a:solidFill>
          <a:ln>
            <a:solidFill>
              <a:schemeClr val="accent4">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 name="ZoneTexte 13">
            <a:extLst>
              <a:ext uri="{FF2B5EF4-FFF2-40B4-BE49-F238E27FC236}">
                <a16:creationId xmlns:a16="http://schemas.microsoft.com/office/drawing/2014/main" id="{BAE2B6E6-C3AC-0D6B-DBA6-29AD200C743B}"/>
              </a:ext>
            </a:extLst>
          </p:cNvPr>
          <p:cNvSpPr txBox="1"/>
          <p:nvPr/>
        </p:nvSpPr>
        <p:spPr>
          <a:xfrm>
            <a:off x="1089891" y="2971661"/>
            <a:ext cx="5925507" cy="2492990"/>
          </a:xfrm>
          <a:prstGeom prst="rect">
            <a:avLst/>
          </a:prstGeom>
          <a:noFill/>
        </p:spPr>
        <p:txBody>
          <a:bodyPr wrap="square">
            <a:spAutoFit/>
          </a:bodyPr>
          <a:lstStyle/>
          <a:p>
            <a:pPr>
              <a:spcBef>
                <a:spcPts val="600"/>
              </a:spcBef>
            </a:pPr>
            <a:r>
              <a:rPr lang="fr-FR" sz="1400" b="1" dirty="0">
                <a:solidFill>
                  <a:srgbClr val="002060"/>
                </a:solidFill>
              </a:rPr>
              <a:t>Evolution du montant </a:t>
            </a:r>
            <a:r>
              <a:rPr lang="fr-FR" sz="1400" dirty="0">
                <a:solidFill>
                  <a:schemeClr val="tx2"/>
                </a:solidFill>
              </a:rPr>
              <a:t>de la pension en fonction de l’évolution de la quotité non travaillée.</a:t>
            </a:r>
          </a:p>
          <a:p>
            <a:pPr>
              <a:spcBef>
                <a:spcPts val="600"/>
              </a:spcBef>
            </a:pPr>
            <a:endParaRPr lang="fr-FR" sz="1400" dirty="0">
              <a:solidFill>
                <a:schemeClr val="tx2"/>
              </a:solidFill>
            </a:endParaRPr>
          </a:p>
          <a:p>
            <a:pPr>
              <a:spcBef>
                <a:spcPts val="600"/>
              </a:spcBef>
            </a:pPr>
            <a:r>
              <a:rPr lang="fr-FR" sz="1400" b="1" dirty="0">
                <a:solidFill>
                  <a:srgbClr val="002060"/>
                </a:solidFill>
              </a:rPr>
              <a:t>Suspension de la pension </a:t>
            </a:r>
            <a:r>
              <a:rPr lang="fr-FR" sz="1400" dirty="0">
                <a:solidFill>
                  <a:schemeClr val="tx2"/>
                </a:solidFill>
              </a:rPr>
              <a:t>lorsque les conditions pour bénéficier de la pension partielle ne sont plus remplies </a:t>
            </a:r>
          </a:p>
          <a:p>
            <a:pPr>
              <a:spcBef>
                <a:spcPts val="600"/>
              </a:spcBef>
            </a:pPr>
            <a:endParaRPr lang="fr-FR" sz="1400" dirty="0">
              <a:solidFill>
                <a:schemeClr val="tx2"/>
              </a:solidFill>
            </a:endParaRPr>
          </a:p>
          <a:p>
            <a:pPr>
              <a:spcBef>
                <a:spcPts val="600"/>
              </a:spcBef>
            </a:pPr>
            <a:r>
              <a:rPr lang="fr-FR" sz="1400" b="1" dirty="0">
                <a:solidFill>
                  <a:srgbClr val="002060"/>
                </a:solidFill>
              </a:rPr>
              <a:t>Annulation de la pension</a:t>
            </a:r>
          </a:p>
          <a:p>
            <a:pPr marL="171450" indent="-171450">
              <a:spcBef>
                <a:spcPts val="600"/>
              </a:spcBef>
              <a:buFont typeface="Arial" panose="020B0604020202020204" pitchFamily="34" charset="0"/>
              <a:buChar char="•"/>
            </a:pPr>
            <a:r>
              <a:rPr lang="fr-FR" sz="1400" dirty="0">
                <a:solidFill>
                  <a:schemeClr val="tx2"/>
                </a:solidFill>
              </a:rPr>
              <a:t>lorsque la pension complète prend effet</a:t>
            </a:r>
          </a:p>
          <a:p>
            <a:pPr marL="171450" indent="-171450">
              <a:spcBef>
                <a:spcPts val="600"/>
              </a:spcBef>
              <a:buFont typeface="Arial" panose="020B0604020202020204" pitchFamily="34" charset="0"/>
              <a:buChar char="•"/>
            </a:pPr>
            <a:r>
              <a:rPr lang="fr-FR" sz="1400" dirty="0">
                <a:solidFill>
                  <a:schemeClr val="tx2"/>
                </a:solidFill>
              </a:rPr>
              <a:t>si l’ouvrier reprend une activité à temps plein </a:t>
            </a:r>
          </a:p>
        </p:txBody>
      </p:sp>
      <p:sp>
        <p:nvSpPr>
          <p:cNvPr id="15" name="Rectangle : coins arrondis 14">
            <a:extLst>
              <a:ext uri="{FF2B5EF4-FFF2-40B4-BE49-F238E27FC236}">
                <a16:creationId xmlns:a16="http://schemas.microsoft.com/office/drawing/2014/main" id="{D7B61A96-0580-A572-94E8-2C3AA13F5B7C}"/>
              </a:ext>
            </a:extLst>
          </p:cNvPr>
          <p:cNvSpPr/>
          <p:nvPr/>
        </p:nvSpPr>
        <p:spPr>
          <a:xfrm>
            <a:off x="7601835" y="1056210"/>
            <a:ext cx="4255383" cy="830865"/>
          </a:xfrm>
          <a:prstGeom prst="roundRect">
            <a:avLst/>
          </a:prstGeom>
          <a:solidFill>
            <a:srgbClr val="A8C46F"/>
          </a:solidFill>
          <a:ln>
            <a:solidFill>
              <a:srgbClr val="A8C46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solidFill>
                  <a:srgbClr val="002060"/>
                </a:solidFill>
              </a:rPr>
              <a:t>Coordination inter régimes </a:t>
            </a:r>
          </a:p>
        </p:txBody>
      </p:sp>
      <p:sp>
        <p:nvSpPr>
          <p:cNvPr id="16" name="Rectangle : coins arrondis 15">
            <a:extLst>
              <a:ext uri="{FF2B5EF4-FFF2-40B4-BE49-F238E27FC236}">
                <a16:creationId xmlns:a16="http://schemas.microsoft.com/office/drawing/2014/main" id="{4F00BA7A-B010-24C4-4BD9-518AE1F5FCD8}"/>
              </a:ext>
            </a:extLst>
          </p:cNvPr>
          <p:cNvSpPr/>
          <p:nvPr/>
        </p:nvSpPr>
        <p:spPr>
          <a:xfrm>
            <a:off x="7494755" y="2001739"/>
            <a:ext cx="4362463" cy="4022605"/>
          </a:xfrm>
          <a:prstGeom prst="roundRect">
            <a:avLst/>
          </a:prstGeom>
          <a:solidFill>
            <a:srgbClr val="BBCEE5"/>
          </a:solidFill>
          <a:ln>
            <a:solidFill>
              <a:schemeClr val="accent4">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500" dirty="0">
              <a:solidFill>
                <a:schemeClr val="tx2"/>
              </a:solidFill>
            </a:endParaRPr>
          </a:p>
        </p:txBody>
      </p:sp>
      <p:sp>
        <p:nvSpPr>
          <p:cNvPr id="17" name="ZoneTexte 16">
            <a:extLst>
              <a:ext uri="{FF2B5EF4-FFF2-40B4-BE49-F238E27FC236}">
                <a16:creationId xmlns:a16="http://schemas.microsoft.com/office/drawing/2014/main" id="{08197B82-261C-3BF3-D66F-B90D8B23AB90}"/>
              </a:ext>
            </a:extLst>
          </p:cNvPr>
          <p:cNvSpPr txBox="1"/>
          <p:nvPr/>
        </p:nvSpPr>
        <p:spPr>
          <a:xfrm>
            <a:off x="7736101" y="2130312"/>
            <a:ext cx="4121117" cy="3970318"/>
          </a:xfrm>
          <a:prstGeom prst="rect">
            <a:avLst/>
          </a:prstGeom>
          <a:noFill/>
        </p:spPr>
        <p:txBody>
          <a:bodyPr wrap="square">
            <a:spAutoFit/>
          </a:bodyPr>
          <a:lstStyle/>
          <a:p>
            <a:r>
              <a:rPr lang="fr-FR" sz="1400" dirty="0">
                <a:solidFill>
                  <a:schemeClr val="tx2"/>
                </a:solidFill>
              </a:rPr>
              <a:t>La mise à la retraite progressive entraine la liquidation provisoire et le service d’une même fraction de pension dans tous les régimes de retraite de base légalement obligatoires </a:t>
            </a:r>
          </a:p>
          <a:p>
            <a:endParaRPr lang="fr-FR" sz="1400" dirty="0">
              <a:solidFill>
                <a:schemeClr val="tx2"/>
              </a:solidFill>
            </a:endParaRPr>
          </a:p>
          <a:p>
            <a:r>
              <a:rPr lang="fr-FR" sz="1400" b="1" dirty="0">
                <a:solidFill>
                  <a:srgbClr val="002060"/>
                </a:solidFill>
              </a:rPr>
              <a:t>Le dernier régime d’affiliation </a:t>
            </a:r>
            <a:r>
              <a:rPr lang="fr-FR" sz="1400" dirty="0">
                <a:solidFill>
                  <a:schemeClr val="tx2"/>
                </a:solidFill>
              </a:rPr>
              <a:t>est chargé d’instruire la demande unique de retraite progressive. Il doit communiquer aux autres régimes de retraite les informations utiles pour le service de la retraite progressive par ces derniers. Il doit ainsi communiquer :</a:t>
            </a:r>
          </a:p>
          <a:p>
            <a:pPr marL="171450" indent="-171450">
              <a:buFont typeface="Arial" panose="020B0604020202020204" pitchFamily="34" charset="0"/>
              <a:buChar char="•"/>
            </a:pPr>
            <a:r>
              <a:rPr lang="fr-FR" sz="1400" dirty="0">
                <a:solidFill>
                  <a:schemeClr val="tx2"/>
                </a:solidFill>
              </a:rPr>
              <a:t>la date d’entrée en jouissance de la pension,</a:t>
            </a:r>
          </a:p>
          <a:p>
            <a:pPr marL="171450" indent="-171450">
              <a:buFont typeface="Arial" panose="020B0604020202020204" pitchFamily="34" charset="0"/>
              <a:buChar char="•"/>
            </a:pPr>
            <a:r>
              <a:rPr lang="fr-FR" sz="1400" dirty="0">
                <a:solidFill>
                  <a:schemeClr val="tx2"/>
                </a:solidFill>
              </a:rPr>
              <a:t>le taux de la fraction de pension servie à l’assuré et ses éventuelles modifications </a:t>
            </a:r>
          </a:p>
          <a:p>
            <a:pPr marL="171450" indent="-171450">
              <a:buFont typeface="Arial" panose="020B0604020202020204" pitchFamily="34" charset="0"/>
              <a:buChar char="•"/>
            </a:pPr>
            <a:r>
              <a:rPr lang="fr-FR" sz="1400" dirty="0">
                <a:solidFill>
                  <a:schemeClr val="tx2"/>
                </a:solidFill>
              </a:rPr>
              <a:t>la date de suppression ou suspension du service de la fraction de pension,</a:t>
            </a:r>
          </a:p>
          <a:p>
            <a:pPr marL="171450" indent="-171450">
              <a:buFont typeface="Arial" panose="020B0604020202020204" pitchFamily="34" charset="0"/>
              <a:buChar char="•"/>
            </a:pPr>
            <a:r>
              <a:rPr lang="fr-FR" sz="1400" dirty="0">
                <a:solidFill>
                  <a:schemeClr val="tx2"/>
                </a:solidFill>
              </a:rPr>
              <a:t>la date d’effet du service de la pension complète.</a:t>
            </a:r>
          </a:p>
        </p:txBody>
      </p:sp>
      <p:sp>
        <p:nvSpPr>
          <p:cNvPr id="3" name="Titre 4">
            <a:extLst>
              <a:ext uri="{FF2B5EF4-FFF2-40B4-BE49-F238E27FC236}">
                <a16:creationId xmlns:a16="http://schemas.microsoft.com/office/drawing/2014/main" id="{87381B9F-DFAB-C56C-17CA-E45D66D807BC}"/>
              </a:ext>
            </a:extLst>
          </p:cNvPr>
          <p:cNvSpPr txBox="1">
            <a:spLocks/>
          </p:cNvSpPr>
          <p:nvPr/>
        </p:nvSpPr>
        <p:spPr>
          <a:xfrm>
            <a:off x="876000" y="344973"/>
            <a:ext cx="10440000" cy="46800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000" b="1" kern="1200">
                <a:solidFill>
                  <a:srgbClr val="C83748"/>
                </a:solidFill>
                <a:latin typeface="Arial" panose="020B0604020202020204" pitchFamily="34" charset="0"/>
                <a:ea typeface="+mj-ea"/>
                <a:cs typeface="Arial" panose="020B0604020202020204" pitchFamily="34" charset="0"/>
              </a:defRPr>
            </a:lvl1pPr>
          </a:lstStyle>
          <a:p>
            <a:r>
              <a:rPr lang="fr-FR" sz="2800" dirty="0">
                <a:solidFill>
                  <a:srgbClr val="C00000"/>
                </a:solidFill>
              </a:rPr>
              <a:t>8 - Retraite progressive </a:t>
            </a:r>
            <a:br>
              <a:rPr lang="fr-FR" sz="2800" dirty="0"/>
            </a:br>
            <a:endParaRPr lang="fr-FR" sz="2800" dirty="0"/>
          </a:p>
        </p:txBody>
      </p:sp>
    </p:spTree>
    <p:extLst>
      <p:ext uri="{BB962C8B-B14F-4D97-AF65-F5344CB8AC3E}">
        <p14:creationId xmlns:p14="http://schemas.microsoft.com/office/powerpoint/2010/main" val="30466197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FB677A-2496-726B-AD08-0F2BF58E6BF4}"/>
              </a:ext>
            </a:extLst>
          </p:cNvPr>
          <p:cNvSpPr>
            <a:spLocks noGrp="1"/>
          </p:cNvSpPr>
          <p:nvPr>
            <p:ph type="title"/>
          </p:nvPr>
        </p:nvSpPr>
        <p:spPr/>
        <p:txBody>
          <a:bodyPr/>
          <a:lstStyle/>
          <a:p>
            <a:r>
              <a:rPr lang="fr-FR" dirty="0"/>
              <a:t>E</a:t>
            </a:r>
          </a:p>
        </p:txBody>
      </p:sp>
      <p:sp>
        <p:nvSpPr>
          <p:cNvPr id="3" name="Sous-titre 2">
            <a:extLst>
              <a:ext uri="{FF2B5EF4-FFF2-40B4-BE49-F238E27FC236}">
                <a16:creationId xmlns:a16="http://schemas.microsoft.com/office/drawing/2014/main" id="{FB8C0110-2D2F-4F07-9AC1-3FC0597D0ECD}"/>
              </a:ext>
            </a:extLst>
          </p:cNvPr>
          <p:cNvSpPr>
            <a:spLocks noGrp="1"/>
          </p:cNvSpPr>
          <p:nvPr>
            <p:ph type="body" idx="1"/>
          </p:nvPr>
        </p:nvSpPr>
        <p:spPr/>
        <p:txBody>
          <a:bodyPr/>
          <a:lstStyle/>
          <a:p>
            <a:r>
              <a:rPr lang="fr-FR"/>
              <a:t>Liquidations – autres mesures</a:t>
            </a:r>
          </a:p>
        </p:txBody>
      </p:sp>
    </p:spTree>
    <p:extLst>
      <p:ext uri="{BB962C8B-B14F-4D97-AF65-F5344CB8AC3E}">
        <p14:creationId xmlns:p14="http://schemas.microsoft.com/office/powerpoint/2010/main" val="667423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FFEA019E-5EE6-40FA-9F9F-ABD7264F8855}"/>
              </a:ext>
            </a:extLst>
          </p:cNvPr>
          <p:cNvSpPr>
            <a:spLocks noGrp="1"/>
          </p:cNvSpPr>
          <p:nvPr>
            <p:ph type="ftr" sz="quarter" idx="11"/>
          </p:nvPr>
        </p:nvSpPr>
        <p:spPr/>
        <p:txBody>
          <a:bodyPr/>
          <a:lstStyle/>
          <a:p>
            <a:r>
              <a:rPr lang="fr-FR"/>
              <a:t>Réforme des retraites 2023</a:t>
            </a:r>
          </a:p>
        </p:txBody>
      </p:sp>
      <p:sp>
        <p:nvSpPr>
          <p:cNvPr id="5" name="Titre 4">
            <a:extLst>
              <a:ext uri="{FF2B5EF4-FFF2-40B4-BE49-F238E27FC236}">
                <a16:creationId xmlns:a16="http://schemas.microsoft.com/office/drawing/2014/main" id="{CE57EDD5-6910-4A78-BF40-88530FA269F0}"/>
              </a:ext>
            </a:extLst>
          </p:cNvPr>
          <p:cNvSpPr>
            <a:spLocks noGrp="1"/>
          </p:cNvSpPr>
          <p:nvPr>
            <p:ph type="title"/>
          </p:nvPr>
        </p:nvSpPr>
        <p:spPr/>
        <p:txBody>
          <a:bodyPr/>
          <a:lstStyle/>
          <a:p>
            <a:r>
              <a:rPr lang="fr-FR" sz="2800" dirty="0">
                <a:solidFill>
                  <a:srgbClr val="C00000"/>
                </a:solidFill>
              </a:rPr>
              <a:t>9 - Limite d’âge </a:t>
            </a:r>
            <a:br>
              <a:rPr lang="fr-FR" sz="3200" dirty="0"/>
            </a:br>
            <a:endParaRPr lang="fr-FR" dirty="0"/>
          </a:p>
        </p:txBody>
      </p:sp>
      <p:sp>
        <p:nvSpPr>
          <p:cNvPr id="7" name="ZoneTexte 6">
            <a:extLst>
              <a:ext uri="{FF2B5EF4-FFF2-40B4-BE49-F238E27FC236}">
                <a16:creationId xmlns:a16="http://schemas.microsoft.com/office/drawing/2014/main" id="{3B31C77E-2712-E70A-49E7-878A6EDDFAE0}"/>
              </a:ext>
            </a:extLst>
          </p:cNvPr>
          <p:cNvSpPr txBox="1"/>
          <p:nvPr/>
        </p:nvSpPr>
        <p:spPr>
          <a:xfrm>
            <a:off x="768096" y="1743835"/>
            <a:ext cx="10475620" cy="646331"/>
          </a:xfrm>
          <a:prstGeom prst="rect">
            <a:avLst/>
          </a:prstGeom>
          <a:noFill/>
        </p:spPr>
        <p:txBody>
          <a:bodyPr wrap="square" rtlCol="0">
            <a:spAutoFit/>
          </a:bodyPr>
          <a:lstStyle/>
          <a:p>
            <a:endParaRPr lang="fr-FR">
              <a:solidFill>
                <a:schemeClr val="tx2"/>
              </a:solidFill>
            </a:endParaRPr>
          </a:p>
          <a:p>
            <a:endParaRPr lang="fr-FR">
              <a:solidFill>
                <a:schemeClr val="tx2"/>
              </a:solidFill>
            </a:endParaRPr>
          </a:p>
        </p:txBody>
      </p:sp>
      <p:sp>
        <p:nvSpPr>
          <p:cNvPr id="6" name="ZoneTexte 5">
            <a:extLst>
              <a:ext uri="{FF2B5EF4-FFF2-40B4-BE49-F238E27FC236}">
                <a16:creationId xmlns:a16="http://schemas.microsoft.com/office/drawing/2014/main" id="{BE6188A2-0E9C-813C-DB5B-3B59FA4A1E87}"/>
              </a:ext>
            </a:extLst>
          </p:cNvPr>
          <p:cNvSpPr txBox="1"/>
          <p:nvPr/>
        </p:nvSpPr>
        <p:spPr>
          <a:xfrm>
            <a:off x="2575837" y="3998468"/>
            <a:ext cx="7411452" cy="923330"/>
          </a:xfrm>
          <a:prstGeom prst="rect">
            <a:avLst/>
          </a:prstGeom>
          <a:noFill/>
        </p:spPr>
        <p:txBody>
          <a:bodyPr wrap="square" lIns="91440" tIns="45720" rIns="91440" bIns="45720" rtlCol="0" anchor="ctr" anchorCtr="0">
            <a:spAutoFit/>
          </a:bodyPr>
          <a:lstStyle/>
          <a:p>
            <a:pPr marL="285750" indent="-285750">
              <a:buFont typeface="Arial" panose="020B0604020202020204" pitchFamily="34" charset="0"/>
              <a:buChar char="•"/>
            </a:pPr>
            <a:r>
              <a:rPr lang="fr-FR" dirty="0">
                <a:solidFill>
                  <a:srgbClr val="002060"/>
                </a:solidFill>
              </a:rPr>
              <a:t>Catégorie dite « normale »: 67 ans</a:t>
            </a:r>
            <a:endParaRPr lang="fr-FR" dirty="0">
              <a:solidFill>
                <a:srgbClr val="002060"/>
              </a:solidFill>
              <a:cs typeface="Arial"/>
            </a:endParaRPr>
          </a:p>
          <a:p>
            <a:pPr marL="285750" indent="-285750">
              <a:buFont typeface="Arial" panose="020B0604020202020204" pitchFamily="34" charset="0"/>
              <a:buChar char="•"/>
            </a:pPr>
            <a:r>
              <a:rPr lang="fr-FR" dirty="0">
                <a:solidFill>
                  <a:srgbClr val="002060"/>
                </a:solidFill>
              </a:rPr>
              <a:t>Ouvrier remplissant les conditions pour bénéficier d’un départ au titre des travaux insalubres 62 ans</a:t>
            </a:r>
            <a:endParaRPr lang="fr-FR" dirty="0">
              <a:solidFill>
                <a:srgbClr val="002060"/>
              </a:solidFill>
              <a:cs typeface="Arial"/>
            </a:endParaRPr>
          </a:p>
        </p:txBody>
      </p:sp>
      <p:sp>
        <p:nvSpPr>
          <p:cNvPr id="8" name="Espace réservé du numéro de diapositive 7">
            <a:extLst>
              <a:ext uri="{FF2B5EF4-FFF2-40B4-BE49-F238E27FC236}">
                <a16:creationId xmlns:a16="http://schemas.microsoft.com/office/drawing/2014/main" id="{8F0E713E-350D-F0B0-58FA-88C086352914}"/>
              </a:ext>
            </a:extLst>
          </p:cNvPr>
          <p:cNvSpPr>
            <a:spLocks noGrp="1"/>
          </p:cNvSpPr>
          <p:nvPr>
            <p:ph type="sldNum" sz="quarter" idx="12"/>
          </p:nvPr>
        </p:nvSpPr>
        <p:spPr/>
        <p:txBody>
          <a:bodyPr/>
          <a:lstStyle/>
          <a:p>
            <a:fld id="{975A587B-5814-4D9B-9598-FE9CB954CB01}" type="slidenum">
              <a:rPr lang="fr-FR" smtClean="0"/>
              <a:t>49</a:t>
            </a:fld>
            <a:endParaRPr lang="fr-FR"/>
          </a:p>
        </p:txBody>
      </p:sp>
      <p:sp>
        <p:nvSpPr>
          <p:cNvPr id="4" name="Rectangle : coins arrondis 3">
            <a:extLst>
              <a:ext uri="{FF2B5EF4-FFF2-40B4-BE49-F238E27FC236}">
                <a16:creationId xmlns:a16="http://schemas.microsoft.com/office/drawing/2014/main" id="{37A77DE2-C163-F2DA-5FEA-5D2C77E9D997}"/>
              </a:ext>
            </a:extLst>
          </p:cNvPr>
          <p:cNvSpPr/>
          <p:nvPr/>
        </p:nvSpPr>
        <p:spPr bwMode="auto">
          <a:xfrm>
            <a:off x="1877438" y="2126053"/>
            <a:ext cx="8531158" cy="977072"/>
          </a:xfrm>
          <a:prstGeom prst="roundRect">
            <a:avLst/>
          </a:prstGeom>
          <a:solidFill>
            <a:srgbClr val="A8C46F"/>
          </a:solidFill>
          <a:ln>
            <a:solidFill>
              <a:srgbClr val="A8C46F"/>
            </a:solidFill>
          </a:ln>
        </p:spPr>
        <p:txBody>
          <a:bodyPr vert="horz" wrap="square" lIns="91440" tIns="45720" rIns="91440" bIns="45720" numCol="1" rtlCol="0" anchor="t" anchorCtr="0" compatLnSpc="1">
            <a:prstTxWarp prst="textNoShape">
              <a:avLst/>
            </a:prstTxWarp>
          </a:bodyPr>
          <a:lstStyle/>
          <a:p>
            <a:pPr algn="l"/>
            <a:endParaRPr lang="fr-FR"/>
          </a:p>
        </p:txBody>
      </p:sp>
      <p:sp>
        <p:nvSpPr>
          <p:cNvPr id="10" name="ZoneTexte 9">
            <a:extLst>
              <a:ext uri="{FF2B5EF4-FFF2-40B4-BE49-F238E27FC236}">
                <a16:creationId xmlns:a16="http://schemas.microsoft.com/office/drawing/2014/main" id="{BB3004E5-2EB2-82F0-46FE-F96281685C07}"/>
              </a:ext>
            </a:extLst>
          </p:cNvPr>
          <p:cNvSpPr txBox="1"/>
          <p:nvPr/>
        </p:nvSpPr>
        <p:spPr>
          <a:xfrm>
            <a:off x="2015984" y="2286098"/>
            <a:ext cx="8531158" cy="369332"/>
          </a:xfrm>
          <a:prstGeom prst="rect">
            <a:avLst/>
          </a:prstGeom>
          <a:noFill/>
        </p:spPr>
        <p:txBody>
          <a:bodyPr wrap="square">
            <a:spAutoFit/>
          </a:bodyPr>
          <a:lstStyle/>
          <a:p>
            <a:r>
              <a:rPr lang="fr-FR" dirty="0">
                <a:solidFill>
                  <a:srgbClr val="002060"/>
                </a:solidFill>
              </a:rPr>
              <a:t>Pas de relèvement de la limite d’âge</a:t>
            </a:r>
            <a:endParaRPr lang="fr-FR" dirty="0">
              <a:solidFill>
                <a:srgbClr val="00B050"/>
              </a:solidFill>
            </a:endParaRPr>
          </a:p>
        </p:txBody>
      </p:sp>
      <p:sp>
        <p:nvSpPr>
          <p:cNvPr id="11" name="Rectangle : coins arrondis 10">
            <a:extLst>
              <a:ext uri="{FF2B5EF4-FFF2-40B4-BE49-F238E27FC236}">
                <a16:creationId xmlns:a16="http://schemas.microsoft.com/office/drawing/2014/main" id="{5146ED7F-FC81-FDEA-27CD-5FBC931DAD43}"/>
              </a:ext>
            </a:extLst>
          </p:cNvPr>
          <p:cNvSpPr/>
          <p:nvPr/>
        </p:nvSpPr>
        <p:spPr bwMode="auto">
          <a:xfrm>
            <a:off x="1877438" y="3589508"/>
            <a:ext cx="8531158" cy="1741251"/>
          </a:xfrm>
          <a:prstGeom prst="roundRect">
            <a:avLst/>
          </a:prstGeom>
          <a:noFill/>
          <a:ln w="79375">
            <a:solidFill>
              <a:srgbClr val="A8C46F"/>
            </a:solidFill>
          </a:ln>
        </p:spPr>
        <p:txBody>
          <a:bodyPr vert="horz" wrap="square" lIns="91440" tIns="45720" rIns="91440" bIns="45720" numCol="1" rtlCol="0" anchor="t" anchorCtr="0" compatLnSpc="1">
            <a:prstTxWarp prst="textNoShape">
              <a:avLst/>
            </a:prstTxWarp>
          </a:bodyPr>
          <a:lstStyle/>
          <a:p>
            <a:pPr algn="l"/>
            <a:endParaRPr lang="fr-FR"/>
          </a:p>
        </p:txBody>
      </p:sp>
    </p:spTree>
    <p:extLst>
      <p:ext uri="{BB962C8B-B14F-4D97-AF65-F5344CB8AC3E}">
        <p14:creationId xmlns:p14="http://schemas.microsoft.com/office/powerpoint/2010/main" val="1862550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1B4D2"/>
        </a:solidFill>
        <a:effectLst/>
      </p:bgPr>
    </p:bg>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7212A7F1-989D-A157-8C5E-0B0F704C6D29}"/>
              </a:ext>
            </a:extLst>
          </p:cNvPr>
          <p:cNvSpPr>
            <a:spLocks noGrp="1"/>
          </p:cNvSpPr>
          <p:nvPr>
            <p:ph type="title"/>
          </p:nvPr>
        </p:nvSpPr>
        <p:spPr>
          <a:xfrm>
            <a:off x="828675" y="2939566"/>
            <a:ext cx="10239375" cy="2880000"/>
          </a:xfrm>
        </p:spPr>
        <p:txBody>
          <a:bodyPr/>
          <a:lstStyle/>
          <a:p>
            <a:pPr algn="ctr"/>
            <a:r>
              <a:rPr lang="fr-FR" sz="4000" dirty="0"/>
              <a:t>1- Relèvement de l’âge légal</a:t>
            </a:r>
            <a:br>
              <a:rPr lang="fr-FR" sz="4000" dirty="0"/>
            </a:br>
            <a:r>
              <a:rPr lang="fr-FR" sz="4000" dirty="0"/>
              <a:t> par catégorie</a:t>
            </a:r>
          </a:p>
        </p:txBody>
      </p:sp>
      <p:sp>
        <p:nvSpPr>
          <p:cNvPr id="2" name="Espace réservé du pied de page 1">
            <a:extLst>
              <a:ext uri="{FF2B5EF4-FFF2-40B4-BE49-F238E27FC236}">
                <a16:creationId xmlns:a16="http://schemas.microsoft.com/office/drawing/2014/main" id="{87B929A1-B347-9997-419C-4A6890FC08B1}"/>
              </a:ext>
            </a:extLst>
          </p:cNvPr>
          <p:cNvSpPr>
            <a:spLocks noGrp="1"/>
          </p:cNvSpPr>
          <p:nvPr>
            <p:ph type="ftr" sz="quarter" idx="11"/>
          </p:nvPr>
        </p:nvSpPr>
        <p:spPr/>
        <p:txBody>
          <a:bodyPr/>
          <a:lstStyle/>
          <a:p>
            <a:r>
              <a:rPr lang="fr-FR" dirty="0"/>
              <a:t>Réforme des retraites 2023</a:t>
            </a:r>
          </a:p>
        </p:txBody>
      </p:sp>
      <p:sp>
        <p:nvSpPr>
          <p:cNvPr id="3" name="Espace réservé du numéro de diapositive 2">
            <a:extLst>
              <a:ext uri="{FF2B5EF4-FFF2-40B4-BE49-F238E27FC236}">
                <a16:creationId xmlns:a16="http://schemas.microsoft.com/office/drawing/2014/main" id="{31625CCA-871D-BD7F-F422-25D8615092EA}"/>
              </a:ext>
            </a:extLst>
          </p:cNvPr>
          <p:cNvSpPr>
            <a:spLocks noGrp="1"/>
          </p:cNvSpPr>
          <p:nvPr>
            <p:ph type="sldNum" sz="quarter" idx="12"/>
          </p:nvPr>
        </p:nvSpPr>
        <p:spPr/>
        <p:txBody>
          <a:bodyPr/>
          <a:lstStyle/>
          <a:p>
            <a:fld id="{975A587B-5814-4D9B-9598-FE9CB954CB01}" type="slidenum">
              <a:rPr lang="fr-FR" smtClean="0"/>
              <a:pPr/>
              <a:t>5</a:t>
            </a:fld>
            <a:endParaRPr lang="fr-FR"/>
          </a:p>
        </p:txBody>
      </p:sp>
    </p:spTree>
    <p:extLst>
      <p:ext uri="{BB962C8B-B14F-4D97-AF65-F5344CB8AC3E}">
        <p14:creationId xmlns:p14="http://schemas.microsoft.com/office/powerpoint/2010/main" val="7896793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FFEA019E-5EE6-40FA-9F9F-ABD7264F8855}"/>
              </a:ext>
            </a:extLst>
          </p:cNvPr>
          <p:cNvSpPr>
            <a:spLocks noGrp="1"/>
          </p:cNvSpPr>
          <p:nvPr>
            <p:ph type="ftr" sz="quarter" idx="11"/>
          </p:nvPr>
        </p:nvSpPr>
        <p:spPr/>
        <p:txBody>
          <a:bodyPr/>
          <a:lstStyle/>
          <a:p>
            <a:r>
              <a:rPr lang="fr-FR"/>
              <a:t>Réforme des retraites 2023</a:t>
            </a:r>
          </a:p>
        </p:txBody>
      </p:sp>
      <p:sp>
        <p:nvSpPr>
          <p:cNvPr id="5" name="Titre 4">
            <a:extLst>
              <a:ext uri="{FF2B5EF4-FFF2-40B4-BE49-F238E27FC236}">
                <a16:creationId xmlns:a16="http://schemas.microsoft.com/office/drawing/2014/main" id="{CE57EDD5-6910-4A78-BF40-88530FA269F0}"/>
              </a:ext>
            </a:extLst>
          </p:cNvPr>
          <p:cNvSpPr>
            <a:spLocks noGrp="1"/>
          </p:cNvSpPr>
          <p:nvPr>
            <p:ph type="title"/>
          </p:nvPr>
        </p:nvSpPr>
        <p:spPr>
          <a:xfrm>
            <a:off x="784836" y="408183"/>
            <a:ext cx="10586708" cy="468000"/>
          </a:xfrm>
        </p:spPr>
        <p:txBody>
          <a:bodyPr/>
          <a:lstStyle/>
          <a:p>
            <a:r>
              <a:rPr lang="fr-FR" sz="2800" dirty="0">
                <a:solidFill>
                  <a:srgbClr val="C00000"/>
                </a:solidFill>
              </a:rPr>
              <a:t>10 - Maintien en fonction (nouveau dispositif) </a:t>
            </a:r>
            <a:br>
              <a:rPr lang="fr-FR" sz="2800" dirty="0">
                <a:solidFill>
                  <a:srgbClr val="C00000"/>
                </a:solidFill>
              </a:rPr>
            </a:br>
            <a:endParaRPr lang="fr-FR" sz="2800" dirty="0">
              <a:solidFill>
                <a:srgbClr val="C00000"/>
              </a:solidFill>
            </a:endParaRPr>
          </a:p>
        </p:txBody>
      </p:sp>
      <p:graphicFrame>
        <p:nvGraphicFramePr>
          <p:cNvPr id="2" name="Diagramme 1">
            <a:extLst>
              <a:ext uri="{FF2B5EF4-FFF2-40B4-BE49-F238E27FC236}">
                <a16:creationId xmlns:a16="http://schemas.microsoft.com/office/drawing/2014/main" id="{9B85AC30-AAA9-1612-463B-687C2CCAC8E0}"/>
              </a:ext>
            </a:extLst>
          </p:cNvPr>
          <p:cNvGraphicFramePr/>
          <p:nvPr>
            <p:extLst>
              <p:ext uri="{D42A27DB-BD31-4B8C-83A1-F6EECF244321}">
                <p14:modId xmlns:p14="http://schemas.microsoft.com/office/powerpoint/2010/main" val="3462863869"/>
              </p:ext>
            </p:extLst>
          </p:nvPr>
        </p:nvGraphicFramePr>
        <p:xfrm>
          <a:off x="876428" y="1626022"/>
          <a:ext cx="10439143" cy="52209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ZoneTexte 6">
            <a:extLst>
              <a:ext uri="{FF2B5EF4-FFF2-40B4-BE49-F238E27FC236}">
                <a16:creationId xmlns:a16="http://schemas.microsoft.com/office/drawing/2014/main" id="{3B31C77E-2712-E70A-49E7-878A6EDDFAE0}"/>
              </a:ext>
            </a:extLst>
          </p:cNvPr>
          <p:cNvSpPr txBox="1"/>
          <p:nvPr/>
        </p:nvSpPr>
        <p:spPr>
          <a:xfrm>
            <a:off x="784836" y="876183"/>
            <a:ext cx="10475620" cy="584775"/>
          </a:xfrm>
          <a:prstGeom prst="rect">
            <a:avLst/>
          </a:prstGeom>
          <a:noFill/>
        </p:spPr>
        <p:txBody>
          <a:bodyPr wrap="square" rtlCol="0">
            <a:spAutoFit/>
          </a:bodyPr>
          <a:lstStyle/>
          <a:p>
            <a:r>
              <a:rPr lang="fr-FR" sz="1600" b="1" dirty="0">
                <a:solidFill>
                  <a:schemeClr val="tx1">
                    <a:lumMod val="75000"/>
                  </a:schemeClr>
                </a:solidFill>
              </a:rPr>
              <a:t>Création d’un nouveau dispositif de maintien fonction applicable à compter du 16 juin 2023 permettant aux assurés d’exercer leur activité au-delà de leur limite d’âge et jusqu’à 70 ans</a:t>
            </a:r>
          </a:p>
        </p:txBody>
      </p:sp>
      <p:sp>
        <p:nvSpPr>
          <p:cNvPr id="6" name="Espace réservé du numéro de diapositive 5">
            <a:extLst>
              <a:ext uri="{FF2B5EF4-FFF2-40B4-BE49-F238E27FC236}">
                <a16:creationId xmlns:a16="http://schemas.microsoft.com/office/drawing/2014/main" id="{DF1E0E67-6CE8-78A3-0FFB-1D95C9114778}"/>
              </a:ext>
            </a:extLst>
          </p:cNvPr>
          <p:cNvSpPr>
            <a:spLocks noGrp="1"/>
          </p:cNvSpPr>
          <p:nvPr>
            <p:ph type="sldNum" sz="quarter" idx="12"/>
          </p:nvPr>
        </p:nvSpPr>
        <p:spPr/>
        <p:txBody>
          <a:bodyPr/>
          <a:lstStyle/>
          <a:p>
            <a:fld id="{975A587B-5814-4D9B-9598-FE9CB954CB01}" type="slidenum">
              <a:rPr lang="fr-FR" smtClean="0"/>
              <a:t>50</a:t>
            </a:fld>
            <a:endParaRPr lang="fr-FR"/>
          </a:p>
        </p:txBody>
      </p:sp>
    </p:spTree>
    <p:extLst>
      <p:ext uri="{BB962C8B-B14F-4D97-AF65-F5344CB8AC3E}">
        <p14:creationId xmlns:p14="http://schemas.microsoft.com/office/powerpoint/2010/main" val="42141531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FFEA019E-5EE6-40FA-9F9F-ABD7264F8855}"/>
              </a:ext>
            </a:extLst>
          </p:cNvPr>
          <p:cNvSpPr>
            <a:spLocks noGrp="1"/>
          </p:cNvSpPr>
          <p:nvPr>
            <p:ph type="ftr" sz="quarter" idx="11"/>
          </p:nvPr>
        </p:nvSpPr>
        <p:spPr/>
        <p:txBody>
          <a:bodyPr/>
          <a:lstStyle/>
          <a:p>
            <a:r>
              <a:rPr lang="fr-FR"/>
              <a:t>Réforme des retraites 2023</a:t>
            </a:r>
          </a:p>
        </p:txBody>
      </p:sp>
      <p:sp>
        <p:nvSpPr>
          <p:cNvPr id="5" name="Titre 4">
            <a:extLst>
              <a:ext uri="{FF2B5EF4-FFF2-40B4-BE49-F238E27FC236}">
                <a16:creationId xmlns:a16="http://schemas.microsoft.com/office/drawing/2014/main" id="{CE57EDD5-6910-4A78-BF40-88530FA269F0}"/>
              </a:ext>
            </a:extLst>
          </p:cNvPr>
          <p:cNvSpPr>
            <a:spLocks noGrp="1"/>
          </p:cNvSpPr>
          <p:nvPr>
            <p:ph type="title"/>
          </p:nvPr>
        </p:nvSpPr>
        <p:spPr>
          <a:xfrm>
            <a:off x="784836" y="408183"/>
            <a:ext cx="10586708" cy="468000"/>
          </a:xfrm>
        </p:spPr>
        <p:txBody>
          <a:bodyPr/>
          <a:lstStyle/>
          <a:p>
            <a:r>
              <a:rPr lang="fr-FR" sz="2800" dirty="0">
                <a:solidFill>
                  <a:srgbClr val="C00000"/>
                </a:solidFill>
              </a:rPr>
              <a:t>11 – Prolongation d’activité</a:t>
            </a:r>
            <a:br>
              <a:rPr lang="fr-FR" sz="2800" dirty="0">
                <a:solidFill>
                  <a:srgbClr val="C00000"/>
                </a:solidFill>
              </a:rPr>
            </a:br>
            <a:endParaRPr lang="fr-FR" sz="2800" dirty="0">
              <a:solidFill>
                <a:srgbClr val="C00000"/>
              </a:solidFill>
            </a:endParaRPr>
          </a:p>
        </p:txBody>
      </p:sp>
      <p:graphicFrame>
        <p:nvGraphicFramePr>
          <p:cNvPr id="2" name="Diagramme 1">
            <a:extLst>
              <a:ext uri="{FF2B5EF4-FFF2-40B4-BE49-F238E27FC236}">
                <a16:creationId xmlns:a16="http://schemas.microsoft.com/office/drawing/2014/main" id="{9B85AC30-AAA9-1612-463B-687C2CCAC8E0}"/>
              </a:ext>
            </a:extLst>
          </p:cNvPr>
          <p:cNvGraphicFramePr/>
          <p:nvPr>
            <p:extLst>
              <p:ext uri="{D42A27DB-BD31-4B8C-83A1-F6EECF244321}">
                <p14:modId xmlns:p14="http://schemas.microsoft.com/office/powerpoint/2010/main" val="308324706"/>
              </p:ext>
            </p:extLst>
          </p:nvPr>
        </p:nvGraphicFramePr>
        <p:xfrm>
          <a:off x="876428" y="1626022"/>
          <a:ext cx="10439143" cy="52209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ZoneTexte 6">
            <a:extLst>
              <a:ext uri="{FF2B5EF4-FFF2-40B4-BE49-F238E27FC236}">
                <a16:creationId xmlns:a16="http://schemas.microsoft.com/office/drawing/2014/main" id="{3B31C77E-2712-E70A-49E7-878A6EDDFAE0}"/>
              </a:ext>
            </a:extLst>
          </p:cNvPr>
          <p:cNvSpPr txBox="1"/>
          <p:nvPr/>
        </p:nvSpPr>
        <p:spPr>
          <a:xfrm>
            <a:off x="784836" y="876183"/>
            <a:ext cx="10475620" cy="646331"/>
          </a:xfrm>
          <a:prstGeom prst="rect">
            <a:avLst/>
          </a:prstGeom>
          <a:noFill/>
        </p:spPr>
        <p:txBody>
          <a:bodyPr wrap="square" rtlCol="0">
            <a:spAutoFit/>
          </a:bodyPr>
          <a:lstStyle/>
          <a:p>
            <a:r>
              <a:rPr lang="fr-FR" b="1" dirty="0">
                <a:solidFill>
                  <a:srgbClr val="C00000"/>
                </a:solidFill>
              </a:rPr>
              <a:t>Ouverture aux ouvriers d’Etat du dispositif de prolongation d’activité pour les agents ayant une limite d’âge inférieure à 67 ans prévue à </a:t>
            </a:r>
            <a:r>
              <a:rPr lang="fr-FR" b="1">
                <a:solidFill>
                  <a:srgbClr val="C00000"/>
                </a:solidFill>
              </a:rPr>
              <a:t>l’article L556-7 </a:t>
            </a:r>
            <a:r>
              <a:rPr lang="fr-FR" b="1" dirty="0">
                <a:solidFill>
                  <a:srgbClr val="C00000"/>
                </a:solidFill>
              </a:rPr>
              <a:t>du CGFP</a:t>
            </a:r>
          </a:p>
        </p:txBody>
      </p:sp>
      <p:sp>
        <p:nvSpPr>
          <p:cNvPr id="6" name="Espace réservé du numéro de diapositive 5">
            <a:extLst>
              <a:ext uri="{FF2B5EF4-FFF2-40B4-BE49-F238E27FC236}">
                <a16:creationId xmlns:a16="http://schemas.microsoft.com/office/drawing/2014/main" id="{DF1E0E67-6CE8-78A3-0FFB-1D95C9114778}"/>
              </a:ext>
            </a:extLst>
          </p:cNvPr>
          <p:cNvSpPr>
            <a:spLocks noGrp="1"/>
          </p:cNvSpPr>
          <p:nvPr>
            <p:ph type="sldNum" sz="quarter" idx="12"/>
          </p:nvPr>
        </p:nvSpPr>
        <p:spPr/>
        <p:txBody>
          <a:bodyPr/>
          <a:lstStyle/>
          <a:p>
            <a:fld id="{975A587B-5814-4D9B-9598-FE9CB954CB01}" type="slidenum">
              <a:rPr lang="fr-FR" smtClean="0"/>
              <a:t>51</a:t>
            </a:fld>
            <a:endParaRPr lang="fr-FR"/>
          </a:p>
        </p:txBody>
      </p:sp>
    </p:spTree>
    <p:extLst>
      <p:ext uri="{BB962C8B-B14F-4D97-AF65-F5344CB8AC3E}">
        <p14:creationId xmlns:p14="http://schemas.microsoft.com/office/powerpoint/2010/main" val="18520876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 coins arrondis 9">
            <a:extLst>
              <a:ext uri="{FF2B5EF4-FFF2-40B4-BE49-F238E27FC236}">
                <a16:creationId xmlns:a16="http://schemas.microsoft.com/office/drawing/2014/main" id="{57D8764A-8195-91FF-24F0-B02C4530C910}"/>
              </a:ext>
            </a:extLst>
          </p:cNvPr>
          <p:cNvSpPr/>
          <p:nvPr/>
        </p:nvSpPr>
        <p:spPr bwMode="auto">
          <a:xfrm>
            <a:off x="1024647" y="1979980"/>
            <a:ext cx="10219070" cy="1608138"/>
          </a:xfrm>
          <a:prstGeom prst="roundRect">
            <a:avLst/>
          </a:prstGeom>
          <a:solidFill>
            <a:srgbClr val="B7CBE4"/>
          </a:solidFill>
          <a:ln>
            <a:solidFill>
              <a:srgbClr val="B7CBE4"/>
            </a:solidFill>
          </a:ln>
        </p:spPr>
        <p:txBody>
          <a:bodyPr vert="horz" wrap="square" lIns="91440" tIns="45720" rIns="91440" bIns="45720" numCol="1" rtlCol="0" anchor="t" anchorCtr="0" compatLnSpc="1">
            <a:prstTxWarp prst="textNoShape">
              <a:avLst/>
            </a:prstTxWarp>
          </a:bodyPr>
          <a:lstStyle/>
          <a:p>
            <a:pPr algn="l"/>
            <a:endParaRPr lang="fr-FR">
              <a:solidFill>
                <a:srgbClr val="002060"/>
              </a:solidFill>
            </a:endParaRPr>
          </a:p>
        </p:txBody>
      </p:sp>
      <p:sp>
        <p:nvSpPr>
          <p:cNvPr id="3" name="Espace réservé du pied de page 2">
            <a:extLst>
              <a:ext uri="{FF2B5EF4-FFF2-40B4-BE49-F238E27FC236}">
                <a16:creationId xmlns:a16="http://schemas.microsoft.com/office/drawing/2014/main" id="{96505E7C-E0FF-5731-1EE4-23F4B9280266}"/>
              </a:ext>
            </a:extLst>
          </p:cNvPr>
          <p:cNvSpPr>
            <a:spLocks noGrp="1"/>
          </p:cNvSpPr>
          <p:nvPr>
            <p:ph type="ftr" sz="quarter" idx="11"/>
          </p:nvPr>
        </p:nvSpPr>
        <p:spPr/>
        <p:txBody>
          <a:bodyPr/>
          <a:lstStyle/>
          <a:p>
            <a:r>
              <a:rPr lang="fr-FR"/>
              <a:t>Réforme des retraites 2023</a:t>
            </a:r>
          </a:p>
        </p:txBody>
      </p:sp>
      <p:sp>
        <p:nvSpPr>
          <p:cNvPr id="5" name="Titre 4">
            <a:extLst>
              <a:ext uri="{FF2B5EF4-FFF2-40B4-BE49-F238E27FC236}">
                <a16:creationId xmlns:a16="http://schemas.microsoft.com/office/drawing/2014/main" id="{8ED900B4-EEEA-0C81-03D8-132F79211D1F}"/>
              </a:ext>
            </a:extLst>
          </p:cNvPr>
          <p:cNvSpPr>
            <a:spLocks noGrp="1"/>
          </p:cNvSpPr>
          <p:nvPr>
            <p:ph type="title"/>
          </p:nvPr>
        </p:nvSpPr>
        <p:spPr/>
        <p:txBody>
          <a:bodyPr/>
          <a:lstStyle/>
          <a:p>
            <a:r>
              <a:rPr lang="fr-FR" sz="2800" dirty="0">
                <a:solidFill>
                  <a:srgbClr val="C00000"/>
                </a:solidFill>
              </a:rPr>
              <a:t>12 - Sapeurs pompiers volontaires – trimestres supplémentaires</a:t>
            </a:r>
          </a:p>
        </p:txBody>
      </p:sp>
      <p:sp>
        <p:nvSpPr>
          <p:cNvPr id="6" name="Espace réservé du texte 5">
            <a:extLst>
              <a:ext uri="{FF2B5EF4-FFF2-40B4-BE49-F238E27FC236}">
                <a16:creationId xmlns:a16="http://schemas.microsoft.com/office/drawing/2014/main" id="{5A659F28-9421-9C23-6317-BE212607DE40}"/>
              </a:ext>
            </a:extLst>
          </p:cNvPr>
          <p:cNvSpPr>
            <a:spLocks noGrp="1"/>
          </p:cNvSpPr>
          <p:nvPr>
            <p:ph type="body" sz="quarter" idx="14"/>
          </p:nvPr>
        </p:nvSpPr>
        <p:spPr>
          <a:xfrm>
            <a:off x="1254123" y="2099449"/>
            <a:ext cx="9775615" cy="817017"/>
          </a:xfrm>
        </p:spPr>
        <p:txBody>
          <a:bodyPr vert="horz" lIns="91440" tIns="45720" rIns="91440" bIns="45720" rtlCol="0" anchor="t">
            <a:noAutofit/>
          </a:bodyPr>
          <a:lstStyle/>
          <a:p>
            <a:r>
              <a:rPr lang="fr-FR" i="0" dirty="0">
                <a:solidFill>
                  <a:srgbClr val="002060"/>
                </a:solidFill>
              </a:rPr>
              <a:t>Octroi de trimestres supplémentaires pour dix années de services, continues ou non, en qualité de SPV pris en compte pour </a:t>
            </a:r>
          </a:p>
          <a:p>
            <a:pPr marL="285750" indent="-285750">
              <a:buFont typeface="Wingdings" panose="05000000000000000000" pitchFamily="2" charset="2"/>
              <a:buChar char="ü"/>
            </a:pPr>
            <a:r>
              <a:rPr lang="fr-FR" i="0" dirty="0">
                <a:solidFill>
                  <a:srgbClr val="002060"/>
                </a:solidFill>
              </a:rPr>
              <a:t>la détermination du taux de calcul de la pension,</a:t>
            </a:r>
          </a:p>
          <a:p>
            <a:pPr marL="285750" indent="-285750">
              <a:buFont typeface="Wingdings" panose="05000000000000000000" pitchFamily="2" charset="2"/>
              <a:buChar char="ü"/>
            </a:pPr>
            <a:r>
              <a:rPr lang="fr-FR" i="0" dirty="0">
                <a:solidFill>
                  <a:srgbClr val="002060"/>
                </a:solidFill>
              </a:rPr>
              <a:t> la durée d’assurance dans le régime</a:t>
            </a:r>
          </a:p>
          <a:p>
            <a:pPr algn="ctr"/>
            <a:endParaRPr lang="fr-FR" i="0" dirty="0">
              <a:solidFill>
                <a:srgbClr val="002060"/>
              </a:solidFill>
              <a:cs typeface="Arial" panose="020B0604020202020204"/>
            </a:endParaRPr>
          </a:p>
        </p:txBody>
      </p:sp>
      <p:sp>
        <p:nvSpPr>
          <p:cNvPr id="2" name="Espace réservé du numéro de diapositive 1">
            <a:extLst>
              <a:ext uri="{FF2B5EF4-FFF2-40B4-BE49-F238E27FC236}">
                <a16:creationId xmlns:a16="http://schemas.microsoft.com/office/drawing/2014/main" id="{684B6E4B-7B9C-9F9D-9465-C7B16AA2D635}"/>
              </a:ext>
            </a:extLst>
          </p:cNvPr>
          <p:cNvSpPr>
            <a:spLocks noGrp="1"/>
          </p:cNvSpPr>
          <p:nvPr>
            <p:ph type="sldNum" sz="quarter" idx="12"/>
          </p:nvPr>
        </p:nvSpPr>
        <p:spPr/>
        <p:txBody>
          <a:bodyPr/>
          <a:lstStyle/>
          <a:p>
            <a:fld id="{975A587B-5814-4D9B-9598-FE9CB954CB01}" type="slidenum">
              <a:rPr lang="fr-FR" smtClean="0"/>
              <a:t>52</a:t>
            </a:fld>
            <a:endParaRPr lang="fr-FR"/>
          </a:p>
        </p:txBody>
      </p:sp>
      <p:pic>
        <p:nvPicPr>
          <p:cNvPr id="9" name="Image 8">
            <a:extLst>
              <a:ext uri="{FF2B5EF4-FFF2-40B4-BE49-F238E27FC236}">
                <a16:creationId xmlns:a16="http://schemas.microsoft.com/office/drawing/2014/main" id="{3C766A0F-EF09-461D-3433-E68B7E47974A}"/>
              </a:ext>
            </a:extLst>
          </p:cNvPr>
          <p:cNvPicPr>
            <a:picLocks noChangeAspect="1"/>
          </p:cNvPicPr>
          <p:nvPr/>
        </p:nvPicPr>
        <p:blipFill>
          <a:blip r:embed="rId3"/>
          <a:stretch>
            <a:fillRect/>
          </a:stretch>
        </p:blipFill>
        <p:spPr>
          <a:xfrm>
            <a:off x="9547386" y="404905"/>
            <a:ext cx="2145978" cy="798645"/>
          </a:xfrm>
          <a:prstGeom prst="rect">
            <a:avLst/>
          </a:prstGeom>
        </p:spPr>
      </p:pic>
      <p:sp>
        <p:nvSpPr>
          <p:cNvPr id="4" name="Rectangle : coins arrondis 3">
            <a:extLst>
              <a:ext uri="{FF2B5EF4-FFF2-40B4-BE49-F238E27FC236}">
                <a16:creationId xmlns:a16="http://schemas.microsoft.com/office/drawing/2014/main" id="{F5C58248-0091-CC8E-769C-3CD04E04D0C0}"/>
              </a:ext>
            </a:extLst>
          </p:cNvPr>
          <p:cNvSpPr/>
          <p:nvPr/>
        </p:nvSpPr>
        <p:spPr bwMode="auto">
          <a:xfrm>
            <a:off x="1024648" y="3753440"/>
            <a:ext cx="10142706" cy="2089169"/>
          </a:xfrm>
          <a:prstGeom prst="roundRect">
            <a:avLst/>
          </a:prstGeom>
          <a:noFill/>
          <a:ln w="104775">
            <a:solidFill>
              <a:srgbClr val="BBCEE5"/>
            </a:solidFill>
          </a:ln>
        </p:spPr>
        <p:txBody>
          <a:bodyPr vert="horz" wrap="square" lIns="91440" tIns="45720" rIns="91440" bIns="45720" numCol="1" rtlCol="0" anchor="t" anchorCtr="0" compatLnSpc="1">
            <a:prstTxWarp prst="textNoShape">
              <a:avLst/>
            </a:prstTxWarp>
          </a:bodyPr>
          <a:lstStyle/>
          <a:p>
            <a:pPr algn="l"/>
            <a:endParaRPr lang="fr-FR"/>
          </a:p>
        </p:txBody>
      </p:sp>
      <p:sp>
        <p:nvSpPr>
          <p:cNvPr id="8" name="ZoneTexte 7">
            <a:extLst>
              <a:ext uri="{FF2B5EF4-FFF2-40B4-BE49-F238E27FC236}">
                <a16:creationId xmlns:a16="http://schemas.microsoft.com/office/drawing/2014/main" id="{DA93A85A-9316-FB6C-921F-940A70585F5B}"/>
              </a:ext>
            </a:extLst>
          </p:cNvPr>
          <p:cNvSpPr txBox="1"/>
          <p:nvPr/>
        </p:nvSpPr>
        <p:spPr>
          <a:xfrm>
            <a:off x="1024646" y="3753442"/>
            <a:ext cx="10142706" cy="2062103"/>
          </a:xfrm>
          <a:prstGeom prst="rect">
            <a:avLst/>
          </a:prstGeom>
          <a:noFill/>
        </p:spPr>
        <p:txBody>
          <a:bodyPr wrap="square">
            <a:spAutoFit/>
          </a:bodyPr>
          <a:lstStyle/>
          <a:p>
            <a:endParaRPr lang="fr-FR" sz="1600" i="0" dirty="0">
              <a:solidFill>
                <a:srgbClr val="002060"/>
              </a:solidFill>
            </a:endParaRPr>
          </a:p>
          <a:p>
            <a:pPr marL="591750" lvl="3" indent="-285750">
              <a:buFont typeface="Wingdings" panose="05000000000000000000" pitchFamily="2" charset="2"/>
              <a:buChar char="Ø"/>
            </a:pPr>
            <a:r>
              <a:rPr lang="fr-FR" sz="1600" dirty="0">
                <a:solidFill>
                  <a:srgbClr val="002060"/>
                </a:solidFill>
              </a:rPr>
              <a:t>s</a:t>
            </a:r>
            <a:r>
              <a:rPr lang="fr-FR" sz="1600" i="0" dirty="0">
                <a:solidFill>
                  <a:srgbClr val="002060"/>
                </a:solidFill>
              </a:rPr>
              <a:t>i l’assuré est affilié à la CNRACL ou au FSPOEIE au moment de la liquidation de sa pension, et qu’il n’a relevé que de l’un ou des deux régimes, les trimestres seront pris en compte en liquidation et en durée d’assurance par le dernier régime qui liquidera la pension ; </a:t>
            </a:r>
          </a:p>
          <a:p>
            <a:pPr marL="306000" lvl="3"/>
            <a:endParaRPr lang="fr-FR" sz="1600" i="0" dirty="0">
              <a:solidFill>
                <a:srgbClr val="002060"/>
              </a:solidFill>
              <a:cs typeface="Arial"/>
            </a:endParaRPr>
          </a:p>
          <a:p>
            <a:pPr marL="591750" lvl="3" indent="-285750">
              <a:buFont typeface="Wingdings" panose="05000000000000000000" pitchFamily="2" charset="2"/>
              <a:buChar char="Ø"/>
            </a:pPr>
            <a:r>
              <a:rPr lang="fr-FR" sz="1600" i="0" dirty="0">
                <a:solidFill>
                  <a:srgbClr val="002060"/>
                </a:solidFill>
              </a:rPr>
              <a:t>si l’assuré a relevé successivement, alternativement ou simultanément de plusieurs régimes d’assurance vieillesse de base, le régime auquel incombera la charge de valider les trimestres sera fixé par décret</a:t>
            </a:r>
            <a:endParaRPr lang="fr-FR" sz="1600" dirty="0">
              <a:solidFill>
                <a:srgbClr val="002060"/>
              </a:solidFill>
            </a:endParaRPr>
          </a:p>
        </p:txBody>
      </p:sp>
    </p:spTree>
    <p:extLst>
      <p:ext uri="{BB962C8B-B14F-4D97-AF65-F5344CB8AC3E}">
        <p14:creationId xmlns:p14="http://schemas.microsoft.com/office/powerpoint/2010/main" val="19295438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8C401100-2FB4-CECF-7BA0-AA0D7F932409}"/>
              </a:ext>
            </a:extLst>
          </p:cNvPr>
          <p:cNvSpPr>
            <a:spLocks noGrp="1"/>
          </p:cNvSpPr>
          <p:nvPr>
            <p:ph type="title"/>
          </p:nvPr>
        </p:nvSpPr>
        <p:spPr/>
        <p:txBody>
          <a:bodyPr/>
          <a:lstStyle/>
          <a:p>
            <a:r>
              <a:rPr lang="fr-FR" sz="2800" dirty="0">
                <a:solidFill>
                  <a:srgbClr val="C00000"/>
                </a:solidFill>
              </a:rPr>
              <a:t>13 - Minimum garanti</a:t>
            </a:r>
          </a:p>
        </p:txBody>
      </p:sp>
      <p:graphicFrame>
        <p:nvGraphicFramePr>
          <p:cNvPr id="7" name="Diagramme 6">
            <a:extLst>
              <a:ext uri="{FF2B5EF4-FFF2-40B4-BE49-F238E27FC236}">
                <a16:creationId xmlns:a16="http://schemas.microsoft.com/office/drawing/2014/main" id="{F6B379E0-EDF1-A37D-7528-A0D5C96C262F}"/>
              </a:ext>
            </a:extLst>
          </p:cNvPr>
          <p:cNvGraphicFramePr/>
          <p:nvPr>
            <p:extLst>
              <p:ext uri="{D42A27DB-BD31-4B8C-83A1-F6EECF244321}">
                <p14:modId xmlns:p14="http://schemas.microsoft.com/office/powerpoint/2010/main" val="555137180"/>
              </p:ext>
            </p:extLst>
          </p:nvPr>
        </p:nvGraphicFramePr>
        <p:xfrm>
          <a:off x="931543" y="1661547"/>
          <a:ext cx="10439143" cy="396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Espace réservé du pied de page 4">
            <a:extLst>
              <a:ext uri="{FF2B5EF4-FFF2-40B4-BE49-F238E27FC236}">
                <a16:creationId xmlns:a16="http://schemas.microsoft.com/office/drawing/2014/main" id="{AA2955A1-741D-B283-B7AD-28DE131C739E}"/>
              </a:ext>
            </a:extLst>
          </p:cNvPr>
          <p:cNvSpPr>
            <a:spLocks noGrp="1"/>
          </p:cNvSpPr>
          <p:nvPr>
            <p:ph type="ftr" sz="quarter" idx="11"/>
          </p:nvPr>
        </p:nvSpPr>
        <p:spPr/>
        <p:txBody>
          <a:bodyPr/>
          <a:lstStyle/>
          <a:p>
            <a:r>
              <a:rPr lang="fr-FR"/>
              <a:t>Réforme des retraites 2023</a:t>
            </a:r>
          </a:p>
        </p:txBody>
      </p:sp>
      <p:sp>
        <p:nvSpPr>
          <p:cNvPr id="6" name="Espace réservé du numéro de diapositive 5">
            <a:extLst>
              <a:ext uri="{FF2B5EF4-FFF2-40B4-BE49-F238E27FC236}">
                <a16:creationId xmlns:a16="http://schemas.microsoft.com/office/drawing/2014/main" id="{511470BD-8FCE-4642-0CD3-CE33A4773061}"/>
              </a:ext>
            </a:extLst>
          </p:cNvPr>
          <p:cNvSpPr>
            <a:spLocks noGrp="1"/>
          </p:cNvSpPr>
          <p:nvPr>
            <p:ph type="sldNum" sz="quarter" idx="12"/>
          </p:nvPr>
        </p:nvSpPr>
        <p:spPr/>
        <p:txBody>
          <a:bodyPr/>
          <a:lstStyle/>
          <a:p>
            <a:fld id="{975A587B-5814-4D9B-9598-FE9CB954CB01}" type="slidenum">
              <a:rPr lang="fr-FR" smtClean="0"/>
              <a:t>53</a:t>
            </a:fld>
            <a:endParaRPr lang="fr-FR"/>
          </a:p>
        </p:txBody>
      </p:sp>
    </p:spTree>
    <p:extLst>
      <p:ext uri="{BB962C8B-B14F-4D97-AF65-F5344CB8AC3E}">
        <p14:creationId xmlns:p14="http://schemas.microsoft.com/office/powerpoint/2010/main" val="1666182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1159259-1752-CD2B-FD6E-E7716615F436}"/>
              </a:ext>
            </a:extLst>
          </p:cNvPr>
          <p:cNvSpPr>
            <a:spLocks noGrp="1"/>
          </p:cNvSpPr>
          <p:nvPr>
            <p:ph type="title"/>
          </p:nvPr>
        </p:nvSpPr>
        <p:spPr/>
        <p:txBody>
          <a:bodyPr/>
          <a:lstStyle/>
          <a:p>
            <a:r>
              <a:rPr lang="fr-FR" sz="2800" dirty="0">
                <a:solidFill>
                  <a:srgbClr val="C00000"/>
                </a:solidFill>
              </a:rPr>
              <a:t>14 - Majoration pour enfants</a:t>
            </a:r>
          </a:p>
        </p:txBody>
      </p:sp>
      <p:graphicFrame>
        <p:nvGraphicFramePr>
          <p:cNvPr id="8" name="Diagramme 7">
            <a:extLst>
              <a:ext uri="{FF2B5EF4-FFF2-40B4-BE49-F238E27FC236}">
                <a16:creationId xmlns:a16="http://schemas.microsoft.com/office/drawing/2014/main" id="{1D52DAB5-AAB8-B7DF-58CB-6BA293581779}"/>
              </a:ext>
            </a:extLst>
          </p:cNvPr>
          <p:cNvGraphicFramePr/>
          <p:nvPr>
            <p:extLst>
              <p:ext uri="{D42A27DB-BD31-4B8C-83A1-F6EECF244321}">
                <p14:modId xmlns:p14="http://schemas.microsoft.com/office/powerpoint/2010/main" val="3685924178"/>
              </p:ext>
            </p:extLst>
          </p:nvPr>
        </p:nvGraphicFramePr>
        <p:xfrm>
          <a:off x="828675" y="1066805"/>
          <a:ext cx="10560611" cy="16478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Diagramme 9">
            <a:extLst>
              <a:ext uri="{FF2B5EF4-FFF2-40B4-BE49-F238E27FC236}">
                <a16:creationId xmlns:a16="http://schemas.microsoft.com/office/drawing/2014/main" id="{03F24D07-5D70-AF76-0F08-A1AC9FAE1590}"/>
              </a:ext>
            </a:extLst>
          </p:cNvPr>
          <p:cNvGraphicFramePr/>
          <p:nvPr>
            <p:extLst>
              <p:ext uri="{D42A27DB-BD31-4B8C-83A1-F6EECF244321}">
                <p14:modId xmlns:p14="http://schemas.microsoft.com/office/powerpoint/2010/main" val="309697437"/>
              </p:ext>
            </p:extLst>
          </p:nvPr>
        </p:nvGraphicFramePr>
        <p:xfrm>
          <a:off x="834930" y="2714625"/>
          <a:ext cx="10554356" cy="316386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Espace réservé du pied de page 1">
            <a:extLst>
              <a:ext uri="{FF2B5EF4-FFF2-40B4-BE49-F238E27FC236}">
                <a16:creationId xmlns:a16="http://schemas.microsoft.com/office/drawing/2014/main" id="{ED107D67-3A22-D7C2-DF48-6E99444A8201}"/>
              </a:ext>
            </a:extLst>
          </p:cNvPr>
          <p:cNvSpPr>
            <a:spLocks noGrp="1"/>
          </p:cNvSpPr>
          <p:nvPr>
            <p:ph type="ftr" sz="quarter" idx="11"/>
          </p:nvPr>
        </p:nvSpPr>
        <p:spPr/>
        <p:txBody>
          <a:bodyPr/>
          <a:lstStyle/>
          <a:p>
            <a:r>
              <a:rPr lang="fr-FR"/>
              <a:t>Réforme des retraites 2023</a:t>
            </a:r>
          </a:p>
        </p:txBody>
      </p:sp>
      <p:sp>
        <p:nvSpPr>
          <p:cNvPr id="3" name="Espace réservé du numéro de diapositive 2">
            <a:extLst>
              <a:ext uri="{FF2B5EF4-FFF2-40B4-BE49-F238E27FC236}">
                <a16:creationId xmlns:a16="http://schemas.microsoft.com/office/drawing/2014/main" id="{FB46714E-6F90-ABE8-0B2C-2F0C16D1F38F}"/>
              </a:ext>
            </a:extLst>
          </p:cNvPr>
          <p:cNvSpPr>
            <a:spLocks noGrp="1"/>
          </p:cNvSpPr>
          <p:nvPr>
            <p:ph type="sldNum" sz="quarter" idx="12"/>
          </p:nvPr>
        </p:nvSpPr>
        <p:spPr/>
        <p:txBody>
          <a:bodyPr/>
          <a:lstStyle/>
          <a:p>
            <a:fld id="{975A587B-5814-4D9B-9598-FE9CB954CB01}" type="slidenum">
              <a:rPr lang="fr-FR" smtClean="0"/>
              <a:t>54</a:t>
            </a:fld>
            <a:endParaRPr lang="fr-FR"/>
          </a:p>
        </p:txBody>
      </p:sp>
    </p:spTree>
    <p:extLst>
      <p:ext uri="{BB962C8B-B14F-4D97-AF65-F5344CB8AC3E}">
        <p14:creationId xmlns:p14="http://schemas.microsoft.com/office/powerpoint/2010/main" val="18093953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B4B99E82-CE07-47CF-A2C0-8D0B08D8CA45}"/>
              </a:ext>
            </a:extLst>
          </p:cNvPr>
          <p:cNvSpPr>
            <a:spLocks noGrp="1"/>
          </p:cNvSpPr>
          <p:nvPr>
            <p:ph type="body" idx="1"/>
          </p:nvPr>
        </p:nvSpPr>
        <p:spPr/>
        <p:txBody>
          <a:bodyPr/>
          <a:lstStyle/>
          <a:p>
            <a:r>
              <a:rPr lang="fr-FR" dirty="0">
                <a:solidFill>
                  <a:schemeClr val="tx1">
                    <a:lumMod val="75000"/>
                  </a:schemeClr>
                </a:solidFill>
              </a:rPr>
              <a:t>Estimation indicative globale (EIG)</a:t>
            </a:r>
            <a:endParaRPr lang="fr-FR" dirty="0">
              <a:solidFill>
                <a:srgbClr val="00B050"/>
              </a:solidFill>
            </a:endParaRPr>
          </a:p>
        </p:txBody>
      </p:sp>
      <p:sp>
        <p:nvSpPr>
          <p:cNvPr id="4" name="Titre 3">
            <a:extLst>
              <a:ext uri="{FF2B5EF4-FFF2-40B4-BE49-F238E27FC236}">
                <a16:creationId xmlns:a16="http://schemas.microsoft.com/office/drawing/2014/main" id="{7EB56609-F510-4657-9C75-026856DB1236}"/>
              </a:ext>
            </a:extLst>
          </p:cNvPr>
          <p:cNvSpPr>
            <a:spLocks noGrp="1"/>
          </p:cNvSpPr>
          <p:nvPr>
            <p:ph type="title"/>
          </p:nvPr>
        </p:nvSpPr>
        <p:spPr/>
        <p:txBody>
          <a:bodyPr/>
          <a:lstStyle/>
          <a:p>
            <a:r>
              <a:rPr lang="fr-FR" sz="2800" dirty="0">
                <a:solidFill>
                  <a:srgbClr val="C00000"/>
                </a:solidFill>
              </a:rPr>
              <a:t>14 - Droit à l'information</a:t>
            </a:r>
          </a:p>
        </p:txBody>
      </p:sp>
      <p:graphicFrame>
        <p:nvGraphicFramePr>
          <p:cNvPr id="7" name="Diagramme 6">
            <a:extLst>
              <a:ext uri="{FF2B5EF4-FFF2-40B4-BE49-F238E27FC236}">
                <a16:creationId xmlns:a16="http://schemas.microsoft.com/office/drawing/2014/main" id="{8B4E7B35-8ABD-4809-B251-10357EBE62D6}"/>
              </a:ext>
            </a:extLst>
          </p:cNvPr>
          <p:cNvGraphicFramePr/>
          <p:nvPr>
            <p:extLst>
              <p:ext uri="{D42A27DB-BD31-4B8C-83A1-F6EECF244321}">
                <p14:modId xmlns:p14="http://schemas.microsoft.com/office/powerpoint/2010/main" val="2610250146"/>
              </p:ext>
            </p:extLst>
          </p:nvPr>
        </p:nvGraphicFramePr>
        <p:xfrm>
          <a:off x="1312544" y="1906950"/>
          <a:ext cx="9241156" cy="34101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Espace réservé du pied de page 1">
            <a:extLst>
              <a:ext uri="{FF2B5EF4-FFF2-40B4-BE49-F238E27FC236}">
                <a16:creationId xmlns:a16="http://schemas.microsoft.com/office/drawing/2014/main" id="{EB9C9C16-6CCB-E08A-41C4-98B6ED1FEDC1}"/>
              </a:ext>
            </a:extLst>
          </p:cNvPr>
          <p:cNvSpPr>
            <a:spLocks noGrp="1"/>
          </p:cNvSpPr>
          <p:nvPr>
            <p:ph type="ftr" sz="quarter" idx="11"/>
          </p:nvPr>
        </p:nvSpPr>
        <p:spPr/>
        <p:txBody>
          <a:bodyPr/>
          <a:lstStyle/>
          <a:p>
            <a:r>
              <a:rPr lang="fr-FR"/>
              <a:t>Réforme des retraites 2023</a:t>
            </a:r>
          </a:p>
        </p:txBody>
      </p:sp>
      <p:sp>
        <p:nvSpPr>
          <p:cNvPr id="3" name="Espace réservé du numéro de diapositive 2">
            <a:extLst>
              <a:ext uri="{FF2B5EF4-FFF2-40B4-BE49-F238E27FC236}">
                <a16:creationId xmlns:a16="http://schemas.microsoft.com/office/drawing/2014/main" id="{200ABF47-B686-62E2-A245-9BD2F074C94A}"/>
              </a:ext>
            </a:extLst>
          </p:cNvPr>
          <p:cNvSpPr>
            <a:spLocks noGrp="1"/>
          </p:cNvSpPr>
          <p:nvPr>
            <p:ph type="sldNum" sz="quarter" idx="12"/>
          </p:nvPr>
        </p:nvSpPr>
        <p:spPr/>
        <p:txBody>
          <a:bodyPr/>
          <a:lstStyle/>
          <a:p>
            <a:fld id="{975A587B-5814-4D9B-9598-FE9CB954CB01}" type="slidenum">
              <a:rPr lang="fr-FR" smtClean="0"/>
              <a:t>55</a:t>
            </a:fld>
            <a:endParaRPr lang="fr-FR"/>
          </a:p>
        </p:txBody>
      </p:sp>
    </p:spTree>
    <p:extLst>
      <p:ext uri="{BB962C8B-B14F-4D97-AF65-F5344CB8AC3E}">
        <p14:creationId xmlns:p14="http://schemas.microsoft.com/office/powerpoint/2010/main" val="545525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53ACB72A-C573-48EC-9FC7-9C261B0F1BB6}"/>
              </a:ext>
            </a:extLst>
          </p:cNvPr>
          <p:cNvSpPr>
            <a:spLocks noGrp="1"/>
          </p:cNvSpPr>
          <p:nvPr>
            <p:ph type="ftr" sz="quarter" idx="11"/>
          </p:nvPr>
        </p:nvSpPr>
        <p:spPr/>
        <p:txBody>
          <a:bodyPr/>
          <a:lstStyle/>
          <a:p>
            <a:r>
              <a:rPr lang="fr-FR"/>
              <a:t>Réforme des retraites 2023</a:t>
            </a:r>
          </a:p>
        </p:txBody>
      </p:sp>
      <p:sp>
        <p:nvSpPr>
          <p:cNvPr id="5" name="Titre 4">
            <a:extLst>
              <a:ext uri="{FF2B5EF4-FFF2-40B4-BE49-F238E27FC236}">
                <a16:creationId xmlns:a16="http://schemas.microsoft.com/office/drawing/2014/main" id="{DB01B4D1-E84F-4CBE-97D9-83D9C5E1EA74}"/>
              </a:ext>
            </a:extLst>
          </p:cNvPr>
          <p:cNvSpPr>
            <a:spLocks noGrp="1"/>
          </p:cNvSpPr>
          <p:nvPr>
            <p:ph type="title"/>
          </p:nvPr>
        </p:nvSpPr>
        <p:spPr>
          <a:xfrm>
            <a:off x="779144" y="585842"/>
            <a:ext cx="7867551" cy="687072"/>
          </a:xfrm>
        </p:spPr>
        <p:txBody>
          <a:bodyPr/>
          <a:lstStyle/>
          <a:p>
            <a:r>
              <a:rPr lang="fr-FR" sz="2800" dirty="0">
                <a:solidFill>
                  <a:srgbClr val="C00000"/>
                </a:solidFill>
              </a:rPr>
              <a:t>15 - Annulation de la demande de pension pendant la période transitoire</a:t>
            </a:r>
          </a:p>
        </p:txBody>
      </p:sp>
      <p:sp>
        <p:nvSpPr>
          <p:cNvPr id="6" name="Espace réservé du texte 5">
            <a:extLst>
              <a:ext uri="{FF2B5EF4-FFF2-40B4-BE49-F238E27FC236}">
                <a16:creationId xmlns:a16="http://schemas.microsoft.com/office/drawing/2014/main" id="{93D83290-2F64-4598-AC00-3B661FED8C35}"/>
              </a:ext>
            </a:extLst>
          </p:cNvPr>
          <p:cNvSpPr>
            <a:spLocks noGrp="1"/>
          </p:cNvSpPr>
          <p:nvPr>
            <p:ph type="body" sz="quarter" idx="14"/>
          </p:nvPr>
        </p:nvSpPr>
        <p:spPr>
          <a:xfrm>
            <a:off x="1268858" y="2693148"/>
            <a:ext cx="9434858" cy="1378378"/>
          </a:xfrm>
        </p:spPr>
        <p:txBody>
          <a:bodyPr vert="horz" lIns="91440" tIns="45720" rIns="91440" bIns="45720" rtlCol="0" anchor="t">
            <a:noAutofit/>
          </a:bodyPr>
          <a:lstStyle/>
          <a:p>
            <a:r>
              <a:rPr lang="fr-FR" i="0" dirty="0">
                <a:solidFill>
                  <a:srgbClr val="002060"/>
                </a:solidFill>
              </a:rPr>
              <a:t>Suite aux nouvelles mesures prévues par la LFRSS pour 2023, les assurés qui auront déjà fait leur demande de pension pourront demander </a:t>
            </a:r>
          </a:p>
          <a:p>
            <a:pPr marL="285750" indent="-285750">
              <a:buFont typeface="Wingdings" panose="05000000000000000000" pitchFamily="2" charset="2"/>
              <a:buChar char="Ø"/>
            </a:pPr>
            <a:r>
              <a:rPr lang="fr-FR" i="0" dirty="0">
                <a:solidFill>
                  <a:srgbClr val="002060"/>
                </a:solidFill>
              </a:rPr>
              <a:t>l’annulation de cette demande </a:t>
            </a:r>
          </a:p>
          <a:p>
            <a:pPr marL="285750" indent="-285750">
              <a:buFont typeface="Wingdings" panose="05000000000000000000" pitchFamily="2" charset="2"/>
              <a:buChar char="Ø"/>
            </a:pPr>
            <a:r>
              <a:rPr lang="fr-FR" i="0" dirty="0">
                <a:solidFill>
                  <a:srgbClr val="002060"/>
                </a:solidFill>
              </a:rPr>
              <a:t>ou le cas échéant, de leur pension.</a:t>
            </a:r>
          </a:p>
        </p:txBody>
      </p:sp>
      <p:sp>
        <p:nvSpPr>
          <p:cNvPr id="2" name="Espace réservé du numéro de diapositive 1">
            <a:extLst>
              <a:ext uri="{FF2B5EF4-FFF2-40B4-BE49-F238E27FC236}">
                <a16:creationId xmlns:a16="http://schemas.microsoft.com/office/drawing/2014/main" id="{437F9EEC-EB63-8D74-EC93-8FD1C4753E1A}"/>
              </a:ext>
            </a:extLst>
          </p:cNvPr>
          <p:cNvSpPr>
            <a:spLocks noGrp="1"/>
          </p:cNvSpPr>
          <p:nvPr>
            <p:ph type="sldNum" sz="quarter" idx="12"/>
          </p:nvPr>
        </p:nvSpPr>
        <p:spPr/>
        <p:txBody>
          <a:bodyPr/>
          <a:lstStyle/>
          <a:p>
            <a:fld id="{975A587B-5814-4D9B-9598-FE9CB954CB01}" type="slidenum">
              <a:rPr lang="fr-FR" smtClean="0"/>
              <a:t>56</a:t>
            </a:fld>
            <a:endParaRPr lang="fr-FR"/>
          </a:p>
        </p:txBody>
      </p:sp>
      <p:sp>
        <p:nvSpPr>
          <p:cNvPr id="11" name="ZoneTexte 10">
            <a:extLst>
              <a:ext uri="{FF2B5EF4-FFF2-40B4-BE49-F238E27FC236}">
                <a16:creationId xmlns:a16="http://schemas.microsoft.com/office/drawing/2014/main" id="{42805118-39E7-68F5-A0F0-5A724FFC97D9}"/>
              </a:ext>
            </a:extLst>
          </p:cNvPr>
          <p:cNvSpPr txBox="1"/>
          <p:nvPr/>
        </p:nvSpPr>
        <p:spPr>
          <a:xfrm>
            <a:off x="966450" y="4757192"/>
            <a:ext cx="1371600" cy="369332"/>
          </a:xfrm>
          <a:prstGeom prst="rect">
            <a:avLst/>
          </a:prstGeom>
          <a:noFill/>
          <a:ln>
            <a:noFill/>
          </a:ln>
        </p:spPr>
        <p:txBody>
          <a:bodyPr wrap="square">
            <a:spAutoFit/>
          </a:bodyPr>
          <a:lstStyle/>
          <a:p>
            <a:r>
              <a:rPr lang="fr-FR" i="0" dirty="0">
                <a:solidFill>
                  <a:srgbClr val="002060"/>
                </a:solidFill>
              </a:rPr>
              <a:t>Conditions </a:t>
            </a:r>
            <a:endParaRPr lang="fr-FR" dirty="0">
              <a:solidFill>
                <a:srgbClr val="002060"/>
              </a:solidFill>
            </a:endParaRPr>
          </a:p>
        </p:txBody>
      </p:sp>
      <p:sp>
        <p:nvSpPr>
          <p:cNvPr id="12" name="Rectangle : coins arrondis 11">
            <a:extLst>
              <a:ext uri="{FF2B5EF4-FFF2-40B4-BE49-F238E27FC236}">
                <a16:creationId xmlns:a16="http://schemas.microsoft.com/office/drawing/2014/main" id="{9E6003CD-1543-3E23-89EA-7EFC6AFDB20B}"/>
              </a:ext>
            </a:extLst>
          </p:cNvPr>
          <p:cNvSpPr/>
          <p:nvPr/>
        </p:nvSpPr>
        <p:spPr bwMode="auto">
          <a:xfrm>
            <a:off x="2610767" y="4281075"/>
            <a:ext cx="8362949" cy="1333500"/>
          </a:xfrm>
          <a:prstGeom prst="roundRect">
            <a:avLst/>
          </a:prstGeom>
          <a:noFill/>
          <a:ln w="66675">
            <a:solidFill>
              <a:srgbClr val="B7CBE4"/>
            </a:solidFill>
          </a:ln>
        </p:spPr>
        <p:txBody>
          <a:bodyPr vert="horz" wrap="square" lIns="91440" tIns="45720" rIns="91440" bIns="45720" numCol="1" rtlCol="0" anchor="t" anchorCtr="0" compatLnSpc="1">
            <a:prstTxWarp prst="textNoShape">
              <a:avLst/>
            </a:prstTxWarp>
          </a:bodyPr>
          <a:lstStyle/>
          <a:p>
            <a:pPr algn="l"/>
            <a:endParaRPr lang="fr-FR"/>
          </a:p>
        </p:txBody>
      </p:sp>
      <p:sp>
        <p:nvSpPr>
          <p:cNvPr id="14" name="ZoneTexte 13">
            <a:extLst>
              <a:ext uri="{FF2B5EF4-FFF2-40B4-BE49-F238E27FC236}">
                <a16:creationId xmlns:a16="http://schemas.microsoft.com/office/drawing/2014/main" id="{6EE457D2-DA00-15DB-543F-22A3C8028BAA}"/>
              </a:ext>
            </a:extLst>
          </p:cNvPr>
          <p:cNvSpPr txBox="1"/>
          <p:nvPr/>
        </p:nvSpPr>
        <p:spPr>
          <a:xfrm>
            <a:off x="2647949" y="4499401"/>
            <a:ext cx="8267699" cy="830997"/>
          </a:xfrm>
          <a:prstGeom prst="rect">
            <a:avLst/>
          </a:prstGeom>
          <a:noFill/>
        </p:spPr>
        <p:txBody>
          <a:bodyPr wrap="square">
            <a:spAutoFit/>
          </a:bodyPr>
          <a:lstStyle/>
          <a:p>
            <a:pPr marL="285750" indent="-285750">
              <a:buFont typeface="Arial" panose="020B0604020202020204" pitchFamily="34" charset="0"/>
              <a:buChar char="•"/>
            </a:pPr>
            <a:r>
              <a:rPr lang="fr-FR" sz="1600" i="0" dirty="0">
                <a:solidFill>
                  <a:srgbClr val="002060"/>
                </a:solidFill>
              </a:rPr>
              <a:t>L’assuré doit en faire la demande entre le 5 juin et le 31 octobre 2023</a:t>
            </a:r>
          </a:p>
          <a:p>
            <a:pPr marL="285750" indent="-285750">
              <a:buFont typeface="Arial" panose="020B0604020202020204" pitchFamily="34" charset="0"/>
              <a:buChar char="•"/>
            </a:pPr>
            <a:r>
              <a:rPr lang="fr-FR" sz="1600" i="0" dirty="0">
                <a:solidFill>
                  <a:srgbClr val="002060"/>
                </a:solidFill>
              </a:rPr>
              <a:t>La demande de pension doit être antérieure à la date d’entrée en vigueur de la LFRSS</a:t>
            </a:r>
            <a:endParaRPr lang="fr-FR" sz="1600" i="0" dirty="0">
              <a:solidFill>
                <a:srgbClr val="002060"/>
              </a:solidFill>
              <a:cs typeface="Arial"/>
            </a:endParaRPr>
          </a:p>
          <a:p>
            <a:pPr marL="285750" indent="-285750">
              <a:buFont typeface="Arial" panose="020B0604020202020204" pitchFamily="34" charset="0"/>
              <a:buChar char="•"/>
            </a:pPr>
            <a:r>
              <a:rPr lang="fr-FR" sz="1600" i="0" dirty="0">
                <a:solidFill>
                  <a:srgbClr val="002060"/>
                </a:solidFill>
              </a:rPr>
              <a:t>L’entrée en jouissance de la pension doit intervenir à compter du 1</a:t>
            </a:r>
            <a:r>
              <a:rPr lang="fr-FR" sz="1600" i="0" baseline="30000" dirty="0">
                <a:solidFill>
                  <a:srgbClr val="002060"/>
                </a:solidFill>
              </a:rPr>
              <a:t>er</a:t>
            </a:r>
            <a:r>
              <a:rPr lang="fr-FR" sz="1600" i="0" dirty="0">
                <a:solidFill>
                  <a:srgbClr val="002060"/>
                </a:solidFill>
              </a:rPr>
              <a:t>  septembre 2023 </a:t>
            </a:r>
            <a:endParaRPr lang="fr-FR" sz="1600" i="0" dirty="0">
              <a:solidFill>
                <a:srgbClr val="002060"/>
              </a:solidFill>
              <a:cs typeface="Arial"/>
            </a:endParaRPr>
          </a:p>
        </p:txBody>
      </p:sp>
      <p:sp>
        <p:nvSpPr>
          <p:cNvPr id="7" name="Ellipse 6">
            <a:extLst>
              <a:ext uri="{FF2B5EF4-FFF2-40B4-BE49-F238E27FC236}">
                <a16:creationId xmlns:a16="http://schemas.microsoft.com/office/drawing/2014/main" id="{316615C3-49FC-4A7B-634E-584BAE90607E}"/>
              </a:ext>
            </a:extLst>
          </p:cNvPr>
          <p:cNvSpPr/>
          <p:nvPr/>
        </p:nvSpPr>
        <p:spPr bwMode="auto">
          <a:xfrm>
            <a:off x="966450" y="4275108"/>
            <a:ext cx="1275769" cy="1333500"/>
          </a:xfrm>
          <a:prstGeom prst="ellipse">
            <a:avLst/>
          </a:prstGeom>
          <a:noFill/>
          <a:ln w="79375">
            <a:solidFill>
              <a:srgbClr val="B7CBE4"/>
            </a:solidFill>
          </a:ln>
        </p:spPr>
        <p:txBody>
          <a:bodyPr vert="horz" wrap="square" lIns="91440" tIns="45720" rIns="91440" bIns="45720" numCol="1" rtlCol="0" anchor="t" anchorCtr="0" compatLnSpc="1">
            <a:prstTxWarp prst="textNoShape">
              <a:avLst/>
            </a:prstTxWarp>
          </a:bodyPr>
          <a:lstStyle/>
          <a:p>
            <a:pPr algn="l"/>
            <a:endParaRPr lang="fr-FR"/>
          </a:p>
        </p:txBody>
      </p:sp>
    </p:spTree>
    <p:extLst>
      <p:ext uri="{BB962C8B-B14F-4D97-AF65-F5344CB8AC3E}">
        <p14:creationId xmlns:p14="http://schemas.microsoft.com/office/powerpoint/2010/main" val="38716421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ADA08CF4-26D1-4370-895D-39E58B2DBA9A}"/>
              </a:ext>
            </a:extLst>
          </p:cNvPr>
          <p:cNvSpPr>
            <a:spLocks noGrp="1"/>
          </p:cNvSpPr>
          <p:nvPr>
            <p:ph type="body" idx="1"/>
          </p:nvPr>
        </p:nvSpPr>
        <p:spPr/>
        <p:txBody>
          <a:bodyPr/>
          <a:lstStyle/>
          <a:p>
            <a:r>
              <a:rPr lang="fr-FR" dirty="0">
                <a:solidFill>
                  <a:schemeClr val="tx1">
                    <a:lumMod val="75000"/>
                  </a:schemeClr>
                </a:solidFill>
              </a:rPr>
              <a:t>Dérogations</a:t>
            </a:r>
          </a:p>
        </p:txBody>
      </p:sp>
      <p:sp>
        <p:nvSpPr>
          <p:cNvPr id="4" name="Titre 3">
            <a:extLst>
              <a:ext uri="{FF2B5EF4-FFF2-40B4-BE49-F238E27FC236}">
                <a16:creationId xmlns:a16="http://schemas.microsoft.com/office/drawing/2014/main" id="{94D19E99-2F5A-4231-B00F-43B6BAC52EE9}"/>
              </a:ext>
            </a:extLst>
          </p:cNvPr>
          <p:cNvSpPr>
            <a:spLocks noGrp="1"/>
          </p:cNvSpPr>
          <p:nvPr>
            <p:ph type="title"/>
          </p:nvPr>
        </p:nvSpPr>
        <p:spPr/>
        <p:txBody>
          <a:bodyPr/>
          <a:lstStyle/>
          <a:p>
            <a:r>
              <a:rPr lang="fr-FR" sz="2800" dirty="0">
                <a:solidFill>
                  <a:srgbClr val="C00000"/>
                </a:solidFill>
              </a:rPr>
              <a:t>16 - Principe de non acquisition de nouveaux droits</a:t>
            </a:r>
          </a:p>
        </p:txBody>
      </p:sp>
      <p:graphicFrame>
        <p:nvGraphicFramePr>
          <p:cNvPr id="2" name="Diagramme 1">
            <a:extLst>
              <a:ext uri="{FF2B5EF4-FFF2-40B4-BE49-F238E27FC236}">
                <a16:creationId xmlns:a16="http://schemas.microsoft.com/office/drawing/2014/main" id="{1C5B7CC4-6BAA-EBE8-E399-0684F3A9A1F9}"/>
              </a:ext>
            </a:extLst>
          </p:cNvPr>
          <p:cNvGraphicFramePr/>
          <p:nvPr>
            <p:extLst>
              <p:ext uri="{D42A27DB-BD31-4B8C-83A1-F6EECF244321}">
                <p14:modId xmlns:p14="http://schemas.microsoft.com/office/powerpoint/2010/main" val="2389774246"/>
              </p:ext>
            </p:extLst>
          </p:nvPr>
        </p:nvGraphicFramePr>
        <p:xfrm>
          <a:off x="1003324" y="1528946"/>
          <a:ext cx="10439143" cy="16321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ZoneTexte 6">
            <a:extLst>
              <a:ext uri="{FF2B5EF4-FFF2-40B4-BE49-F238E27FC236}">
                <a16:creationId xmlns:a16="http://schemas.microsoft.com/office/drawing/2014/main" id="{F8ED9D35-75DC-E220-BCCA-1D5916AEAAEE}"/>
              </a:ext>
            </a:extLst>
          </p:cNvPr>
          <p:cNvSpPr txBox="1"/>
          <p:nvPr/>
        </p:nvSpPr>
        <p:spPr>
          <a:xfrm>
            <a:off x="1038785" y="3604253"/>
            <a:ext cx="10368219" cy="2339102"/>
          </a:xfrm>
          <a:prstGeom prst="rect">
            <a:avLst/>
          </a:prstGeom>
          <a:noFill/>
        </p:spPr>
        <p:txBody>
          <a:bodyPr wrap="square" rtlCol="0">
            <a:spAutoFit/>
          </a:bodyPr>
          <a:lstStyle/>
          <a:p>
            <a:pPr marL="285750" lvl="0" indent="-285750">
              <a:buFont typeface="Wingdings" panose="05000000000000000000" pitchFamily="2" charset="2"/>
              <a:buChar char="q"/>
            </a:pPr>
            <a:r>
              <a:rPr lang="fr-FR" b="1" i="0" baseline="0" dirty="0">
                <a:solidFill>
                  <a:srgbClr val="002060"/>
                </a:solidFill>
              </a:rPr>
              <a:t>dans le cas où l’assuré bénéficie d’un dispositif de retraite progressive ;</a:t>
            </a:r>
          </a:p>
          <a:p>
            <a:pPr marL="285750" lvl="0" indent="-285750">
              <a:buFont typeface="Wingdings" panose="05000000000000000000" pitchFamily="2" charset="2"/>
              <a:buChar char="q"/>
            </a:pPr>
            <a:endParaRPr lang="fr-FR" b="0" i="0" baseline="0" dirty="0">
              <a:solidFill>
                <a:srgbClr val="002060"/>
              </a:solidFill>
            </a:endParaRPr>
          </a:p>
          <a:p>
            <a:pPr marL="285750" indent="-285750">
              <a:buFont typeface="Wingdings" panose="05000000000000000000" pitchFamily="2" charset="2"/>
              <a:buChar char="q"/>
            </a:pPr>
            <a:r>
              <a:rPr lang="fr-FR" b="1" i="0" baseline="0" dirty="0">
                <a:solidFill>
                  <a:srgbClr val="002060"/>
                </a:solidFill>
              </a:rPr>
              <a:t>lorsque l’assuré remplit les conditions pour bénéficier du cumul libre</a:t>
            </a:r>
          </a:p>
          <a:p>
            <a:pPr marL="742950" lvl="1" indent="-285750">
              <a:buFont typeface="Wingdings" panose="05000000000000000000" pitchFamily="2" charset="2"/>
              <a:buChar char="ü"/>
            </a:pPr>
            <a:r>
              <a:rPr lang="fr-FR" sz="1400" b="0" i="0" baseline="0" dirty="0">
                <a:solidFill>
                  <a:srgbClr val="002060"/>
                </a:solidFill>
              </a:rPr>
              <a:t>s’il a atteint l’âge légal de départ à la retraite, a liquidé l’ensemble de ses pensions personnelles auprès de tous les régimes dont il a relevé et totalise une durée d’assurance égale ou supérieure au taux plein</a:t>
            </a:r>
          </a:p>
          <a:p>
            <a:pPr marL="742950" lvl="1" indent="-285750">
              <a:buFont typeface="Wingdings" panose="05000000000000000000" pitchFamily="2" charset="2"/>
              <a:buChar char="ü"/>
            </a:pPr>
            <a:r>
              <a:rPr lang="fr-FR" sz="1400" b="0" i="0" baseline="0" dirty="0">
                <a:solidFill>
                  <a:srgbClr val="002060"/>
                </a:solidFill>
              </a:rPr>
              <a:t>s’il a atteint l’âge d’annulation de la décote et liquidé l’ensemble de ses pensions personnelles auprès de tous les régimes</a:t>
            </a:r>
            <a:r>
              <a:rPr lang="fr-FR" sz="1400" b="0" i="0" baseline="0" dirty="0">
                <a:solidFill>
                  <a:schemeClr val="tx2"/>
                </a:solidFill>
              </a:rPr>
              <a:t>.</a:t>
            </a:r>
          </a:p>
          <a:p>
            <a:pPr marL="546100" lvl="1" indent="-273050"/>
            <a:r>
              <a:rPr lang="fr-FR" dirty="0">
                <a:solidFill>
                  <a:srgbClr val="002060"/>
                </a:solidFill>
                <a:sym typeface="Wingdings" panose="05000000000000000000" pitchFamily="2" charset="2"/>
              </a:rPr>
              <a:t> </a:t>
            </a:r>
            <a:r>
              <a:rPr lang="fr-FR" b="1" dirty="0">
                <a:solidFill>
                  <a:srgbClr val="002060"/>
                </a:solidFill>
              </a:rPr>
              <a:t>Une seconde pension est liquidée </a:t>
            </a:r>
            <a:r>
              <a:rPr lang="fr-FR" i="1" baseline="0" dirty="0">
                <a:solidFill>
                  <a:srgbClr val="002060"/>
                </a:solidFill>
              </a:rPr>
              <a:t>(situation à la marge du fait de la prévalence de l’application de l’article L77 du CPCMR). </a:t>
            </a:r>
            <a:endParaRPr lang="fr-FR" i="1" dirty="0">
              <a:solidFill>
                <a:srgbClr val="002060"/>
              </a:solidFill>
            </a:endParaRPr>
          </a:p>
        </p:txBody>
      </p:sp>
      <p:graphicFrame>
        <p:nvGraphicFramePr>
          <p:cNvPr id="6" name="Diagramme 5">
            <a:extLst>
              <a:ext uri="{FF2B5EF4-FFF2-40B4-BE49-F238E27FC236}">
                <a16:creationId xmlns:a16="http://schemas.microsoft.com/office/drawing/2014/main" id="{B2F6FAF9-5799-3EED-E764-ACCCB97D017A}"/>
              </a:ext>
            </a:extLst>
          </p:cNvPr>
          <p:cNvGraphicFramePr/>
          <p:nvPr>
            <p:extLst>
              <p:ext uri="{D42A27DB-BD31-4B8C-83A1-F6EECF244321}">
                <p14:modId xmlns:p14="http://schemas.microsoft.com/office/powerpoint/2010/main" val="2851157691"/>
              </p:ext>
            </p:extLst>
          </p:nvPr>
        </p:nvGraphicFramePr>
        <p:xfrm>
          <a:off x="1013459" y="2656550"/>
          <a:ext cx="10429008" cy="77245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Espace réservé du pied de page 7">
            <a:extLst>
              <a:ext uri="{FF2B5EF4-FFF2-40B4-BE49-F238E27FC236}">
                <a16:creationId xmlns:a16="http://schemas.microsoft.com/office/drawing/2014/main" id="{B987CC73-96A2-2539-CBB0-03A88DAD299A}"/>
              </a:ext>
            </a:extLst>
          </p:cNvPr>
          <p:cNvSpPr>
            <a:spLocks noGrp="1"/>
          </p:cNvSpPr>
          <p:nvPr>
            <p:ph type="ftr" sz="quarter" idx="11"/>
          </p:nvPr>
        </p:nvSpPr>
        <p:spPr/>
        <p:txBody>
          <a:bodyPr/>
          <a:lstStyle/>
          <a:p>
            <a:r>
              <a:rPr lang="fr-FR"/>
              <a:t>Réforme des retraites 2023</a:t>
            </a:r>
          </a:p>
        </p:txBody>
      </p:sp>
      <p:sp>
        <p:nvSpPr>
          <p:cNvPr id="9" name="Espace réservé du numéro de diapositive 8">
            <a:extLst>
              <a:ext uri="{FF2B5EF4-FFF2-40B4-BE49-F238E27FC236}">
                <a16:creationId xmlns:a16="http://schemas.microsoft.com/office/drawing/2014/main" id="{E114CEBC-BC27-3602-5815-5D5B1E5DCC76}"/>
              </a:ext>
            </a:extLst>
          </p:cNvPr>
          <p:cNvSpPr>
            <a:spLocks noGrp="1"/>
          </p:cNvSpPr>
          <p:nvPr>
            <p:ph type="sldNum" sz="quarter" idx="12"/>
          </p:nvPr>
        </p:nvSpPr>
        <p:spPr/>
        <p:txBody>
          <a:bodyPr/>
          <a:lstStyle/>
          <a:p>
            <a:fld id="{975A587B-5814-4D9B-9598-FE9CB954CB01}" type="slidenum">
              <a:rPr lang="fr-FR" smtClean="0"/>
              <a:t>57</a:t>
            </a:fld>
            <a:endParaRPr lang="fr-FR"/>
          </a:p>
        </p:txBody>
      </p:sp>
    </p:spTree>
    <p:extLst>
      <p:ext uri="{BB962C8B-B14F-4D97-AF65-F5344CB8AC3E}">
        <p14:creationId xmlns:p14="http://schemas.microsoft.com/office/powerpoint/2010/main" val="32379553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B653D8B6-BFC8-458A-80F6-5481FCB4877B}"/>
              </a:ext>
            </a:extLst>
          </p:cNvPr>
          <p:cNvSpPr>
            <a:spLocks noGrp="1"/>
          </p:cNvSpPr>
          <p:nvPr>
            <p:ph type="ftr" sz="quarter" idx="11"/>
          </p:nvPr>
        </p:nvSpPr>
        <p:spPr/>
        <p:txBody>
          <a:bodyPr/>
          <a:lstStyle/>
          <a:p>
            <a:r>
              <a:rPr lang="fr-FR"/>
              <a:t>Réforme des retraites 2023</a:t>
            </a:r>
          </a:p>
        </p:txBody>
      </p:sp>
      <p:sp>
        <p:nvSpPr>
          <p:cNvPr id="5" name="Titre 4">
            <a:extLst>
              <a:ext uri="{FF2B5EF4-FFF2-40B4-BE49-F238E27FC236}">
                <a16:creationId xmlns:a16="http://schemas.microsoft.com/office/drawing/2014/main" id="{FDF3775F-5C24-4A61-BD7B-ABAF898354CB}"/>
              </a:ext>
            </a:extLst>
          </p:cNvPr>
          <p:cNvSpPr>
            <a:spLocks noGrp="1"/>
          </p:cNvSpPr>
          <p:nvPr>
            <p:ph type="title"/>
          </p:nvPr>
        </p:nvSpPr>
        <p:spPr/>
        <p:txBody>
          <a:bodyPr/>
          <a:lstStyle/>
          <a:p>
            <a:r>
              <a:rPr lang="fr-FR" sz="2800" dirty="0">
                <a:solidFill>
                  <a:srgbClr val="C00000"/>
                </a:solidFill>
              </a:rPr>
              <a:t>17 - ASPA – évolutions</a:t>
            </a:r>
            <a:br>
              <a:rPr lang="fr-FR" sz="3200" dirty="0"/>
            </a:br>
            <a:endParaRPr lang="fr-FR" dirty="0"/>
          </a:p>
        </p:txBody>
      </p:sp>
      <p:graphicFrame>
        <p:nvGraphicFramePr>
          <p:cNvPr id="7" name="Tableau 7">
            <a:extLst>
              <a:ext uri="{FF2B5EF4-FFF2-40B4-BE49-F238E27FC236}">
                <a16:creationId xmlns:a16="http://schemas.microsoft.com/office/drawing/2014/main" id="{F2749A7B-EB3A-E22B-9E24-81775FAC6990}"/>
              </a:ext>
            </a:extLst>
          </p:cNvPr>
          <p:cNvGraphicFramePr>
            <a:graphicFrameLocks noGrp="1"/>
          </p:cNvGraphicFramePr>
          <p:nvPr>
            <p:extLst>
              <p:ext uri="{D42A27DB-BD31-4B8C-83A1-F6EECF244321}">
                <p14:modId xmlns:p14="http://schemas.microsoft.com/office/powerpoint/2010/main" val="65836349"/>
              </p:ext>
            </p:extLst>
          </p:nvPr>
        </p:nvGraphicFramePr>
        <p:xfrm>
          <a:off x="1036117" y="1383826"/>
          <a:ext cx="10119766" cy="4589507"/>
        </p:xfrm>
        <a:graphic>
          <a:graphicData uri="http://schemas.openxmlformats.org/drawingml/2006/table">
            <a:tbl>
              <a:tblPr firstRow="1" bandRow="1">
                <a:tableStyleId>{5C22544A-7EE6-4342-B048-85BDC9FD1C3A}</a:tableStyleId>
              </a:tblPr>
              <a:tblGrid>
                <a:gridCol w="5059883">
                  <a:extLst>
                    <a:ext uri="{9D8B030D-6E8A-4147-A177-3AD203B41FA5}">
                      <a16:colId xmlns:a16="http://schemas.microsoft.com/office/drawing/2014/main" val="3516517948"/>
                    </a:ext>
                  </a:extLst>
                </a:gridCol>
                <a:gridCol w="5059883">
                  <a:extLst>
                    <a:ext uri="{9D8B030D-6E8A-4147-A177-3AD203B41FA5}">
                      <a16:colId xmlns:a16="http://schemas.microsoft.com/office/drawing/2014/main" val="1487878532"/>
                    </a:ext>
                  </a:extLst>
                </a:gridCol>
              </a:tblGrid>
              <a:tr h="427970">
                <a:tc>
                  <a:txBody>
                    <a:bodyPr/>
                    <a:lstStyle/>
                    <a:p>
                      <a:pPr algn="ctr"/>
                      <a:r>
                        <a:rPr lang="fr-FR" sz="1600" dirty="0"/>
                        <a:t>Avant réforme</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A8C46F"/>
                    </a:solidFill>
                  </a:tcPr>
                </a:tc>
                <a:tc>
                  <a:txBody>
                    <a:bodyPr/>
                    <a:lstStyle/>
                    <a:p>
                      <a:pPr algn="ctr"/>
                      <a:r>
                        <a:rPr lang="fr-FR" sz="1600" dirty="0"/>
                        <a:t>Après réforme</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A8C46F"/>
                    </a:solidFill>
                  </a:tcPr>
                </a:tc>
                <a:extLst>
                  <a:ext uri="{0D108BD9-81ED-4DB2-BD59-A6C34878D82A}">
                    <a16:rowId xmlns:a16="http://schemas.microsoft.com/office/drawing/2014/main" val="1721814021"/>
                  </a:ext>
                </a:extLst>
              </a:tr>
              <a:tr h="342847">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b="1" dirty="0">
                          <a:solidFill>
                            <a:srgbClr val="002060"/>
                          </a:solidFill>
                        </a:rPr>
                        <a:t>Récupération sur succession</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hMerge="1">
                  <a:txBody>
                    <a:bodyPr/>
                    <a:lstStyle/>
                    <a:p>
                      <a:pPr marL="0" indent="0">
                        <a:buFontTx/>
                        <a:buNone/>
                      </a:pPr>
                      <a:endParaRPr lang="fr-FR" sz="1600">
                        <a:solidFill>
                          <a:schemeClr val="tx2"/>
                        </a:solidFill>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522610254"/>
                  </a:ext>
                </a:extLst>
              </a:tr>
              <a:tr h="2371356">
                <a:tc>
                  <a:txBody>
                    <a:bodyPr/>
                    <a:lstStyle/>
                    <a:p>
                      <a:endParaRPr lang="fr-FR" sz="1600" dirty="0">
                        <a:solidFill>
                          <a:srgbClr val="002060"/>
                        </a:solidFill>
                      </a:endParaRPr>
                    </a:p>
                    <a:p>
                      <a:r>
                        <a:rPr lang="fr-FR" sz="1600" dirty="0">
                          <a:solidFill>
                            <a:srgbClr val="002060"/>
                          </a:solidFill>
                        </a:rPr>
                        <a:t>Les sommes servies au titre de l'ASPA sont récupérées après le décès du bénéficiaire sur la fraction de l'actif net qui excède le seuil de 39 000 €.</a:t>
                      </a:r>
                    </a:p>
                    <a:p>
                      <a:endParaRPr lang="fr-FR" sz="1600" dirty="0">
                        <a:solidFill>
                          <a:srgbClr val="002060"/>
                        </a:solidFill>
                      </a:endParaRPr>
                    </a:p>
                    <a:p>
                      <a:r>
                        <a:rPr lang="fr-FR" sz="1600" dirty="0">
                          <a:solidFill>
                            <a:srgbClr val="002060"/>
                          </a:solidFill>
                        </a:rPr>
                        <a:t>Ce seuil de récupération est fixé à 100.000 € jusqu’au 31 décembre 2026 pour les pensionnés dont leur résidence connue se situe dans les DROM.</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lang="fr-FR" sz="1600" dirty="0">
                          <a:solidFill>
                            <a:srgbClr val="002060"/>
                          </a:solidFill>
                        </a:rPr>
                        <a:t>Augmentation du seuil de récupération de l’ASPA à 100.000 € au 1er septembre 2023 </a:t>
                      </a:r>
                    </a:p>
                    <a:p>
                      <a:pPr marL="285750" indent="-285750">
                        <a:buFont typeface="Wingdings" panose="05000000000000000000" pitchFamily="2" charset="2"/>
                        <a:buChar char="§"/>
                      </a:pPr>
                      <a:r>
                        <a:rPr lang="fr-FR" sz="1600" dirty="0">
                          <a:solidFill>
                            <a:srgbClr val="002060"/>
                          </a:solidFill>
                        </a:rPr>
                        <a:t>Augmentation du seuil à 150.000 € jusqu’au 31 décembre 2029 pour les DROM</a:t>
                      </a:r>
                    </a:p>
                    <a:p>
                      <a:pPr marL="285750" indent="-285750">
                        <a:buFont typeface="Wingdings" panose="05000000000000000000" pitchFamily="2" charset="2"/>
                        <a:buChar char="§"/>
                      </a:pPr>
                      <a:r>
                        <a:rPr lang="fr-FR" sz="1600" dirty="0">
                          <a:solidFill>
                            <a:srgbClr val="002060"/>
                          </a:solidFill>
                        </a:rPr>
                        <a:t>Indexation du seuil sur l’inflation au 1er janvier de chaque année</a:t>
                      </a:r>
                    </a:p>
                    <a:p>
                      <a:pPr marL="0" indent="0">
                        <a:buFontTx/>
                        <a:buNone/>
                      </a:pPr>
                      <a:endParaRPr lang="fr-FR" sz="1600" dirty="0">
                        <a:solidFill>
                          <a:srgbClr val="002060"/>
                        </a:solidFill>
                      </a:endParaRPr>
                    </a:p>
                    <a:p>
                      <a:pPr marL="0" indent="0">
                        <a:buFontTx/>
                        <a:buNone/>
                      </a:pPr>
                      <a:r>
                        <a:rPr lang="fr-FR" sz="1600" dirty="0">
                          <a:solidFill>
                            <a:srgbClr val="002060"/>
                          </a:solidFill>
                        </a:rPr>
                        <a:t>L’allocation supplémentaire (AS) entre dans le champ d’application de cette mesure</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182302237"/>
                  </a:ext>
                </a:extLst>
              </a:tr>
              <a:tr h="380534">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b="1" dirty="0">
                          <a:solidFill>
                            <a:srgbClr val="002060"/>
                          </a:solidFill>
                        </a:rPr>
                        <a:t>Condition de résidence</a:t>
                      </a:r>
                      <a:endParaRPr lang="fr-FR" sz="1600" dirty="0">
                        <a:solidFill>
                          <a:srgbClr val="002060"/>
                        </a:solidFill>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D9E5C1"/>
                    </a:solidFill>
                  </a:tcPr>
                </a:tc>
                <a:tc hMerge="1">
                  <a:txBody>
                    <a:bodyPr/>
                    <a:lstStyle/>
                    <a:p>
                      <a:endParaRPr lang="fr-FR" sz="1600">
                        <a:solidFill>
                          <a:schemeClr val="tx2"/>
                        </a:solidFill>
                        <a:highlight>
                          <a:srgbClr val="A1B4D2"/>
                        </a:highlight>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435587675"/>
                  </a:ext>
                </a:extLst>
              </a:tr>
              <a:tr h="1028540">
                <a:tc>
                  <a:txBody>
                    <a:bodyPr/>
                    <a:lstStyle/>
                    <a:p>
                      <a:r>
                        <a:rPr lang="fr-FR" sz="1600">
                          <a:solidFill>
                            <a:srgbClr val="002060"/>
                          </a:solidFill>
                        </a:rPr>
                        <a:t>Pour bénéficier de l’ASPA, la condition de résidence est remplie lorsque le demandeur justifie d’une présence sur le territoire français plus de 180 jours par année civile, soit 6 mois. </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lang="fr-FR" sz="1600" dirty="0">
                          <a:solidFill>
                            <a:srgbClr val="002060"/>
                          </a:solidFill>
                        </a:rPr>
                        <a:t>Allongement de la durée relative à la condition de résidence sur le territoire français qui passe de 6 à 9 mois minimum par année civile, pour bénéficier de l’ASPA </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721793642"/>
                  </a:ext>
                </a:extLst>
              </a:tr>
            </a:tbl>
          </a:graphicData>
        </a:graphic>
      </p:graphicFrame>
      <p:sp>
        <p:nvSpPr>
          <p:cNvPr id="2" name="Espace réservé du numéro de diapositive 1">
            <a:extLst>
              <a:ext uri="{FF2B5EF4-FFF2-40B4-BE49-F238E27FC236}">
                <a16:creationId xmlns:a16="http://schemas.microsoft.com/office/drawing/2014/main" id="{E48D1096-9B53-91A6-8DBC-C0F9704808BB}"/>
              </a:ext>
            </a:extLst>
          </p:cNvPr>
          <p:cNvSpPr>
            <a:spLocks noGrp="1"/>
          </p:cNvSpPr>
          <p:nvPr>
            <p:ph type="sldNum" sz="quarter" idx="12"/>
          </p:nvPr>
        </p:nvSpPr>
        <p:spPr/>
        <p:txBody>
          <a:bodyPr/>
          <a:lstStyle/>
          <a:p>
            <a:fld id="{975A587B-5814-4D9B-9598-FE9CB954CB01}" type="slidenum">
              <a:rPr lang="fr-FR" smtClean="0"/>
              <a:t>58</a:t>
            </a:fld>
            <a:endParaRPr lang="fr-FR"/>
          </a:p>
        </p:txBody>
      </p:sp>
    </p:spTree>
    <p:extLst>
      <p:ext uri="{BB962C8B-B14F-4D97-AF65-F5344CB8AC3E}">
        <p14:creationId xmlns:p14="http://schemas.microsoft.com/office/powerpoint/2010/main" val="9278405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2F162884-6374-473F-8383-43F7F1317490}"/>
              </a:ext>
            </a:extLst>
          </p:cNvPr>
          <p:cNvSpPr>
            <a:spLocks noGrp="1"/>
          </p:cNvSpPr>
          <p:nvPr>
            <p:ph type="title"/>
          </p:nvPr>
        </p:nvSpPr>
        <p:spPr/>
        <p:txBody>
          <a:bodyPr/>
          <a:lstStyle/>
          <a:p>
            <a:r>
              <a:rPr lang="fr-FR"/>
              <a:t>caissedesdepots.fr</a:t>
            </a:r>
          </a:p>
        </p:txBody>
      </p:sp>
    </p:spTree>
    <p:extLst>
      <p:ext uri="{BB962C8B-B14F-4D97-AF65-F5344CB8AC3E}">
        <p14:creationId xmlns:p14="http://schemas.microsoft.com/office/powerpoint/2010/main" val="2658079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97116704-F098-4F44-B6A5-86B166413896}"/>
              </a:ext>
            </a:extLst>
          </p:cNvPr>
          <p:cNvSpPr>
            <a:spLocks noGrp="1"/>
          </p:cNvSpPr>
          <p:nvPr>
            <p:ph type="body" idx="1"/>
          </p:nvPr>
        </p:nvSpPr>
        <p:spPr>
          <a:xfrm>
            <a:off x="931543" y="962272"/>
            <a:ext cx="10440000" cy="360000"/>
          </a:xfrm>
        </p:spPr>
        <p:txBody>
          <a:bodyPr/>
          <a:lstStyle/>
          <a:p>
            <a:r>
              <a:rPr lang="fr-FR" i="0" dirty="0">
                <a:solidFill>
                  <a:srgbClr val="C00000"/>
                </a:solidFill>
              </a:rPr>
              <a:t>L’âge légal de départ est progressivement relevé de 2 ans</a:t>
            </a:r>
            <a:endParaRPr lang="fr-FR" dirty="0">
              <a:solidFill>
                <a:srgbClr val="C00000"/>
              </a:solidFill>
            </a:endParaRPr>
          </a:p>
        </p:txBody>
      </p:sp>
      <p:sp>
        <p:nvSpPr>
          <p:cNvPr id="4" name="Titre 3">
            <a:extLst>
              <a:ext uri="{FF2B5EF4-FFF2-40B4-BE49-F238E27FC236}">
                <a16:creationId xmlns:a16="http://schemas.microsoft.com/office/drawing/2014/main" id="{1BD5753F-BFEF-4C27-A1AB-EE1A60543ADB}"/>
              </a:ext>
            </a:extLst>
          </p:cNvPr>
          <p:cNvSpPr>
            <a:spLocks noGrp="1"/>
          </p:cNvSpPr>
          <p:nvPr>
            <p:ph type="title"/>
          </p:nvPr>
        </p:nvSpPr>
        <p:spPr>
          <a:xfrm>
            <a:off x="931543" y="413242"/>
            <a:ext cx="10440000" cy="468000"/>
          </a:xfrm>
        </p:spPr>
        <p:txBody>
          <a:bodyPr/>
          <a:lstStyle/>
          <a:p>
            <a:r>
              <a:rPr lang="fr-FR" sz="2800" dirty="0">
                <a:solidFill>
                  <a:srgbClr val="C00000"/>
                </a:solidFill>
              </a:rPr>
              <a:t>Relèvement de l’âge légal : catégorie « normale »</a:t>
            </a:r>
          </a:p>
        </p:txBody>
      </p:sp>
      <p:graphicFrame>
        <p:nvGraphicFramePr>
          <p:cNvPr id="7" name="Tableau 7">
            <a:extLst>
              <a:ext uri="{FF2B5EF4-FFF2-40B4-BE49-F238E27FC236}">
                <a16:creationId xmlns:a16="http://schemas.microsoft.com/office/drawing/2014/main" id="{3C8A15D7-FE64-4A7A-AB26-4A088C61632B}"/>
              </a:ext>
            </a:extLst>
          </p:cNvPr>
          <p:cNvGraphicFramePr>
            <a:graphicFrameLocks noGrp="1"/>
          </p:cNvGraphicFramePr>
          <p:nvPr>
            <p:extLst>
              <p:ext uri="{D42A27DB-BD31-4B8C-83A1-F6EECF244321}">
                <p14:modId xmlns:p14="http://schemas.microsoft.com/office/powerpoint/2010/main" val="1949955202"/>
              </p:ext>
            </p:extLst>
          </p:nvPr>
        </p:nvGraphicFramePr>
        <p:xfrm>
          <a:off x="1112615" y="1821253"/>
          <a:ext cx="10077855" cy="4023415"/>
        </p:xfrm>
        <a:graphic>
          <a:graphicData uri="http://schemas.openxmlformats.org/drawingml/2006/table">
            <a:tbl>
              <a:tblPr firstRow="1" bandRow="1">
                <a:tableStyleId>{5C22544A-7EE6-4342-B048-85BDC9FD1C3A}</a:tableStyleId>
              </a:tblPr>
              <a:tblGrid>
                <a:gridCol w="3359285">
                  <a:extLst>
                    <a:ext uri="{9D8B030D-6E8A-4147-A177-3AD203B41FA5}">
                      <a16:colId xmlns:a16="http://schemas.microsoft.com/office/drawing/2014/main" val="3844408925"/>
                    </a:ext>
                  </a:extLst>
                </a:gridCol>
                <a:gridCol w="3359285">
                  <a:extLst>
                    <a:ext uri="{9D8B030D-6E8A-4147-A177-3AD203B41FA5}">
                      <a16:colId xmlns:a16="http://schemas.microsoft.com/office/drawing/2014/main" val="2501942244"/>
                    </a:ext>
                  </a:extLst>
                </a:gridCol>
                <a:gridCol w="3359285">
                  <a:extLst>
                    <a:ext uri="{9D8B030D-6E8A-4147-A177-3AD203B41FA5}">
                      <a16:colId xmlns:a16="http://schemas.microsoft.com/office/drawing/2014/main" val="1338370866"/>
                    </a:ext>
                  </a:extLst>
                </a:gridCol>
              </a:tblGrid>
              <a:tr h="602609">
                <a:tc>
                  <a:txBody>
                    <a:bodyPr/>
                    <a:lstStyle/>
                    <a:p>
                      <a:pPr algn="ctr"/>
                      <a:r>
                        <a:rPr lang="fr-FR" sz="1600" dirty="0">
                          <a:solidFill>
                            <a:srgbClr val="002060"/>
                          </a:solidFill>
                        </a:rPr>
                        <a:t>Date de naissance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7CBE4"/>
                    </a:solidFill>
                  </a:tcPr>
                </a:tc>
                <a:tc>
                  <a:txBody>
                    <a:bodyPr/>
                    <a:lstStyle/>
                    <a:p>
                      <a:pPr algn="ctr"/>
                      <a:r>
                        <a:rPr lang="fr-FR" sz="1600" dirty="0">
                          <a:solidFill>
                            <a:srgbClr val="002060"/>
                          </a:solidFill>
                        </a:rPr>
                        <a:t>Age de départ </a:t>
                      </a:r>
                    </a:p>
                    <a:p>
                      <a:pPr algn="ctr"/>
                      <a:r>
                        <a:rPr lang="fr-FR" sz="1600" dirty="0">
                          <a:solidFill>
                            <a:srgbClr val="002060"/>
                          </a:solidFill>
                        </a:rPr>
                        <a:t>avant réforme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7CBE4"/>
                    </a:solidFill>
                  </a:tcPr>
                </a:tc>
                <a:tc>
                  <a:txBody>
                    <a:bodyPr/>
                    <a:lstStyle/>
                    <a:p>
                      <a:pPr algn="ctr"/>
                      <a:r>
                        <a:rPr lang="fr-FR" sz="1600" dirty="0">
                          <a:solidFill>
                            <a:srgbClr val="002060"/>
                          </a:solidFill>
                        </a:rPr>
                        <a:t>Age de départ </a:t>
                      </a:r>
                    </a:p>
                    <a:p>
                      <a:pPr algn="ctr"/>
                      <a:r>
                        <a:rPr lang="fr-FR" sz="1600" dirty="0">
                          <a:solidFill>
                            <a:srgbClr val="002060"/>
                          </a:solidFill>
                        </a:rPr>
                        <a:t>après réforme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7CBE4"/>
                    </a:solidFill>
                  </a:tcPr>
                </a:tc>
                <a:extLst>
                  <a:ext uri="{0D108BD9-81ED-4DB2-BD59-A6C34878D82A}">
                    <a16:rowId xmlns:a16="http://schemas.microsoft.com/office/drawing/2014/main" val="660370812"/>
                  </a:ext>
                </a:extLst>
              </a:tr>
              <a:tr h="344348">
                <a:tc>
                  <a:txBody>
                    <a:bodyPr/>
                    <a:lstStyle/>
                    <a:p>
                      <a:pPr algn="ctr"/>
                      <a:r>
                        <a:rPr lang="fr-FR" sz="1600" dirty="0">
                          <a:solidFill>
                            <a:srgbClr val="002060"/>
                          </a:solidFill>
                        </a:rPr>
                        <a:t>Avant le 1</a:t>
                      </a:r>
                      <a:r>
                        <a:rPr lang="fr-FR" sz="1600" baseline="30000" dirty="0">
                          <a:solidFill>
                            <a:srgbClr val="002060"/>
                          </a:solidFill>
                        </a:rPr>
                        <a:t>er</a:t>
                      </a:r>
                      <a:r>
                        <a:rPr lang="fr-FR" sz="1600" dirty="0">
                          <a:solidFill>
                            <a:srgbClr val="002060"/>
                          </a:solidFill>
                        </a:rPr>
                        <a:t> septembre 1961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62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62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extLst>
                  <a:ext uri="{0D108BD9-81ED-4DB2-BD59-A6C34878D82A}">
                    <a16:rowId xmlns:a16="http://schemas.microsoft.com/office/drawing/2014/main" val="1685436738"/>
                  </a:ext>
                </a:extLst>
              </a:tr>
              <a:tr h="602609">
                <a:tc>
                  <a:txBody>
                    <a:bodyPr/>
                    <a:lstStyle/>
                    <a:p>
                      <a:pPr algn="ctr"/>
                      <a:r>
                        <a:rPr lang="fr-FR" sz="1600" dirty="0">
                          <a:solidFill>
                            <a:srgbClr val="002060"/>
                          </a:solidFill>
                        </a:rPr>
                        <a:t>Entre le 1</a:t>
                      </a:r>
                      <a:r>
                        <a:rPr lang="fr-FR" sz="1600" baseline="30000" dirty="0">
                          <a:solidFill>
                            <a:srgbClr val="002060"/>
                          </a:solidFill>
                        </a:rPr>
                        <a:t>er</a:t>
                      </a:r>
                      <a:r>
                        <a:rPr lang="fr-FR" sz="1600" dirty="0">
                          <a:solidFill>
                            <a:srgbClr val="002060"/>
                          </a:solidFill>
                        </a:rPr>
                        <a:t> septembre 1961 et le 31 décembre 1961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dirty="0">
                          <a:solidFill>
                            <a:srgbClr val="002060"/>
                          </a:solidFill>
                        </a:rPr>
                        <a:t>62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dirty="0">
                          <a:solidFill>
                            <a:srgbClr val="002060"/>
                          </a:solidFill>
                        </a:rPr>
                        <a:t>62 ans et 3 mois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3864175"/>
                  </a:ext>
                </a:extLst>
              </a:tr>
              <a:tr h="344348">
                <a:tc>
                  <a:txBody>
                    <a:bodyPr/>
                    <a:lstStyle/>
                    <a:p>
                      <a:pPr algn="ctr"/>
                      <a:r>
                        <a:rPr lang="fr-FR" sz="1600" dirty="0">
                          <a:solidFill>
                            <a:srgbClr val="002060"/>
                          </a:solidFill>
                        </a:rPr>
                        <a:t>1962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62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62 ans et 6 mois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extLst>
                  <a:ext uri="{0D108BD9-81ED-4DB2-BD59-A6C34878D82A}">
                    <a16:rowId xmlns:a16="http://schemas.microsoft.com/office/drawing/2014/main" val="1059378425"/>
                  </a:ext>
                </a:extLst>
              </a:tr>
              <a:tr h="344348">
                <a:tc>
                  <a:txBody>
                    <a:bodyPr/>
                    <a:lstStyle/>
                    <a:p>
                      <a:pPr algn="ctr"/>
                      <a:r>
                        <a:rPr lang="fr-FR" sz="1600" dirty="0">
                          <a:solidFill>
                            <a:srgbClr val="002060"/>
                          </a:solidFill>
                        </a:rPr>
                        <a:t>1963</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dirty="0">
                          <a:solidFill>
                            <a:srgbClr val="002060"/>
                          </a:solidFill>
                        </a:rPr>
                        <a:t>62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dirty="0">
                          <a:solidFill>
                            <a:srgbClr val="002060"/>
                          </a:solidFill>
                        </a:rPr>
                        <a:t>62 ans et 9 mois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54906222"/>
                  </a:ext>
                </a:extLst>
              </a:tr>
              <a:tr h="344348">
                <a:tc>
                  <a:txBody>
                    <a:bodyPr/>
                    <a:lstStyle/>
                    <a:p>
                      <a:pPr algn="ctr"/>
                      <a:r>
                        <a:rPr lang="fr-FR" sz="1600" dirty="0">
                          <a:solidFill>
                            <a:srgbClr val="002060"/>
                          </a:solidFill>
                        </a:rPr>
                        <a:t>1964</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62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63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extLst>
                  <a:ext uri="{0D108BD9-81ED-4DB2-BD59-A6C34878D82A}">
                    <a16:rowId xmlns:a16="http://schemas.microsoft.com/office/drawing/2014/main" val="281996909"/>
                  </a:ext>
                </a:extLst>
              </a:tr>
              <a:tr h="344348">
                <a:tc>
                  <a:txBody>
                    <a:bodyPr/>
                    <a:lstStyle/>
                    <a:p>
                      <a:pPr algn="ctr"/>
                      <a:r>
                        <a:rPr lang="fr-FR" sz="1600">
                          <a:solidFill>
                            <a:srgbClr val="002060"/>
                          </a:solidFill>
                        </a:rPr>
                        <a:t>1965</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dirty="0">
                          <a:solidFill>
                            <a:srgbClr val="002060"/>
                          </a:solidFill>
                        </a:rPr>
                        <a:t>62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dirty="0">
                          <a:solidFill>
                            <a:srgbClr val="002060"/>
                          </a:solidFill>
                        </a:rPr>
                        <a:t>63 ans et 3 mois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62338993"/>
                  </a:ext>
                </a:extLst>
              </a:tr>
              <a:tr h="344348">
                <a:tc>
                  <a:txBody>
                    <a:bodyPr/>
                    <a:lstStyle/>
                    <a:p>
                      <a:pPr algn="ctr"/>
                      <a:r>
                        <a:rPr lang="fr-FR" sz="1600" dirty="0">
                          <a:solidFill>
                            <a:srgbClr val="002060"/>
                          </a:solidFill>
                        </a:rPr>
                        <a:t>1966</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62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63 ans et 6 mois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extLst>
                  <a:ext uri="{0D108BD9-81ED-4DB2-BD59-A6C34878D82A}">
                    <a16:rowId xmlns:a16="http://schemas.microsoft.com/office/drawing/2014/main" val="2675459348"/>
                  </a:ext>
                </a:extLst>
              </a:tr>
              <a:tr h="407761">
                <a:tc>
                  <a:txBody>
                    <a:bodyPr/>
                    <a:lstStyle/>
                    <a:p>
                      <a:pPr algn="ctr"/>
                      <a:r>
                        <a:rPr lang="fr-FR" sz="1600">
                          <a:solidFill>
                            <a:srgbClr val="002060"/>
                          </a:solidFill>
                        </a:rPr>
                        <a:t>1967</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dirty="0">
                          <a:solidFill>
                            <a:srgbClr val="002060"/>
                          </a:solidFill>
                        </a:rPr>
                        <a:t>62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dirty="0">
                          <a:solidFill>
                            <a:srgbClr val="002060"/>
                          </a:solidFill>
                        </a:rPr>
                        <a:t>63 ans et 9 mois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98303887"/>
                  </a:ext>
                </a:extLst>
              </a:tr>
              <a:tr h="344348">
                <a:tc>
                  <a:txBody>
                    <a:bodyPr/>
                    <a:lstStyle/>
                    <a:p>
                      <a:pPr algn="ctr"/>
                      <a:r>
                        <a:rPr lang="fr-FR" sz="1600" dirty="0">
                          <a:solidFill>
                            <a:srgbClr val="002060"/>
                          </a:solidFill>
                        </a:rPr>
                        <a:t>1968</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62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64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extLst>
                  <a:ext uri="{0D108BD9-81ED-4DB2-BD59-A6C34878D82A}">
                    <a16:rowId xmlns:a16="http://schemas.microsoft.com/office/drawing/2014/main" val="3973207635"/>
                  </a:ext>
                </a:extLst>
              </a:tr>
            </a:tbl>
          </a:graphicData>
        </a:graphic>
      </p:graphicFrame>
      <p:sp>
        <p:nvSpPr>
          <p:cNvPr id="8" name="Espace réservé du pied de page 7">
            <a:extLst>
              <a:ext uri="{FF2B5EF4-FFF2-40B4-BE49-F238E27FC236}">
                <a16:creationId xmlns:a16="http://schemas.microsoft.com/office/drawing/2014/main" id="{9B11A281-6CA2-EA29-2A43-4B97C9A7D0DC}"/>
              </a:ext>
            </a:extLst>
          </p:cNvPr>
          <p:cNvSpPr>
            <a:spLocks noGrp="1"/>
          </p:cNvSpPr>
          <p:nvPr>
            <p:ph type="ftr" sz="quarter" idx="11"/>
          </p:nvPr>
        </p:nvSpPr>
        <p:spPr/>
        <p:txBody>
          <a:bodyPr/>
          <a:lstStyle/>
          <a:p>
            <a:r>
              <a:rPr lang="fr-FR"/>
              <a:t>Réforme des retraites 2023</a:t>
            </a:r>
          </a:p>
        </p:txBody>
      </p:sp>
      <p:sp>
        <p:nvSpPr>
          <p:cNvPr id="9" name="Espace réservé du numéro de diapositive 8">
            <a:extLst>
              <a:ext uri="{FF2B5EF4-FFF2-40B4-BE49-F238E27FC236}">
                <a16:creationId xmlns:a16="http://schemas.microsoft.com/office/drawing/2014/main" id="{8914BF9B-5033-2E99-8229-B0AFBEA574D8}"/>
              </a:ext>
            </a:extLst>
          </p:cNvPr>
          <p:cNvSpPr>
            <a:spLocks noGrp="1"/>
          </p:cNvSpPr>
          <p:nvPr>
            <p:ph type="sldNum" sz="quarter" idx="12"/>
          </p:nvPr>
        </p:nvSpPr>
        <p:spPr/>
        <p:txBody>
          <a:bodyPr/>
          <a:lstStyle/>
          <a:p>
            <a:fld id="{975A587B-5814-4D9B-9598-FE9CB954CB01}" type="slidenum">
              <a:rPr lang="fr-FR" smtClean="0"/>
              <a:t>6</a:t>
            </a:fld>
            <a:endParaRPr lang="fr-FR"/>
          </a:p>
        </p:txBody>
      </p:sp>
    </p:spTree>
    <p:extLst>
      <p:ext uri="{BB962C8B-B14F-4D97-AF65-F5344CB8AC3E}">
        <p14:creationId xmlns:p14="http://schemas.microsoft.com/office/powerpoint/2010/main" val="813200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97116704-F098-4F44-B6A5-86B166413896}"/>
              </a:ext>
            </a:extLst>
          </p:cNvPr>
          <p:cNvSpPr>
            <a:spLocks noGrp="1"/>
          </p:cNvSpPr>
          <p:nvPr>
            <p:ph type="body" idx="1"/>
          </p:nvPr>
        </p:nvSpPr>
        <p:spPr>
          <a:xfrm>
            <a:off x="1078452" y="1299502"/>
            <a:ext cx="10440000" cy="360000"/>
          </a:xfrm>
        </p:spPr>
        <p:txBody>
          <a:bodyPr/>
          <a:lstStyle/>
          <a:p>
            <a:r>
              <a:rPr lang="fr-FR" i="0" dirty="0">
                <a:solidFill>
                  <a:srgbClr val="C00000"/>
                </a:solidFill>
              </a:rPr>
              <a:t>L’âge légal de départ est progressivement relevé de 2 ans</a:t>
            </a:r>
            <a:endParaRPr lang="fr-FR" dirty="0">
              <a:solidFill>
                <a:srgbClr val="C00000"/>
              </a:solidFill>
            </a:endParaRPr>
          </a:p>
        </p:txBody>
      </p:sp>
      <p:sp>
        <p:nvSpPr>
          <p:cNvPr id="4" name="Titre 3">
            <a:extLst>
              <a:ext uri="{FF2B5EF4-FFF2-40B4-BE49-F238E27FC236}">
                <a16:creationId xmlns:a16="http://schemas.microsoft.com/office/drawing/2014/main" id="{1BD5753F-BFEF-4C27-A1AB-EE1A60543ADB}"/>
              </a:ext>
            </a:extLst>
          </p:cNvPr>
          <p:cNvSpPr>
            <a:spLocks noGrp="1"/>
          </p:cNvSpPr>
          <p:nvPr>
            <p:ph type="title"/>
          </p:nvPr>
        </p:nvSpPr>
        <p:spPr>
          <a:xfrm>
            <a:off x="352926" y="596784"/>
            <a:ext cx="11213432" cy="468000"/>
          </a:xfrm>
        </p:spPr>
        <p:txBody>
          <a:bodyPr/>
          <a:lstStyle/>
          <a:p>
            <a:r>
              <a:rPr lang="fr-FR" sz="2800" dirty="0">
                <a:solidFill>
                  <a:srgbClr val="C00000"/>
                </a:solidFill>
              </a:rPr>
              <a:t>Relèvement de l’âge légal : travaux insalubres / catégorie active</a:t>
            </a:r>
          </a:p>
        </p:txBody>
      </p:sp>
      <p:graphicFrame>
        <p:nvGraphicFramePr>
          <p:cNvPr id="7" name="Tableau 7">
            <a:extLst>
              <a:ext uri="{FF2B5EF4-FFF2-40B4-BE49-F238E27FC236}">
                <a16:creationId xmlns:a16="http://schemas.microsoft.com/office/drawing/2014/main" id="{3C8A15D7-FE64-4A7A-AB26-4A088C61632B}"/>
              </a:ext>
            </a:extLst>
          </p:cNvPr>
          <p:cNvGraphicFramePr>
            <a:graphicFrameLocks noGrp="1"/>
          </p:cNvGraphicFramePr>
          <p:nvPr>
            <p:extLst>
              <p:ext uri="{D42A27DB-BD31-4B8C-83A1-F6EECF244321}">
                <p14:modId xmlns:p14="http://schemas.microsoft.com/office/powerpoint/2010/main" val="2815826589"/>
              </p:ext>
            </p:extLst>
          </p:nvPr>
        </p:nvGraphicFramePr>
        <p:xfrm>
          <a:off x="1078452" y="1995085"/>
          <a:ext cx="8533959" cy="3960002"/>
        </p:xfrm>
        <a:graphic>
          <a:graphicData uri="http://schemas.openxmlformats.org/drawingml/2006/table">
            <a:tbl>
              <a:tblPr firstRow="1" bandRow="1">
                <a:tableStyleId>{5C22544A-7EE6-4342-B048-85BDC9FD1C3A}</a:tableStyleId>
              </a:tblPr>
              <a:tblGrid>
                <a:gridCol w="2844653">
                  <a:extLst>
                    <a:ext uri="{9D8B030D-6E8A-4147-A177-3AD203B41FA5}">
                      <a16:colId xmlns:a16="http://schemas.microsoft.com/office/drawing/2014/main" val="3844408925"/>
                    </a:ext>
                  </a:extLst>
                </a:gridCol>
                <a:gridCol w="2844653">
                  <a:extLst>
                    <a:ext uri="{9D8B030D-6E8A-4147-A177-3AD203B41FA5}">
                      <a16:colId xmlns:a16="http://schemas.microsoft.com/office/drawing/2014/main" val="3572368349"/>
                    </a:ext>
                  </a:extLst>
                </a:gridCol>
                <a:gridCol w="2844653">
                  <a:extLst>
                    <a:ext uri="{9D8B030D-6E8A-4147-A177-3AD203B41FA5}">
                      <a16:colId xmlns:a16="http://schemas.microsoft.com/office/drawing/2014/main" val="1338370866"/>
                    </a:ext>
                  </a:extLst>
                </a:gridCol>
              </a:tblGrid>
              <a:tr h="602609">
                <a:tc>
                  <a:txBody>
                    <a:bodyPr/>
                    <a:lstStyle/>
                    <a:p>
                      <a:pPr algn="ctr"/>
                      <a:r>
                        <a:rPr lang="fr-FR" sz="1600" dirty="0">
                          <a:solidFill>
                            <a:srgbClr val="002060"/>
                          </a:solidFill>
                        </a:rPr>
                        <a:t>Date de naissance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7CBE4"/>
                    </a:solidFill>
                  </a:tcPr>
                </a:tc>
                <a:tc>
                  <a:txBody>
                    <a:bodyPr/>
                    <a:lstStyle/>
                    <a:p>
                      <a:pPr algn="ctr"/>
                      <a:r>
                        <a:rPr lang="fr-FR" sz="1600" dirty="0">
                          <a:solidFill>
                            <a:srgbClr val="002060"/>
                          </a:solidFill>
                        </a:rPr>
                        <a:t>Age de départ </a:t>
                      </a:r>
                    </a:p>
                    <a:p>
                      <a:pPr algn="ctr"/>
                      <a:r>
                        <a:rPr lang="fr-FR" sz="1600" dirty="0">
                          <a:solidFill>
                            <a:srgbClr val="002060"/>
                          </a:solidFill>
                        </a:rPr>
                        <a:t>avant réforme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7CBE4"/>
                    </a:solidFill>
                  </a:tcPr>
                </a:tc>
                <a:tc>
                  <a:txBody>
                    <a:bodyPr/>
                    <a:lstStyle/>
                    <a:p>
                      <a:pPr algn="ctr"/>
                      <a:r>
                        <a:rPr lang="fr-FR" sz="1600" dirty="0">
                          <a:solidFill>
                            <a:srgbClr val="002060"/>
                          </a:solidFill>
                        </a:rPr>
                        <a:t>Age de départ </a:t>
                      </a:r>
                    </a:p>
                    <a:p>
                      <a:pPr algn="ctr"/>
                      <a:r>
                        <a:rPr lang="fr-FR" sz="1600" dirty="0">
                          <a:solidFill>
                            <a:srgbClr val="002060"/>
                          </a:solidFill>
                        </a:rPr>
                        <a:t>après réforme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B7CBE4"/>
                    </a:solidFill>
                  </a:tcPr>
                </a:tc>
                <a:extLst>
                  <a:ext uri="{0D108BD9-81ED-4DB2-BD59-A6C34878D82A}">
                    <a16:rowId xmlns:a16="http://schemas.microsoft.com/office/drawing/2014/main" val="660370812"/>
                  </a:ext>
                </a:extLst>
              </a:tr>
              <a:tr h="344348">
                <a:tc>
                  <a:txBody>
                    <a:bodyPr/>
                    <a:lstStyle/>
                    <a:p>
                      <a:pPr algn="ctr"/>
                      <a:r>
                        <a:rPr lang="fr-FR" sz="1600" dirty="0">
                          <a:solidFill>
                            <a:srgbClr val="002060"/>
                          </a:solidFill>
                        </a:rPr>
                        <a:t>Avant le 1</a:t>
                      </a:r>
                      <a:r>
                        <a:rPr lang="fr-FR" sz="1600" baseline="30000" dirty="0">
                          <a:solidFill>
                            <a:srgbClr val="002060"/>
                          </a:solidFill>
                        </a:rPr>
                        <a:t>er</a:t>
                      </a:r>
                      <a:r>
                        <a:rPr lang="fr-FR" sz="1600" dirty="0">
                          <a:solidFill>
                            <a:srgbClr val="002060"/>
                          </a:solidFill>
                        </a:rPr>
                        <a:t> septembre 1966</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57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57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extLst>
                  <a:ext uri="{0D108BD9-81ED-4DB2-BD59-A6C34878D82A}">
                    <a16:rowId xmlns:a16="http://schemas.microsoft.com/office/drawing/2014/main" val="1685436738"/>
                  </a:ext>
                </a:extLst>
              </a:tr>
              <a:tr h="602609">
                <a:tc>
                  <a:txBody>
                    <a:bodyPr/>
                    <a:lstStyle/>
                    <a:p>
                      <a:pPr algn="ctr"/>
                      <a:r>
                        <a:rPr lang="fr-FR" sz="1600" dirty="0">
                          <a:solidFill>
                            <a:srgbClr val="002060"/>
                          </a:solidFill>
                        </a:rPr>
                        <a:t>Entre le 1</a:t>
                      </a:r>
                      <a:r>
                        <a:rPr lang="fr-FR" sz="1600" baseline="30000" dirty="0">
                          <a:solidFill>
                            <a:srgbClr val="002060"/>
                          </a:solidFill>
                        </a:rPr>
                        <a:t>er</a:t>
                      </a:r>
                      <a:r>
                        <a:rPr lang="fr-FR" sz="1600" dirty="0">
                          <a:solidFill>
                            <a:srgbClr val="002060"/>
                          </a:solidFill>
                        </a:rPr>
                        <a:t> septembre 1966 et le 31 décembre 1966</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dirty="0">
                          <a:solidFill>
                            <a:srgbClr val="002060"/>
                          </a:solidFill>
                        </a:rPr>
                        <a:t>57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dirty="0">
                          <a:solidFill>
                            <a:srgbClr val="002060"/>
                          </a:solidFill>
                        </a:rPr>
                        <a:t>57 ans et 3 mois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3864175"/>
                  </a:ext>
                </a:extLst>
              </a:tr>
              <a:tr h="344348">
                <a:tc>
                  <a:txBody>
                    <a:bodyPr/>
                    <a:lstStyle/>
                    <a:p>
                      <a:pPr algn="ctr"/>
                      <a:r>
                        <a:rPr lang="fr-FR" sz="1600" dirty="0">
                          <a:solidFill>
                            <a:srgbClr val="002060"/>
                          </a:solidFill>
                        </a:rPr>
                        <a:t>1967</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57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57 ans et 6 mois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extLst>
                  <a:ext uri="{0D108BD9-81ED-4DB2-BD59-A6C34878D82A}">
                    <a16:rowId xmlns:a16="http://schemas.microsoft.com/office/drawing/2014/main" val="1059378425"/>
                  </a:ext>
                </a:extLst>
              </a:tr>
              <a:tr h="344348">
                <a:tc>
                  <a:txBody>
                    <a:bodyPr/>
                    <a:lstStyle/>
                    <a:p>
                      <a:pPr algn="ctr"/>
                      <a:r>
                        <a:rPr lang="fr-FR" sz="1600">
                          <a:solidFill>
                            <a:srgbClr val="002060"/>
                          </a:solidFill>
                        </a:rPr>
                        <a:t>1968</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a:solidFill>
                            <a:srgbClr val="002060"/>
                          </a:solidFill>
                        </a:rPr>
                        <a:t>57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dirty="0">
                          <a:solidFill>
                            <a:srgbClr val="002060"/>
                          </a:solidFill>
                        </a:rPr>
                        <a:t>57 ans et 9 mois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54906222"/>
                  </a:ext>
                </a:extLst>
              </a:tr>
              <a:tr h="344348">
                <a:tc>
                  <a:txBody>
                    <a:bodyPr/>
                    <a:lstStyle/>
                    <a:p>
                      <a:pPr algn="ctr"/>
                      <a:r>
                        <a:rPr lang="fr-FR" sz="1600" dirty="0">
                          <a:solidFill>
                            <a:srgbClr val="002060"/>
                          </a:solidFill>
                        </a:rPr>
                        <a:t>1969</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57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58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extLst>
                  <a:ext uri="{0D108BD9-81ED-4DB2-BD59-A6C34878D82A}">
                    <a16:rowId xmlns:a16="http://schemas.microsoft.com/office/drawing/2014/main" val="281996909"/>
                  </a:ext>
                </a:extLst>
              </a:tr>
              <a:tr h="344348">
                <a:tc>
                  <a:txBody>
                    <a:bodyPr/>
                    <a:lstStyle/>
                    <a:p>
                      <a:pPr algn="ctr"/>
                      <a:r>
                        <a:rPr lang="fr-FR" sz="1600">
                          <a:solidFill>
                            <a:srgbClr val="002060"/>
                          </a:solidFill>
                        </a:rPr>
                        <a:t>1970</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a:solidFill>
                            <a:srgbClr val="002060"/>
                          </a:solidFill>
                        </a:rPr>
                        <a:t>57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dirty="0">
                          <a:solidFill>
                            <a:srgbClr val="002060"/>
                          </a:solidFill>
                        </a:rPr>
                        <a:t>58 ans et 3 mois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62338993"/>
                  </a:ext>
                </a:extLst>
              </a:tr>
              <a:tr h="344348">
                <a:tc>
                  <a:txBody>
                    <a:bodyPr/>
                    <a:lstStyle/>
                    <a:p>
                      <a:pPr algn="ctr"/>
                      <a:r>
                        <a:rPr lang="fr-FR" sz="1600" dirty="0">
                          <a:solidFill>
                            <a:srgbClr val="002060"/>
                          </a:solidFill>
                        </a:rPr>
                        <a:t>1971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57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58 ans et 6 mois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extLst>
                  <a:ext uri="{0D108BD9-81ED-4DB2-BD59-A6C34878D82A}">
                    <a16:rowId xmlns:a16="http://schemas.microsoft.com/office/drawing/2014/main" val="2675459348"/>
                  </a:ext>
                </a:extLst>
              </a:tr>
              <a:tr h="344348">
                <a:tc>
                  <a:txBody>
                    <a:bodyPr/>
                    <a:lstStyle/>
                    <a:p>
                      <a:pPr algn="ctr"/>
                      <a:r>
                        <a:rPr lang="fr-FR" sz="1600">
                          <a:solidFill>
                            <a:srgbClr val="002060"/>
                          </a:solidFill>
                        </a:rPr>
                        <a:t>1972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a:solidFill>
                            <a:srgbClr val="002060"/>
                          </a:solidFill>
                        </a:rPr>
                        <a:t>57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dirty="0">
                          <a:solidFill>
                            <a:srgbClr val="002060"/>
                          </a:solidFill>
                        </a:rPr>
                        <a:t>58 ans et 9 mois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98303887"/>
                  </a:ext>
                </a:extLst>
              </a:tr>
              <a:tr h="344348">
                <a:tc>
                  <a:txBody>
                    <a:bodyPr/>
                    <a:lstStyle/>
                    <a:p>
                      <a:pPr algn="ctr"/>
                      <a:r>
                        <a:rPr lang="fr-FR" sz="1600" dirty="0">
                          <a:solidFill>
                            <a:srgbClr val="002060"/>
                          </a:solidFill>
                        </a:rPr>
                        <a:t>1973</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57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59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extLst>
                  <a:ext uri="{0D108BD9-81ED-4DB2-BD59-A6C34878D82A}">
                    <a16:rowId xmlns:a16="http://schemas.microsoft.com/office/drawing/2014/main" val="3973207635"/>
                  </a:ext>
                </a:extLst>
              </a:tr>
            </a:tbl>
          </a:graphicData>
        </a:graphic>
      </p:graphicFrame>
      <p:sp>
        <p:nvSpPr>
          <p:cNvPr id="6" name="ZoneTexte 5">
            <a:extLst>
              <a:ext uri="{FF2B5EF4-FFF2-40B4-BE49-F238E27FC236}">
                <a16:creationId xmlns:a16="http://schemas.microsoft.com/office/drawing/2014/main" id="{C9BC3CF4-F779-F091-01FD-A9ED5975D669}"/>
              </a:ext>
            </a:extLst>
          </p:cNvPr>
          <p:cNvSpPr txBox="1"/>
          <p:nvPr/>
        </p:nvSpPr>
        <p:spPr>
          <a:xfrm>
            <a:off x="9612411" y="4309045"/>
            <a:ext cx="1631305" cy="1200329"/>
          </a:xfrm>
          <a:prstGeom prst="rect">
            <a:avLst/>
          </a:prstGeom>
          <a:noFill/>
        </p:spPr>
        <p:txBody>
          <a:bodyPr wrap="square" rtlCol="0">
            <a:spAutoFit/>
          </a:bodyPr>
          <a:lstStyle/>
          <a:p>
            <a:pPr algn="ctr"/>
            <a:r>
              <a:rPr lang="fr-FR" sz="1200" dirty="0">
                <a:solidFill>
                  <a:srgbClr val="C00000"/>
                </a:solidFill>
              </a:rPr>
              <a:t>Pas d’évolution de la durée requise de services dans les emplois comportant un risque particulier d’insalubrité</a:t>
            </a:r>
          </a:p>
        </p:txBody>
      </p:sp>
      <p:pic>
        <p:nvPicPr>
          <p:cNvPr id="1028" name="Picture 4">
            <a:extLst>
              <a:ext uri="{FF2B5EF4-FFF2-40B4-BE49-F238E27FC236}">
                <a16:creationId xmlns:a16="http://schemas.microsoft.com/office/drawing/2014/main" id="{07126FCA-0006-814F-0065-48AE655FC1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4569" y="3176915"/>
            <a:ext cx="956171" cy="7007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Espace réservé du pied de page 2">
            <a:extLst>
              <a:ext uri="{FF2B5EF4-FFF2-40B4-BE49-F238E27FC236}">
                <a16:creationId xmlns:a16="http://schemas.microsoft.com/office/drawing/2014/main" id="{A5C473B1-FC2B-2253-26FC-C254789BC1BD}"/>
              </a:ext>
            </a:extLst>
          </p:cNvPr>
          <p:cNvSpPr>
            <a:spLocks noGrp="1"/>
          </p:cNvSpPr>
          <p:nvPr>
            <p:ph type="ftr" sz="quarter" idx="11"/>
          </p:nvPr>
        </p:nvSpPr>
        <p:spPr/>
        <p:txBody>
          <a:bodyPr/>
          <a:lstStyle/>
          <a:p>
            <a:r>
              <a:rPr lang="fr-FR"/>
              <a:t>Réforme des retraites 2023</a:t>
            </a:r>
          </a:p>
        </p:txBody>
      </p:sp>
      <p:sp>
        <p:nvSpPr>
          <p:cNvPr id="9" name="Espace réservé du numéro de diapositive 8">
            <a:extLst>
              <a:ext uri="{FF2B5EF4-FFF2-40B4-BE49-F238E27FC236}">
                <a16:creationId xmlns:a16="http://schemas.microsoft.com/office/drawing/2014/main" id="{AC01D233-ED45-B860-4067-B5E74B719F23}"/>
              </a:ext>
            </a:extLst>
          </p:cNvPr>
          <p:cNvSpPr>
            <a:spLocks noGrp="1"/>
          </p:cNvSpPr>
          <p:nvPr>
            <p:ph type="sldNum" sz="quarter" idx="12"/>
          </p:nvPr>
        </p:nvSpPr>
        <p:spPr/>
        <p:txBody>
          <a:bodyPr/>
          <a:lstStyle/>
          <a:p>
            <a:fld id="{975A587B-5814-4D9B-9598-FE9CB954CB01}" type="slidenum">
              <a:rPr lang="fr-FR" smtClean="0"/>
              <a:t>7</a:t>
            </a:fld>
            <a:endParaRPr lang="fr-FR"/>
          </a:p>
        </p:txBody>
      </p:sp>
    </p:spTree>
    <p:extLst>
      <p:ext uri="{BB962C8B-B14F-4D97-AF65-F5344CB8AC3E}">
        <p14:creationId xmlns:p14="http://schemas.microsoft.com/office/powerpoint/2010/main" val="637081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1BD5753F-BFEF-4C27-A1AB-EE1A60543ADB}"/>
              </a:ext>
            </a:extLst>
          </p:cNvPr>
          <p:cNvSpPr>
            <a:spLocks noGrp="1"/>
          </p:cNvSpPr>
          <p:nvPr>
            <p:ph type="title"/>
          </p:nvPr>
        </p:nvSpPr>
        <p:spPr>
          <a:xfrm>
            <a:off x="876000" y="428592"/>
            <a:ext cx="10440000" cy="468000"/>
          </a:xfrm>
        </p:spPr>
        <p:txBody>
          <a:bodyPr/>
          <a:lstStyle/>
          <a:p>
            <a:r>
              <a:rPr lang="fr-FR" sz="2800" dirty="0">
                <a:solidFill>
                  <a:srgbClr val="C00000"/>
                </a:solidFill>
              </a:rPr>
              <a:t>Relèvement de l’âge légal : catégorie super-active</a:t>
            </a:r>
          </a:p>
        </p:txBody>
      </p:sp>
      <p:graphicFrame>
        <p:nvGraphicFramePr>
          <p:cNvPr id="7" name="Tableau 7">
            <a:extLst>
              <a:ext uri="{FF2B5EF4-FFF2-40B4-BE49-F238E27FC236}">
                <a16:creationId xmlns:a16="http://schemas.microsoft.com/office/drawing/2014/main" id="{3C8A15D7-FE64-4A7A-AB26-4A088C61632B}"/>
              </a:ext>
            </a:extLst>
          </p:cNvPr>
          <p:cNvGraphicFramePr>
            <a:graphicFrameLocks noGrp="1"/>
          </p:cNvGraphicFramePr>
          <p:nvPr/>
        </p:nvGraphicFramePr>
        <p:xfrm>
          <a:off x="1135135" y="1931849"/>
          <a:ext cx="8750595" cy="3960002"/>
        </p:xfrm>
        <a:graphic>
          <a:graphicData uri="http://schemas.openxmlformats.org/drawingml/2006/table">
            <a:tbl>
              <a:tblPr firstRow="1" bandRow="1">
                <a:tableStyleId>{5C22544A-7EE6-4342-B048-85BDC9FD1C3A}</a:tableStyleId>
              </a:tblPr>
              <a:tblGrid>
                <a:gridCol w="2916865">
                  <a:extLst>
                    <a:ext uri="{9D8B030D-6E8A-4147-A177-3AD203B41FA5}">
                      <a16:colId xmlns:a16="http://schemas.microsoft.com/office/drawing/2014/main" val="3844408925"/>
                    </a:ext>
                  </a:extLst>
                </a:gridCol>
                <a:gridCol w="2916865">
                  <a:extLst>
                    <a:ext uri="{9D8B030D-6E8A-4147-A177-3AD203B41FA5}">
                      <a16:colId xmlns:a16="http://schemas.microsoft.com/office/drawing/2014/main" val="1142676859"/>
                    </a:ext>
                  </a:extLst>
                </a:gridCol>
                <a:gridCol w="2916865">
                  <a:extLst>
                    <a:ext uri="{9D8B030D-6E8A-4147-A177-3AD203B41FA5}">
                      <a16:colId xmlns:a16="http://schemas.microsoft.com/office/drawing/2014/main" val="1338370866"/>
                    </a:ext>
                  </a:extLst>
                </a:gridCol>
              </a:tblGrid>
              <a:tr h="602609">
                <a:tc>
                  <a:txBody>
                    <a:bodyPr/>
                    <a:lstStyle/>
                    <a:p>
                      <a:pPr algn="ctr"/>
                      <a:r>
                        <a:rPr lang="fr-FR" sz="1600" dirty="0">
                          <a:solidFill>
                            <a:srgbClr val="002060"/>
                          </a:solidFill>
                        </a:rPr>
                        <a:t>Date de naissance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A0B3D1"/>
                    </a:solidFill>
                  </a:tcPr>
                </a:tc>
                <a:tc>
                  <a:txBody>
                    <a:bodyPr/>
                    <a:lstStyle/>
                    <a:p>
                      <a:pPr algn="ctr"/>
                      <a:r>
                        <a:rPr lang="fr-FR" sz="1600" dirty="0">
                          <a:solidFill>
                            <a:srgbClr val="002060"/>
                          </a:solidFill>
                        </a:rPr>
                        <a:t>Age de départ avant réforme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A0B3D1"/>
                    </a:solidFill>
                  </a:tcPr>
                </a:tc>
                <a:tc>
                  <a:txBody>
                    <a:bodyPr/>
                    <a:lstStyle/>
                    <a:p>
                      <a:pPr algn="ctr"/>
                      <a:r>
                        <a:rPr lang="fr-FR" sz="1600" dirty="0">
                          <a:solidFill>
                            <a:srgbClr val="002060"/>
                          </a:solidFill>
                        </a:rPr>
                        <a:t>Age de départ après réforme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A0B3D1"/>
                    </a:solidFill>
                  </a:tcPr>
                </a:tc>
                <a:extLst>
                  <a:ext uri="{0D108BD9-81ED-4DB2-BD59-A6C34878D82A}">
                    <a16:rowId xmlns:a16="http://schemas.microsoft.com/office/drawing/2014/main" val="660370812"/>
                  </a:ext>
                </a:extLst>
              </a:tr>
              <a:tr h="344348">
                <a:tc>
                  <a:txBody>
                    <a:bodyPr/>
                    <a:lstStyle/>
                    <a:p>
                      <a:pPr algn="ctr"/>
                      <a:r>
                        <a:rPr lang="fr-FR" sz="1600" dirty="0">
                          <a:solidFill>
                            <a:srgbClr val="002060"/>
                          </a:solidFill>
                        </a:rPr>
                        <a:t>Avant le 1</a:t>
                      </a:r>
                      <a:r>
                        <a:rPr lang="fr-FR" sz="1600" baseline="30000" dirty="0">
                          <a:solidFill>
                            <a:srgbClr val="002060"/>
                          </a:solidFill>
                        </a:rPr>
                        <a:t>er</a:t>
                      </a:r>
                      <a:r>
                        <a:rPr lang="fr-FR" sz="1600" dirty="0">
                          <a:solidFill>
                            <a:srgbClr val="002060"/>
                          </a:solidFill>
                        </a:rPr>
                        <a:t> septembre 1971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52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52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extLst>
                  <a:ext uri="{0D108BD9-81ED-4DB2-BD59-A6C34878D82A}">
                    <a16:rowId xmlns:a16="http://schemas.microsoft.com/office/drawing/2014/main" val="1685436738"/>
                  </a:ext>
                </a:extLst>
              </a:tr>
              <a:tr h="602609">
                <a:tc>
                  <a:txBody>
                    <a:bodyPr/>
                    <a:lstStyle/>
                    <a:p>
                      <a:pPr algn="ctr"/>
                      <a:r>
                        <a:rPr lang="fr-FR" sz="1600">
                          <a:solidFill>
                            <a:srgbClr val="002060"/>
                          </a:solidFill>
                        </a:rPr>
                        <a:t>Entre le 1</a:t>
                      </a:r>
                      <a:r>
                        <a:rPr lang="fr-FR" sz="1600" baseline="30000">
                          <a:solidFill>
                            <a:srgbClr val="002060"/>
                          </a:solidFill>
                        </a:rPr>
                        <a:t>er</a:t>
                      </a:r>
                      <a:r>
                        <a:rPr lang="fr-FR" sz="1600">
                          <a:solidFill>
                            <a:srgbClr val="002060"/>
                          </a:solidFill>
                        </a:rPr>
                        <a:t> septembre 1971 et le 31 décembre 1971</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dirty="0">
                          <a:solidFill>
                            <a:srgbClr val="002060"/>
                          </a:solidFill>
                        </a:rPr>
                        <a:t>52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a:solidFill>
                            <a:srgbClr val="002060"/>
                          </a:solidFill>
                        </a:rPr>
                        <a:t>52 ans et 3 mois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3864175"/>
                  </a:ext>
                </a:extLst>
              </a:tr>
              <a:tr h="344348">
                <a:tc>
                  <a:txBody>
                    <a:bodyPr/>
                    <a:lstStyle/>
                    <a:p>
                      <a:pPr algn="ctr"/>
                      <a:r>
                        <a:rPr lang="fr-FR" sz="1600" dirty="0">
                          <a:solidFill>
                            <a:srgbClr val="002060"/>
                          </a:solidFill>
                        </a:rPr>
                        <a:t>1972</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52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52 ans et 6 mois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extLst>
                  <a:ext uri="{0D108BD9-81ED-4DB2-BD59-A6C34878D82A}">
                    <a16:rowId xmlns:a16="http://schemas.microsoft.com/office/drawing/2014/main" val="1059378425"/>
                  </a:ext>
                </a:extLst>
              </a:tr>
              <a:tr h="344348">
                <a:tc>
                  <a:txBody>
                    <a:bodyPr/>
                    <a:lstStyle/>
                    <a:p>
                      <a:pPr algn="ctr"/>
                      <a:r>
                        <a:rPr lang="fr-FR" sz="1600">
                          <a:solidFill>
                            <a:srgbClr val="002060"/>
                          </a:solidFill>
                        </a:rPr>
                        <a:t>1973</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dirty="0">
                          <a:solidFill>
                            <a:srgbClr val="002060"/>
                          </a:solidFill>
                        </a:rPr>
                        <a:t>52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dirty="0">
                          <a:solidFill>
                            <a:srgbClr val="002060"/>
                          </a:solidFill>
                        </a:rPr>
                        <a:t>52 ans et 9 mois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54906222"/>
                  </a:ext>
                </a:extLst>
              </a:tr>
              <a:tr h="344348">
                <a:tc>
                  <a:txBody>
                    <a:bodyPr/>
                    <a:lstStyle/>
                    <a:p>
                      <a:pPr algn="ctr"/>
                      <a:r>
                        <a:rPr lang="fr-FR" sz="1600" dirty="0">
                          <a:solidFill>
                            <a:srgbClr val="002060"/>
                          </a:solidFill>
                        </a:rPr>
                        <a:t>1974</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52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53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extLst>
                  <a:ext uri="{0D108BD9-81ED-4DB2-BD59-A6C34878D82A}">
                    <a16:rowId xmlns:a16="http://schemas.microsoft.com/office/drawing/2014/main" val="281996909"/>
                  </a:ext>
                </a:extLst>
              </a:tr>
              <a:tr h="344348">
                <a:tc>
                  <a:txBody>
                    <a:bodyPr/>
                    <a:lstStyle/>
                    <a:p>
                      <a:pPr algn="ctr"/>
                      <a:r>
                        <a:rPr lang="fr-FR" sz="1600">
                          <a:solidFill>
                            <a:srgbClr val="002060"/>
                          </a:solidFill>
                        </a:rPr>
                        <a:t>1975</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a:solidFill>
                            <a:srgbClr val="002060"/>
                          </a:solidFill>
                        </a:rPr>
                        <a:t>52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dirty="0">
                          <a:solidFill>
                            <a:srgbClr val="002060"/>
                          </a:solidFill>
                        </a:rPr>
                        <a:t>53 ans et 3 mois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62338993"/>
                  </a:ext>
                </a:extLst>
              </a:tr>
              <a:tr h="344348">
                <a:tc>
                  <a:txBody>
                    <a:bodyPr/>
                    <a:lstStyle/>
                    <a:p>
                      <a:pPr algn="ctr"/>
                      <a:r>
                        <a:rPr lang="fr-FR" sz="1600" dirty="0">
                          <a:solidFill>
                            <a:srgbClr val="002060"/>
                          </a:solidFill>
                        </a:rPr>
                        <a:t>1976</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52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53 ans et 6 mois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extLst>
                  <a:ext uri="{0D108BD9-81ED-4DB2-BD59-A6C34878D82A}">
                    <a16:rowId xmlns:a16="http://schemas.microsoft.com/office/drawing/2014/main" val="2675459348"/>
                  </a:ext>
                </a:extLst>
              </a:tr>
              <a:tr h="344348">
                <a:tc>
                  <a:txBody>
                    <a:bodyPr/>
                    <a:lstStyle/>
                    <a:p>
                      <a:pPr algn="ctr"/>
                      <a:r>
                        <a:rPr lang="fr-FR" sz="1600">
                          <a:solidFill>
                            <a:srgbClr val="002060"/>
                          </a:solidFill>
                        </a:rPr>
                        <a:t>1977</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a:solidFill>
                            <a:srgbClr val="002060"/>
                          </a:solidFill>
                        </a:rPr>
                        <a:t>52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600" dirty="0">
                          <a:solidFill>
                            <a:srgbClr val="002060"/>
                          </a:solidFill>
                        </a:rPr>
                        <a:t>53 ans et 9 mois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98303887"/>
                  </a:ext>
                </a:extLst>
              </a:tr>
              <a:tr h="344348">
                <a:tc>
                  <a:txBody>
                    <a:bodyPr/>
                    <a:lstStyle/>
                    <a:p>
                      <a:pPr algn="ctr"/>
                      <a:r>
                        <a:rPr lang="fr-FR" sz="1600" dirty="0">
                          <a:solidFill>
                            <a:srgbClr val="002060"/>
                          </a:solidFill>
                        </a:rPr>
                        <a:t>1978</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52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tc>
                  <a:txBody>
                    <a:bodyPr/>
                    <a:lstStyle/>
                    <a:p>
                      <a:pPr algn="ctr"/>
                      <a:r>
                        <a:rPr lang="fr-FR" sz="1600" dirty="0">
                          <a:solidFill>
                            <a:srgbClr val="002060"/>
                          </a:solidFill>
                        </a:rPr>
                        <a:t>54 ans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D9E5C1"/>
                    </a:solidFill>
                  </a:tcPr>
                </a:tc>
                <a:extLst>
                  <a:ext uri="{0D108BD9-81ED-4DB2-BD59-A6C34878D82A}">
                    <a16:rowId xmlns:a16="http://schemas.microsoft.com/office/drawing/2014/main" val="3973207635"/>
                  </a:ext>
                </a:extLst>
              </a:tr>
            </a:tbl>
          </a:graphicData>
        </a:graphic>
      </p:graphicFrame>
      <p:sp>
        <p:nvSpPr>
          <p:cNvPr id="2" name="ZoneTexte 1">
            <a:extLst>
              <a:ext uri="{FF2B5EF4-FFF2-40B4-BE49-F238E27FC236}">
                <a16:creationId xmlns:a16="http://schemas.microsoft.com/office/drawing/2014/main" id="{A4EE4F63-FB4B-AA17-BA1A-B21C5CC61C5C}"/>
              </a:ext>
            </a:extLst>
          </p:cNvPr>
          <p:cNvSpPr txBox="1"/>
          <p:nvPr/>
        </p:nvSpPr>
        <p:spPr>
          <a:xfrm>
            <a:off x="9978435" y="2685808"/>
            <a:ext cx="2147332" cy="2800767"/>
          </a:xfrm>
          <a:prstGeom prst="rect">
            <a:avLst/>
          </a:prstGeom>
          <a:noFill/>
        </p:spPr>
        <p:txBody>
          <a:bodyPr wrap="square" rtlCol="0">
            <a:spAutoFit/>
          </a:bodyPr>
          <a:lstStyle/>
          <a:p>
            <a:r>
              <a:rPr lang="fr-FR" sz="1100" dirty="0">
                <a:solidFill>
                  <a:srgbClr val="C00000"/>
                </a:solidFill>
              </a:rPr>
              <a:t>Peuvent être concernés les ouvriers bénéficiant d’un départ anticipé catégorie super-active (52 ans) au titre des services accomplis, en tant que fonctionnaire antérieurement à leur affiliation au FSPOEIE, dans des emplois super-actifs (personnel des réseaux souterrains des égouts, identificateur de l’IML de la Préfecture de police de Paris, policier actif, surveillant pénitentiaire, ingénieur du contrôle de la navigation aérienne)</a:t>
            </a:r>
            <a:endParaRPr lang="fr-FR" sz="1100" b="1" dirty="0">
              <a:solidFill>
                <a:srgbClr val="C00000"/>
              </a:solidFill>
            </a:endParaRPr>
          </a:p>
        </p:txBody>
      </p:sp>
      <p:sp>
        <p:nvSpPr>
          <p:cNvPr id="3" name="Espace réservé du pied de page 2">
            <a:extLst>
              <a:ext uri="{FF2B5EF4-FFF2-40B4-BE49-F238E27FC236}">
                <a16:creationId xmlns:a16="http://schemas.microsoft.com/office/drawing/2014/main" id="{1AB7824A-A710-219D-F6F9-6DCB2822F640}"/>
              </a:ext>
            </a:extLst>
          </p:cNvPr>
          <p:cNvSpPr>
            <a:spLocks noGrp="1"/>
          </p:cNvSpPr>
          <p:nvPr>
            <p:ph type="ftr" sz="quarter" idx="11"/>
          </p:nvPr>
        </p:nvSpPr>
        <p:spPr/>
        <p:txBody>
          <a:bodyPr/>
          <a:lstStyle/>
          <a:p>
            <a:r>
              <a:rPr lang="fr-FR"/>
              <a:t>Réforme des retraites 2023</a:t>
            </a:r>
          </a:p>
        </p:txBody>
      </p:sp>
      <p:sp>
        <p:nvSpPr>
          <p:cNvPr id="9" name="Espace réservé du numéro de diapositive 8">
            <a:extLst>
              <a:ext uri="{FF2B5EF4-FFF2-40B4-BE49-F238E27FC236}">
                <a16:creationId xmlns:a16="http://schemas.microsoft.com/office/drawing/2014/main" id="{4260D78E-34F0-BECF-6C6D-A2409ADDEB1E}"/>
              </a:ext>
            </a:extLst>
          </p:cNvPr>
          <p:cNvSpPr>
            <a:spLocks noGrp="1"/>
          </p:cNvSpPr>
          <p:nvPr>
            <p:ph type="sldNum" sz="quarter" idx="12"/>
          </p:nvPr>
        </p:nvSpPr>
        <p:spPr/>
        <p:txBody>
          <a:bodyPr/>
          <a:lstStyle/>
          <a:p>
            <a:fld id="{975A587B-5814-4D9B-9598-FE9CB954CB01}" type="slidenum">
              <a:rPr lang="fr-FR" smtClean="0"/>
              <a:t>8</a:t>
            </a:fld>
            <a:endParaRPr lang="fr-FR"/>
          </a:p>
        </p:txBody>
      </p:sp>
      <p:sp>
        <p:nvSpPr>
          <p:cNvPr id="12" name="Espace réservé du texte 4">
            <a:extLst>
              <a:ext uri="{FF2B5EF4-FFF2-40B4-BE49-F238E27FC236}">
                <a16:creationId xmlns:a16="http://schemas.microsoft.com/office/drawing/2014/main" id="{5B602ECC-C742-7C45-CB51-6804CD3A7334}"/>
              </a:ext>
            </a:extLst>
          </p:cNvPr>
          <p:cNvSpPr>
            <a:spLocks noGrp="1"/>
          </p:cNvSpPr>
          <p:nvPr>
            <p:ph type="body" idx="1"/>
          </p:nvPr>
        </p:nvSpPr>
        <p:spPr>
          <a:xfrm>
            <a:off x="876000" y="862884"/>
            <a:ext cx="10440000" cy="360000"/>
          </a:xfrm>
        </p:spPr>
        <p:txBody>
          <a:bodyPr/>
          <a:lstStyle/>
          <a:p>
            <a:r>
              <a:rPr lang="fr-FR" i="0" dirty="0">
                <a:solidFill>
                  <a:srgbClr val="C00000"/>
                </a:solidFill>
              </a:rPr>
              <a:t>L’âge légal de départ est progressivement relevé de 2 ans</a:t>
            </a:r>
            <a:endParaRPr lang="fr-FR" dirty="0">
              <a:solidFill>
                <a:srgbClr val="C00000"/>
              </a:solidFill>
            </a:endParaRPr>
          </a:p>
        </p:txBody>
      </p:sp>
      <p:pic>
        <p:nvPicPr>
          <p:cNvPr id="13" name="Picture 4">
            <a:extLst>
              <a:ext uri="{FF2B5EF4-FFF2-40B4-BE49-F238E27FC236}">
                <a16:creationId xmlns:a16="http://schemas.microsoft.com/office/drawing/2014/main" id="{C62F05BC-FFD3-98A7-71EA-A6D6BB1E18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59829" y="1866369"/>
            <a:ext cx="956171" cy="7007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15888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A1B4D2"/>
        </a:solidFill>
        <a:effectLst/>
      </p:bgPr>
    </p:bg>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821689E2-0EA6-7E84-D4B3-EBD4807FF32F}"/>
              </a:ext>
            </a:extLst>
          </p:cNvPr>
          <p:cNvSpPr>
            <a:spLocks noGrp="1"/>
          </p:cNvSpPr>
          <p:nvPr>
            <p:ph type="title"/>
          </p:nvPr>
        </p:nvSpPr>
        <p:spPr>
          <a:xfrm>
            <a:off x="1009650" y="2863850"/>
            <a:ext cx="10234066" cy="2879725"/>
          </a:xfrm>
        </p:spPr>
        <p:txBody>
          <a:bodyPr/>
          <a:lstStyle/>
          <a:p>
            <a:pPr algn="ctr"/>
            <a:r>
              <a:rPr lang="fr-FR" sz="4000" dirty="0"/>
              <a:t>2 - Relèvement de la durée d’assurance par catégorie</a:t>
            </a:r>
          </a:p>
        </p:txBody>
      </p:sp>
      <p:sp>
        <p:nvSpPr>
          <p:cNvPr id="2" name="Espace réservé du pied de page 1">
            <a:extLst>
              <a:ext uri="{FF2B5EF4-FFF2-40B4-BE49-F238E27FC236}">
                <a16:creationId xmlns:a16="http://schemas.microsoft.com/office/drawing/2014/main" id="{CF28677A-0DFE-3B7E-E7A5-941C271BF957}"/>
              </a:ext>
            </a:extLst>
          </p:cNvPr>
          <p:cNvSpPr>
            <a:spLocks noGrp="1"/>
          </p:cNvSpPr>
          <p:nvPr>
            <p:ph type="ftr" sz="quarter" idx="11"/>
          </p:nvPr>
        </p:nvSpPr>
        <p:spPr/>
        <p:txBody>
          <a:bodyPr/>
          <a:lstStyle/>
          <a:p>
            <a:r>
              <a:rPr lang="fr-FR"/>
              <a:t>Réforme des retraites 2023</a:t>
            </a:r>
          </a:p>
        </p:txBody>
      </p:sp>
      <p:sp>
        <p:nvSpPr>
          <p:cNvPr id="3" name="Espace réservé du numéro de diapositive 2">
            <a:extLst>
              <a:ext uri="{FF2B5EF4-FFF2-40B4-BE49-F238E27FC236}">
                <a16:creationId xmlns:a16="http://schemas.microsoft.com/office/drawing/2014/main" id="{B3BE50C9-6DEC-F992-49A2-2221EFE8E6F1}"/>
              </a:ext>
            </a:extLst>
          </p:cNvPr>
          <p:cNvSpPr>
            <a:spLocks noGrp="1"/>
          </p:cNvSpPr>
          <p:nvPr>
            <p:ph type="sldNum" sz="quarter" idx="12"/>
          </p:nvPr>
        </p:nvSpPr>
        <p:spPr/>
        <p:txBody>
          <a:bodyPr/>
          <a:lstStyle/>
          <a:p>
            <a:fld id="{975A587B-5814-4D9B-9598-FE9CB954CB01}" type="slidenum">
              <a:rPr lang="fr-FR" smtClean="0"/>
              <a:pPr/>
              <a:t>9</a:t>
            </a:fld>
            <a:endParaRPr lang="fr-FR"/>
          </a:p>
        </p:txBody>
      </p:sp>
    </p:spTree>
    <p:extLst>
      <p:ext uri="{BB962C8B-B14F-4D97-AF65-F5344CB8AC3E}">
        <p14:creationId xmlns:p14="http://schemas.microsoft.com/office/powerpoint/2010/main" val="103968222"/>
      </p:ext>
    </p:extLst>
  </p:cSld>
  <p:clrMapOvr>
    <a:masterClrMapping/>
  </p:clrMapOvr>
</p:sld>
</file>

<file path=ppt/theme/theme1.xml><?xml version="1.0" encoding="utf-8"?>
<a:theme xmlns:a="http://schemas.openxmlformats.org/drawingml/2006/main" name="Caisse des Dépôts">
  <a:themeElements>
    <a:clrScheme name="Caisse des Dépôts">
      <a:dk1>
        <a:srgbClr val="F01E1E"/>
      </a:dk1>
      <a:lt1>
        <a:srgbClr val="FFFFFF"/>
      </a:lt1>
      <a:dk2>
        <a:srgbClr val="000000"/>
      </a:dk2>
      <a:lt2>
        <a:srgbClr val="FFFFFF"/>
      </a:lt2>
      <a:accent1>
        <a:srgbClr val="82D2FA"/>
      </a:accent1>
      <a:accent2>
        <a:srgbClr val="73C8AA"/>
      </a:accent2>
      <a:accent3>
        <a:srgbClr val="00AFAA"/>
      </a:accent3>
      <a:accent4>
        <a:srgbClr val="00AAFA"/>
      </a:accent4>
      <a:accent5>
        <a:srgbClr val="E60087"/>
      </a:accent5>
      <a:accent6>
        <a:srgbClr val="E6505A"/>
      </a:accent6>
      <a:hlink>
        <a:srgbClr val="8C2896"/>
      </a:hlink>
      <a:folHlink>
        <a:srgbClr val="1E46A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noFill/>
        <a:ln>
          <a:solidFill>
            <a:schemeClr val="tx1"/>
          </a:solidFill>
        </a:ln>
      </a:spPr>
      <a:bodyPr vert="horz" wrap="square" lIns="91440" tIns="45720" rIns="91440" bIns="45720" numCol="1" anchor="t" anchorCtr="0" compatLnSpc="1">
        <a:prstTxWarp prst="textNoShape">
          <a:avLst/>
        </a:prstTxWarp>
      </a:bodyPr>
      <a:lstStyle>
        <a:defPPr algn="l">
          <a:defRPr/>
        </a:defPPr>
      </a:lstStyle>
    </a:spDef>
  </a:objectDefaults>
  <a:extraClrSchemeLst/>
  <a:extLst>
    <a:ext uri="{05A4C25C-085E-4340-85A3-A5531E510DB2}">
      <thm15:themeFamily xmlns:thm15="http://schemas.microsoft.com/office/thememl/2012/main" name="modele_ppt_16_9e.pptx" id="{80235D42-64BC-4F3D-AFD6-CFAB2AD1A7E0}" vid="{430A8CEC-2A72-4635-A31F-C388C4303925}"/>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aisse des Dépôts">
    <a:dk1>
      <a:srgbClr val="F01E1E"/>
    </a:dk1>
    <a:lt1>
      <a:srgbClr val="FFFFFF"/>
    </a:lt1>
    <a:dk2>
      <a:srgbClr val="000000"/>
    </a:dk2>
    <a:lt2>
      <a:srgbClr val="FFFFFF"/>
    </a:lt2>
    <a:accent1>
      <a:srgbClr val="82D2FA"/>
    </a:accent1>
    <a:accent2>
      <a:srgbClr val="73C8AA"/>
    </a:accent2>
    <a:accent3>
      <a:srgbClr val="00AFAA"/>
    </a:accent3>
    <a:accent4>
      <a:srgbClr val="00AAFA"/>
    </a:accent4>
    <a:accent5>
      <a:srgbClr val="E60087"/>
    </a:accent5>
    <a:accent6>
      <a:srgbClr val="E6505A"/>
    </a:accent6>
    <a:hlink>
      <a:srgbClr val="8C2896"/>
    </a:hlink>
    <a:folHlink>
      <a:srgbClr val="1E46A0"/>
    </a:folHlink>
  </a:clrScheme>
</a:themeOverride>
</file>

<file path=ppt/theme/themeOverride2.xml><?xml version="1.0" encoding="utf-8"?>
<a:themeOverride xmlns:a="http://schemas.openxmlformats.org/drawingml/2006/main">
  <a:clrScheme name="Caisse des Dépôts">
    <a:dk1>
      <a:srgbClr val="F01E1E"/>
    </a:dk1>
    <a:lt1>
      <a:srgbClr val="FFFFFF"/>
    </a:lt1>
    <a:dk2>
      <a:srgbClr val="000000"/>
    </a:dk2>
    <a:lt2>
      <a:srgbClr val="FFFFFF"/>
    </a:lt2>
    <a:accent1>
      <a:srgbClr val="82D2FA"/>
    </a:accent1>
    <a:accent2>
      <a:srgbClr val="73C8AA"/>
    </a:accent2>
    <a:accent3>
      <a:srgbClr val="00AFAA"/>
    </a:accent3>
    <a:accent4>
      <a:srgbClr val="00AAFA"/>
    </a:accent4>
    <a:accent5>
      <a:srgbClr val="E60087"/>
    </a:accent5>
    <a:accent6>
      <a:srgbClr val="E6505A"/>
    </a:accent6>
    <a:hlink>
      <a:srgbClr val="8C2896"/>
    </a:hlink>
    <a:folHlink>
      <a:srgbClr val="1E46A0"/>
    </a:folHlink>
  </a:clrScheme>
</a:themeOverride>
</file>

<file path=ppt/theme/themeOverride3.xml><?xml version="1.0" encoding="utf-8"?>
<a:themeOverride xmlns:a="http://schemas.openxmlformats.org/drawingml/2006/main">
  <a:clrScheme name="Caisse des Dépôts">
    <a:dk1>
      <a:srgbClr val="F01E1E"/>
    </a:dk1>
    <a:lt1>
      <a:srgbClr val="FFFFFF"/>
    </a:lt1>
    <a:dk2>
      <a:srgbClr val="000000"/>
    </a:dk2>
    <a:lt2>
      <a:srgbClr val="FFFFFF"/>
    </a:lt2>
    <a:accent1>
      <a:srgbClr val="82D2FA"/>
    </a:accent1>
    <a:accent2>
      <a:srgbClr val="73C8AA"/>
    </a:accent2>
    <a:accent3>
      <a:srgbClr val="00AFAA"/>
    </a:accent3>
    <a:accent4>
      <a:srgbClr val="00AAFA"/>
    </a:accent4>
    <a:accent5>
      <a:srgbClr val="E60087"/>
    </a:accent5>
    <a:accent6>
      <a:srgbClr val="E6505A"/>
    </a:accent6>
    <a:hlink>
      <a:srgbClr val="8C2896"/>
    </a:hlink>
    <a:folHlink>
      <a:srgbClr val="1E46A0"/>
    </a:folHlink>
  </a:clrScheme>
</a:themeOverride>
</file>

<file path=ppt/theme/themeOverride4.xml><?xml version="1.0" encoding="utf-8"?>
<a:themeOverride xmlns:a="http://schemas.openxmlformats.org/drawingml/2006/main">
  <a:clrScheme name="Caisse des Dépôts">
    <a:dk1>
      <a:srgbClr val="F01E1E"/>
    </a:dk1>
    <a:lt1>
      <a:srgbClr val="FFFFFF"/>
    </a:lt1>
    <a:dk2>
      <a:srgbClr val="000000"/>
    </a:dk2>
    <a:lt2>
      <a:srgbClr val="FFFFFF"/>
    </a:lt2>
    <a:accent1>
      <a:srgbClr val="82D2FA"/>
    </a:accent1>
    <a:accent2>
      <a:srgbClr val="73C8AA"/>
    </a:accent2>
    <a:accent3>
      <a:srgbClr val="00AFAA"/>
    </a:accent3>
    <a:accent4>
      <a:srgbClr val="00AAFA"/>
    </a:accent4>
    <a:accent5>
      <a:srgbClr val="E60087"/>
    </a:accent5>
    <a:accent6>
      <a:srgbClr val="E6505A"/>
    </a:accent6>
    <a:hlink>
      <a:srgbClr val="8C2896"/>
    </a:hlink>
    <a:folHlink>
      <a:srgbClr val="1E46A0"/>
    </a:folHlink>
  </a:clrScheme>
</a:themeOverride>
</file>

<file path=ppt/theme/themeOverride5.xml><?xml version="1.0" encoding="utf-8"?>
<a:themeOverride xmlns:a="http://schemas.openxmlformats.org/drawingml/2006/main">
  <a:clrScheme name="Caisse des Dépôts">
    <a:dk1>
      <a:srgbClr val="F01E1E"/>
    </a:dk1>
    <a:lt1>
      <a:srgbClr val="FFFFFF"/>
    </a:lt1>
    <a:dk2>
      <a:srgbClr val="000000"/>
    </a:dk2>
    <a:lt2>
      <a:srgbClr val="FFFFFF"/>
    </a:lt2>
    <a:accent1>
      <a:srgbClr val="82D2FA"/>
    </a:accent1>
    <a:accent2>
      <a:srgbClr val="73C8AA"/>
    </a:accent2>
    <a:accent3>
      <a:srgbClr val="00AFAA"/>
    </a:accent3>
    <a:accent4>
      <a:srgbClr val="00AAFA"/>
    </a:accent4>
    <a:accent5>
      <a:srgbClr val="E60087"/>
    </a:accent5>
    <a:accent6>
      <a:srgbClr val="E6505A"/>
    </a:accent6>
    <a:hlink>
      <a:srgbClr val="8C2896"/>
    </a:hlink>
    <a:folHlink>
      <a:srgbClr val="1E46A0"/>
    </a:folHlink>
  </a:clrScheme>
</a:themeOverride>
</file>

<file path=docProps/app.xml><?xml version="1.0" encoding="utf-8"?>
<Properties xmlns="http://schemas.openxmlformats.org/officeDocument/2006/extended-properties" xmlns:vt="http://schemas.openxmlformats.org/officeDocument/2006/docPropsVTypes">
  <Template/>
  <TotalTime>2160</TotalTime>
  <Words>7216</Words>
  <Application>Microsoft Office PowerPoint</Application>
  <PresentationFormat>Grand écran</PresentationFormat>
  <Paragraphs>1063</Paragraphs>
  <Slides>59</Slides>
  <Notes>54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59</vt:i4>
      </vt:variant>
    </vt:vector>
  </HeadingPairs>
  <TitlesOfParts>
    <vt:vector size="64" baseType="lpstr">
      <vt:lpstr>Arial</vt:lpstr>
      <vt:lpstr>Calibri</vt:lpstr>
      <vt:lpstr>Courier New</vt:lpstr>
      <vt:lpstr>Wingdings</vt:lpstr>
      <vt:lpstr>Caisse des Dépôts</vt:lpstr>
      <vt:lpstr>Réforme des retraites 2023 Dispositions applicables au FSPOEIE</vt:lpstr>
      <vt:lpstr>Préambule</vt:lpstr>
      <vt:lpstr>Sommaire - Réforme des retraites</vt:lpstr>
      <vt:lpstr>A</vt:lpstr>
      <vt:lpstr>1- Relèvement de l’âge légal  par catégorie</vt:lpstr>
      <vt:lpstr>Relèvement de l’âge légal : catégorie « normale »</vt:lpstr>
      <vt:lpstr>Relèvement de l’âge légal : travaux insalubres / catégorie active</vt:lpstr>
      <vt:lpstr>Relèvement de l’âge légal : catégorie super-active</vt:lpstr>
      <vt:lpstr>2 - Relèvement de la durée d’assurance par catégorie</vt:lpstr>
      <vt:lpstr>Relèvement de la durée d’assurance  </vt:lpstr>
      <vt:lpstr>Relèvement de la durée d’assurance : catégorie « normale »</vt:lpstr>
      <vt:lpstr>Relèvement de la durée d’assurance : travaux insalubres / Catégorie active</vt:lpstr>
      <vt:lpstr>Relèvement de la durée d’assurance : catégorie super-active</vt:lpstr>
      <vt:lpstr>Relèvement de la durée d’assurance</vt:lpstr>
      <vt:lpstr>Relèvement de la durée d’assurance</vt:lpstr>
      <vt:lpstr>Relèvement de la durée d’assurance</vt:lpstr>
      <vt:lpstr>Tableau récapitulatif</vt:lpstr>
      <vt:lpstr>Cas pratiques</vt:lpstr>
      <vt:lpstr>3 - Décote et surcote</vt:lpstr>
      <vt:lpstr>Décote</vt:lpstr>
      <vt:lpstr>Décote </vt:lpstr>
      <vt:lpstr>Surcote</vt:lpstr>
      <vt:lpstr>Surcote</vt:lpstr>
      <vt:lpstr>Surcote</vt:lpstr>
      <vt:lpstr>Cas pratiques</vt:lpstr>
      <vt:lpstr>Cas pratiques</vt:lpstr>
      <vt:lpstr>B</vt:lpstr>
      <vt:lpstr>4 - Conditions de départ au titre des travaux insalubres ou de la catégorie active / super active</vt:lpstr>
      <vt:lpstr>Départ au titre des travaux insalubres ou de la catégorie active / super-active</vt:lpstr>
      <vt:lpstr>Cas pratiques</vt:lpstr>
      <vt:lpstr>5 - Bonifications</vt:lpstr>
      <vt:lpstr>Départ au titre des travaux insalubres / catégorie active ou super-active</vt:lpstr>
      <vt:lpstr>C</vt:lpstr>
      <vt:lpstr>6 - Carrières longues</vt:lpstr>
      <vt:lpstr>Départ au titre des carrières longues </vt:lpstr>
      <vt:lpstr>Départ au titre des carrières longues </vt:lpstr>
      <vt:lpstr>Départ au titre des carrières longues </vt:lpstr>
      <vt:lpstr>Départ au titre de la carrière longue – Durée d’assurance cotisée</vt:lpstr>
      <vt:lpstr>7- Ouvrier handicapé </vt:lpstr>
      <vt:lpstr>Départ de l’ouvrier handicapé</vt:lpstr>
      <vt:lpstr>Départ de l’ouvrier handicapé</vt:lpstr>
      <vt:lpstr>Départ de l’ouvrier handicapé </vt:lpstr>
      <vt:lpstr>D</vt:lpstr>
      <vt:lpstr>Présentation PowerPoint</vt:lpstr>
      <vt:lpstr>Présentation PowerPoint</vt:lpstr>
      <vt:lpstr>Présentation PowerPoint</vt:lpstr>
      <vt:lpstr>Présentation PowerPoint</vt:lpstr>
      <vt:lpstr>E</vt:lpstr>
      <vt:lpstr>9 - Limite d’âge  </vt:lpstr>
      <vt:lpstr>10 - Maintien en fonction (nouveau dispositif)  </vt:lpstr>
      <vt:lpstr>11 – Prolongation d’activité </vt:lpstr>
      <vt:lpstr>12 - Sapeurs pompiers volontaires – trimestres supplémentaires</vt:lpstr>
      <vt:lpstr>13 - Minimum garanti</vt:lpstr>
      <vt:lpstr>14 - Majoration pour enfants</vt:lpstr>
      <vt:lpstr>14 - Droit à l'information</vt:lpstr>
      <vt:lpstr>15 - Annulation de la demande de pension pendant la période transitoire</vt:lpstr>
      <vt:lpstr>16 - Principe de non acquisition de nouveaux droits</vt:lpstr>
      <vt:lpstr>17 - ASPA – évolutions </vt:lpstr>
      <vt:lpstr>caissedesdepots.fr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 sur deux lignes [Arial bold 35 pt]</dc:title>
  <dc:creator>Desroches-Bouhand, Claude</dc:creator>
  <cp:lastModifiedBy>Lacroix, Sophia</cp:lastModifiedBy>
  <cp:revision>67</cp:revision>
  <cp:lastPrinted>2023-10-26T11:56:28Z</cp:lastPrinted>
  <dcterms:created xsi:type="dcterms:W3CDTF">2023-05-10T12:15:36Z</dcterms:created>
  <dcterms:modified xsi:type="dcterms:W3CDTF">2023-10-27T12:03:16Z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26b0da4-3db3-477f-aae7-ffa237cfc891_Enabled">
    <vt:lpwstr>True</vt:lpwstr>
  </property>
  <property fmtid="{D5CDD505-2E9C-101B-9397-08002B2CF9AE}" pid="3" name="MSIP_Label_526b0da4-3db3-477f-aae7-ffa237cfc891_SiteId">
    <vt:lpwstr>6eab6365-8194-49c6-a4d0-e2d1a0fbeb74</vt:lpwstr>
  </property>
  <property fmtid="{D5CDD505-2E9C-101B-9397-08002B2CF9AE}" pid="4" name="MSIP_Label_526b0da4-3db3-477f-aae7-ffa237cfc891_Owner">
    <vt:lpwstr>Gabriel.Doux@caissedesdepots.fr</vt:lpwstr>
  </property>
  <property fmtid="{D5CDD505-2E9C-101B-9397-08002B2CF9AE}" pid="5" name="MSIP_Label_526b0da4-3db3-477f-aae7-ffa237cfc891_SetDate">
    <vt:lpwstr>2019-02-04T12:49:26.8705826Z</vt:lpwstr>
  </property>
  <property fmtid="{D5CDD505-2E9C-101B-9397-08002B2CF9AE}" pid="6" name="MSIP_Label_526b0da4-3db3-477f-aae7-ffa237cfc891_Name">
    <vt:lpwstr>CDC-Interne</vt:lpwstr>
  </property>
  <property fmtid="{D5CDD505-2E9C-101B-9397-08002B2CF9AE}" pid="7" name="MSIP_Label_526b0da4-3db3-477f-aae7-ffa237cfc891_Application">
    <vt:lpwstr>Microsoft Azure Information Protection</vt:lpwstr>
  </property>
  <property fmtid="{D5CDD505-2E9C-101B-9397-08002B2CF9AE}" pid="8" name="MSIP_Label_526b0da4-3db3-477f-aae7-ffa237cfc891_Extended_MSFT_Method">
    <vt:lpwstr>Automatic</vt:lpwstr>
  </property>
  <property fmtid="{D5CDD505-2E9C-101B-9397-08002B2CF9AE}" pid="9" name="MSIP_Label_1387ec98-8aff-418c-9455-dc857e1ea7dc_Enabled">
    <vt:lpwstr>True</vt:lpwstr>
  </property>
  <property fmtid="{D5CDD505-2E9C-101B-9397-08002B2CF9AE}" pid="10" name="MSIP_Label_1387ec98-8aff-418c-9455-dc857e1ea7dc_SiteId">
    <vt:lpwstr>6eab6365-8194-49c6-a4d0-e2d1a0fbeb74</vt:lpwstr>
  </property>
  <property fmtid="{D5CDD505-2E9C-101B-9397-08002B2CF9AE}" pid="11" name="MSIP_Label_1387ec98-8aff-418c-9455-dc857e1ea7dc_Owner">
    <vt:lpwstr>Gabriel.Doux@caissedesdepots.fr</vt:lpwstr>
  </property>
  <property fmtid="{D5CDD505-2E9C-101B-9397-08002B2CF9AE}" pid="12" name="MSIP_Label_1387ec98-8aff-418c-9455-dc857e1ea7dc_SetDate">
    <vt:lpwstr>2019-02-04T12:49:26.8705826Z</vt:lpwstr>
  </property>
  <property fmtid="{D5CDD505-2E9C-101B-9397-08002B2CF9AE}" pid="13" name="MSIP_Label_1387ec98-8aff-418c-9455-dc857e1ea7dc_Name">
    <vt:lpwstr>Avec marquage</vt:lpwstr>
  </property>
  <property fmtid="{D5CDD505-2E9C-101B-9397-08002B2CF9AE}" pid="14" name="MSIP_Label_1387ec98-8aff-418c-9455-dc857e1ea7dc_Application">
    <vt:lpwstr>Microsoft Azure Information Protection</vt:lpwstr>
  </property>
  <property fmtid="{D5CDD505-2E9C-101B-9397-08002B2CF9AE}" pid="15" name="MSIP_Label_1387ec98-8aff-418c-9455-dc857e1ea7dc_Parent">
    <vt:lpwstr>526b0da4-3db3-477f-aae7-ffa237cfc891</vt:lpwstr>
  </property>
  <property fmtid="{D5CDD505-2E9C-101B-9397-08002B2CF9AE}" pid="16" name="MSIP_Label_1387ec98-8aff-418c-9455-dc857e1ea7dc_Extended_MSFT_Method">
    <vt:lpwstr>Automatic</vt:lpwstr>
  </property>
  <property fmtid="{D5CDD505-2E9C-101B-9397-08002B2CF9AE}" pid="17" name="Sensitivity">
    <vt:lpwstr>CDC-Interne Avec marquage</vt:lpwstr>
  </property>
</Properties>
</file>